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notesSlides/notesSlide6.xml" ContentType="application/vnd.openxmlformats-officedocument.presentationml.notesSlide+xml"/>
  <Override PartName="/ppt/tags/tag8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39" r:id="rId5"/>
    <p:sldMasterId id="2147483764" r:id="rId6"/>
    <p:sldMasterId id="2147483790" r:id="rId7"/>
    <p:sldMasterId id="2147483816" r:id="rId8"/>
  </p:sldMasterIdLst>
  <p:notesMasterIdLst>
    <p:notesMasterId r:id="rId87"/>
  </p:notesMasterIdLst>
  <p:handoutMasterIdLst>
    <p:handoutMasterId r:id="rId88"/>
  </p:handoutMasterIdLst>
  <p:sldIdLst>
    <p:sldId id="377" r:id="rId9"/>
    <p:sldId id="296" r:id="rId10"/>
    <p:sldId id="384" r:id="rId11"/>
    <p:sldId id="452" r:id="rId12"/>
    <p:sldId id="453" r:id="rId13"/>
    <p:sldId id="454" r:id="rId14"/>
    <p:sldId id="511" r:id="rId15"/>
    <p:sldId id="388" r:id="rId16"/>
    <p:sldId id="389" r:id="rId17"/>
    <p:sldId id="512" r:id="rId18"/>
    <p:sldId id="390" r:id="rId19"/>
    <p:sldId id="391" r:id="rId20"/>
    <p:sldId id="457" r:id="rId21"/>
    <p:sldId id="458" r:id="rId22"/>
    <p:sldId id="513" r:id="rId23"/>
    <p:sldId id="476" r:id="rId24"/>
    <p:sldId id="392" r:id="rId25"/>
    <p:sldId id="478" r:id="rId26"/>
    <p:sldId id="479" r:id="rId27"/>
    <p:sldId id="480" r:id="rId28"/>
    <p:sldId id="481" r:id="rId29"/>
    <p:sldId id="514" r:id="rId30"/>
    <p:sldId id="461" r:id="rId31"/>
    <p:sldId id="482" r:id="rId32"/>
    <p:sldId id="483" r:id="rId33"/>
    <p:sldId id="394" r:id="rId34"/>
    <p:sldId id="395" r:id="rId35"/>
    <p:sldId id="396" r:id="rId36"/>
    <p:sldId id="397" r:id="rId37"/>
    <p:sldId id="398" r:id="rId38"/>
    <p:sldId id="515" r:id="rId39"/>
    <p:sldId id="516" r:id="rId40"/>
    <p:sldId id="517" r:id="rId41"/>
    <p:sldId id="518" r:id="rId42"/>
    <p:sldId id="484" r:id="rId43"/>
    <p:sldId id="462" r:id="rId44"/>
    <p:sldId id="463" r:id="rId45"/>
    <p:sldId id="464" r:id="rId46"/>
    <p:sldId id="485" r:id="rId47"/>
    <p:sldId id="486" r:id="rId48"/>
    <p:sldId id="519" r:id="rId49"/>
    <p:sldId id="520" r:id="rId50"/>
    <p:sldId id="521" r:id="rId51"/>
    <p:sldId id="400" r:id="rId52"/>
    <p:sldId id="522" r:id="rId53"/>
    <p:sldId id="523" r:id="rId54"/>
    <p:sldId id="401" r:id="rId55"/>
    <p:sldId id="489" r:id="rId56"/>
    <p:sldId id="490" r:id="rId57"/>
    <p:sldId id="491" r:id="rId58"/>
    <p:sldId id="492" r:id="rId59"/>
    <p:sldId id="493" r:id="rId60"/>
    <p:sldId id="399" r:id="rId61"/>
    <p:sldId id="465" r:id="rId62"/>
    <p:sldId id="405" r:id="rId63"/>
    <p:sldId id="524" r:id="rId64"/>
    <p:sldId id="407" r:id="rId65"/>
    <p:sldId id="408" r:id="rId66"/>
    <p:sldId id="467" r:id="rId67"/>
    <p:sldId id="410" r:id="rId68"/>
    <p:sldId id="411" r:id="rId69"/>
    <p:sldId id="525" r:id="rId70"/>
    <p:sldId id="505" r:id="rId71"/>
    <p:sldId id="506" r:id="rId72"/>
    <p:sldId id="418" r:id="rId73"/>
    <p:sldId id="419" r:id="rId74"/>
    <p:sldId id="420" r:id="rId75"/>
    <p:sldId id="421" r:id="rId76"/>
    <p:sldId id="507" r:id="rId77"/>
    <p:sldId id="526" r:id="rId78"/>
    <p:sldId id="527" r:id="rId79"/>
    <p:sldId id="528" r:id="rId80"/>
    <p:sldId id="422" r:id="rId81"/>
    <p:sldId id="423" r:id="rId82"/>
    <p:sldId id="508" r:id="rId83"/>
    <p:sldId id="509" r:id="rId84"/>
    <p:sldId id="510" r:id="rId85"/>
    <p:sldId id="529" r:id="rId86"/>
  </p:sldIdLst>
  <p:sldSz cx="12192000" cy="6858000"/>
  <p:notesSz cx="6858000" cy="9144000"/>
  <p:custDataLst>
    <p:tags r:id="rId89"/>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Spiegelman, Jason S." initials="SJS" lastIdx="22" clrIdx="2">
    <p:extLst>
      <p:ext uri="{19B8F6BF-5375-455C-9EA6-DF929625EA0E}">
        <p15:presenceInfo xmlns:p15="http://schemas.microsoft.com/office/powerpoint/2012/main" userId="S-1-5-21-399928561-1447251715-1231754661-11002" providerId="AD"/>
      </p:ext>
    </p:extLst>
  </p:cmAuthor>
  <p:cmAuthor id="4" name="CE" initials="CE"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0098D4"/>
    <a:srgbClr val="F2F2F2"/>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0" autoAdjust="0"/>
    <p:restoredTop sz="94286" autoAdjust="0"/>
  </p:normalViewPr>
  <p:slideViewPr>
    <p:cSldViewPr snapToGrid="0" snapToObjects="1">
      <p:cViewPr varScale="1">
        <p:scale>
          <a:sx n="59" d="100"/>
          <a:sy n="59" d="100"/>
        </p:scale>
        <p:origin x="860" y="52"/>
      </p:cViewPr>
      <p:guideLst>
        <p:guide orient="horz" pos="2160"/>
        <p:guide pos="3840"/>
      </p:guideLst>
    </p:cSldViewPr>
  </p:slideViewPr>
  <p:outlineViewPr>
    <p:cViewPr>
      <p:scale>
        <a:sx n="33" d="100"/>
        <a:sy n="33" d="100"/>
      </p:scale>
      <p:origin x="48" y="4383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tags" Target="tags/tag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commentAuthors" Target="commentAuthor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notesMaster" Target="notesMasters/notes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80.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rgbClr val="FF0000"/>
                </a:solidFill>
                <a:latin typeface="Calibri"/>
                <a:ea typeface="Calibri"/>
                <a:cs typeface="Calibri"/>
                <a:sym typeface="Calibri"/>
              </a:rPr>
              <a:t>Figure 13.4 Gerald Patterson’s model of the development of antisocial behavior</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62</a:t>
            </a:fld>
            <a:endParaRPr lang="en-US" dirty="0"/>
          </a:p>
        </p:txBody>
      </p:sp>
    </p:spTree>
    <p:extLst>
      <p:ext uri="{BB962C8B-B14F-4D97-AF65-F5344CB8AC3E}">
        <p14:creationId xmlns:p14="http://schemas.microsoft.com/office/powerpoint/2010/main" val="318413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959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357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557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15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746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007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FF0000"/>
              </a:buClr>
              <a:buSzPct val="25000"/>
              <a:buFont typeface="Calibri"/>
              <a:buNone/>
            </a:pPr>
            <a:r>
              <a:rPr lang="en-US" sz="1200" b="0" i="0" u="none" strike="noStrike" cap="none" dirty="0">
                <a:solidFill>
                  <a:srgbClr val="FF0000"/>
                </a:solidFill>
                <a:latin typeface="Calibri"/>
                <a:ea typeface="Calibri"/>
                <a:cs typeface="Calibri"/>
                <a:sym typeface="Calibri"/>
              </a:rPr>
              <a:t>Figure 13.2 Average percentage of moral reasoning at each of Lawrence Kohlberg’s stages for males from age 10 to age 36.</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56</a:t>
            </a:fld>
            <a:endParaRPr lang="en-US" dirty="0"/>
          </a:p>
        </p:txBody>
      </p:sp>
    </p:spTree>
    <p:extLst>
      <p:ext uri="{BB962C8B-B14F-4D97-AF65-F5344CB8AC3E}">
        <p14:creationId xmlns:p14="http://schemas.microsoft.com/office/powerpoint/2010/main" val="116489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FF0000"/>
              </a:buClr>
              <a:buSzPct val="25000"/>
              <a:buFont typeface="Calibri"/>
              <a:buNone/>
            </a:pPr>
            <a:r>
              <a:rPr lang="en-US" sz="1200" b="0" i="0" u="none" strike="noStrike" cap="none" dirty="0">
                <a:solidFill>
                  <a:srgbClr val="FF0000"/>
                </a:solidFill>
                <a:latin typeface="Calibri"/>
                <a:ea typeface="Calibri"/>
                <a:cs typeface="Calibri"/>
                <a:sym typeface="Calibri"/>
              </a:rPr>
              <a:t>Figure 13.3 Arrests for violent crimes by males and females of different ages in the United States, 2010.</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59</a:t>
            </a:fld>
            <a:endParaRPr lang="en-US" dirty="0"/>
          </a:p>
        </p:txBody>
      </p:sp>
    </p:spTree>
    <p:extLst>
      <p:ext uri="{BB962C8B-B14F-4D97-AF65-F5344CB8AC3E}">
        <p14:creationId xmlns:p14="http://schemas.microsoft.com/office/powerpoint/2010/main" val="2256298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0.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1.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3.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5.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8.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2"/>
        <p:cNvGrpSpPr/>
        <p:nvPr/>
      </p:nvGrpSpPr>
      <p:grpSpPr>
        <a:xfrm>
          <a:off x="0" y="0"/>
          <a:ext cx="0" cy="0"/>
          <a:chOff x="0" y="0"/>
          <a:chExt cx="0" cy="0"/>
        </a:xfrm>
      </p:grpSpPr>
      <p:sp>
        <p:nvSpPr>
          <p:cNvPr id="2" name="Title 1"/>
          <p:cNvSpPr>
            <a:spLocks noGrp="1"/>
          </p:cNvSpPr>
          <p:nvPr>
            <p:ph type="title"/>
          </p:nvPr>
        </p:nvSpPr>
        <p:spPr>
          <a:xfrm>
            <a:off x="2133600" y="0"/>
            <a:ext cx="9997440" cy="1143000"/>
          </a:xfrm>
        </p:spPr>
        <p:txBody>
          <a:bodyPr/>
          <a:lstStyle>
            <a:lvl1pPr algn="l">
              <a:defRPr sz="3600"/>
            </a:lvl1pPr>
          </a:lstStyle>
          <a:p>
            <a:r>
              <a:rPr lang="en-US" dirty="0"/>
              <a:t>Click to edit Master title style</a:t>
            </a:r>
          </a:p>
        </p:txBody>
      </p:sp>
      <p:sp>
        <p:nvSpPr>
          <p:cNvPr id="4" name="Content Placeholder 3"/>
          <p:cNvSpPr>
            <a:spLocks noGrp="1"/>
          </p:cNvSpPr>
          <p:nvPr>
            <p:ph sz="quarter" idx="13"/>
          </p:nvPr>
        </p:nvSpPr>
        <p:spPr>
          <a:xfrm>
            <a:off x="609600" y="1524000"/>
            <a:ext cx="10972800" cy="4754880"/>
          </a:xfrm>
        </p:spPr>
        <p:txBody>
          <a:bodyPr/>
          <a:lstStyle>
            <a:lvl1pPr indent="-347472">
              <a:spcBef>
                <a:spcPts val="600"/>
              </a:spcBef>
              <a:spcAft>
                <a:spcPts val="600"/>
              </a:spcAft>
              <a:defRPr/>
            </a:lvl1pPr>
            <a:lvl2pPr marL="742950" indent="-320040">
              <a:spcBef>
                <a:spcPts val="600"/>
              </a:spcBef>
              <a:spcAft>
                <a:spcPts val="600"/>
              </a:spcAft>
              <a:buFont typeface="Arial" panose="020B0604020202020204" pitchFamily="34" charset="0"/>
              <a:buChar char="•"/>
              <a:defRPr/>
            </a:lvl2pPr>
            <a:lvl3pPr marL="1143000" indent="-27432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4023360" y="6428602"/>
            <a:ext cx="4145280" cy="276999"/>
          </a:xfrm>
          <a:prstGeom prst="rect">
            <a:avLst/>
          </a:prstGeom>
          <a:noFill/>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Calibri" panose="020F0502020204030204" pitchFamily="34" charset="0"/>
              </a:rPr>
              <a:t>© 2018. Cengage Learning. All rights reserved.</a:t>
            </a:r>
          </a:p>
        </p:txBody>
      </p:sp>
    </p:spTree>
    <p:extLst>
      <p:ext uri="{BB962C8B-B14F-4D97-AF65-F5344CB8AC3E}">
        <p14:creationId xmlns:p14="http://schemas.microsoft.com/office/powerpoint/2010/main" val="172453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8058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05432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35955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14261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957085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88231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086559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37821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512888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4013261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157791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525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07C4DFC3-4686-4D3F-AD17-4EB83B5F85F3}"/>
              </a:ext>
            </a:extLst>
          </p:cNvPr>
          <p:cNvPicPr>
            <a:picLocks noChangeAspect="1"/>
          </p:cNvPicPr>
          <p:nvPr userDrawn="1"/>
        </p:nvPicPr>
        <p:blipFill>
          <a:blip r:embed="rId3"/>
          <a:stretch>
            <a:fillRect/>
          </a:stretch>
        </p:blipFill>
        <p:spPr>
          <a:xfrm>
            <a:off x="10058400" y="4520206"/>
            <a:ext cx="1656757" cy="1656757"/>
          </a:xfrm>
          <a:prstGeom prst="rect">
            <a:avLst/>
          </a:prstGeom>
        </p:spPr>
      </p:pic>
    </p:spTree>
    <p:custDataLst>
      <p:tags r:id="rId1"/>
    </p:custDataLst>
    <p:extLst>
      <p:ext uri="{BB962C8B-B14F-4D97-AF65-F5344CB8AC3E}">
        <p14:creationId xmlns:p14="http://schemas.microsoft.com/office/powerpoint/2010/main" val="4151409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EDD6CAD-28C0-42AA-A4B5-0DBF9A8BDDB1}"/>
              </a:ext>
            </a:extLst>
          </p:cNvPr>
          <p:cNvPicPr>
            <a:picLocks noChangeAspect="1"/>
          </p:cNvPicPr>
          <p:nvPr userDrawn="1"/>
        </p:nvPicPr>
        <p:blipFill>
          <a:blip r:embed="rId3"/>
          <a:stretch>
            <a:fillRect/>
          </a:stretch>
        </p:blipFill>
        <p:spPr>
          <a:xfrm>
            <a:off x="9895114" y="4347441"/>
            <a:ext cx="1820043" cy="1829522"/>
          </a:xfrm>
          <a:prstGeom prst="rect">
            <a:avLst/>
          </a:prstGeom>
        </p:spPr>
      </p:pic>
    </p:spTree>
    <p:custDataLst>
      <p:tags r:id="rId1"/>
    </p:custDataLst>
    <p:extLst>
      <p:ext uri="{BB962C8B-B14F-4D97-AF65-F5344CB8AC3E}">
        <p14:creationId xmlns:p14="http://schemas.microsoft.com/office/powerpoint/2010/main" val="325275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sz="3600"/>
            </a:lvl1pPr>
          </a:lstStyle>
          <a:p>
            <a:r>
              <a:rPr lang="en-US" dirty="0"/>
              <a:t>Slide Title</a:t>
            </a:r>
          </a:p>
        </p:txBody>
      </p:sp>
      <p:sp>
        <p:nvSpPr>
          <p:cNvPr id="3" name="Content Placeholder"/>
          <p:cNvSpPr>
            <a:spLocks noGrp="1"/>
          </p:cNvSpPr>
          <p:nvPr>
            <p:ph idx="1" hasCustomPrompt="1"/>
          </p:nvPr>
        </p:nvSpPr>
        <p:spPr/>
        <p:txBody>
          <a:bodyPr/>
          <a:lstStyle>
            <a:lvl1pPr marL="449263" indent="-449263">
              <a:spcBef>
                <a:spcPts val="624"/>
              </a:spcBef>
              <a:spcAft>
                <a:spcPts val="0"/>
              </a:spcAft>
              <a:defRPr sz="2600"/>
            </a:lvl1pPr>
            <a:lvl2pPr marL="900113" indent="-442913">
              <a:spcBef>
                <a:spcPts val="624"/>
              </a:spcBef>
              <a:spcAft>
                <a:spcPts val="0"/>
              </a:spcAft>
              <a:defRPr sz="2400" b="0"/>
            </a:lvl2pPr>
            <a:lvl3pPr marL="1349375" indent="-434975">
              <a:spcBef>
                <a:spcPts val="624"/>
              </a:spcBef>
              <a:spcAft>
                <a:spcPts val="0"/>
              </a:spcAft>
              <a:defRPr sz="22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4DA5BAF-D64E-4650-BFAA-3495D822323D}"/>
              </a:ext>
            </a:extLst>
          </p:cNvPr>
          <p:cNvPicPr>
            <a:picLocks noChangeAspect="1"/>
          </p:cNvPicPr>
          <p:nvPr userDrawn="1"/>
        </p:nvPicPr>
        <p:blipFill>
          <a:blip r:embed="rId3"/>
          <a:stretch>
            <a:fillRect/>
          </a:stretch>
        </p:blipFill>
        <p:spPr>
          <a:xfrm>
            <a:off x="9699546" y="4630741"/>
            <a:ext cx="2015610" cy="1546222"/>
          </a:xfrm>
          <a:prstGeom prst="rect">
            <a:avLst/>
          </a:prstGeom>
        </p:spPr>
      </p:pic>
    </p:spTree>
    <p:custDataLst>
      <p:tags r:id="rId1"/>
    </p:custDataLst>
    <p:extLst>
      <p:ext uri="{BB962C8B-B14F-4D97-AF65-F5344CB8AC3E}">
        <p14:creationId xmlns:p14="http://schemas.microsoft.com/office/powerpoint/2010/main" val="563894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2" descr="cRZ) &#10;000 ">
            <a:extLst>
              <a:ext uri="{FF2B5EF4-FFF2-40B4-BE49-F238E27FC236}">
                <a16:creationId xmlns:a16="http://schemas.microsoft.com/office/drawing/2014/main" id="{D0C8FB6F-6DA2-4842-B187-51540DE70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1126" y="4486054"/>
            <a:ext cx="2625436" cy="1690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9146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BAF461C-031C-42C1-BFE1-FD7B7162814C}"/>
              </a:ext>
            </a:extLst>
          </p:cNvPr>
          <p:cNvPicPr>
            <a:picLocks noChangeAspect="1"/>
          </p:cNvPicPr>
          <p:nvPr userDrawn="1"/>
        </p:nvPicPr>
        <p:blipFill>
          <a:blip r:embed="rId3"/>
          <a:stretch>
            <a:fillRect/>
          </a:stretch>
        </p:blipFill>
        <p:spPr>
          <a:xfrm>
            <a:off x="9829800" y="4335229"/>
            <a:ext cx="1888958" cy="1841734"/>
          </a:xfrm>
          <a:prstGeom prst="rect">
            <a:avLst/>
          </a:prstGeom>
        </p:spPr>
      </p:pic>
    </p:spTree>
    <p:custDataLst>
      <p:tags r:id="rId1"/>
    </p:custDataLst>
    <p:extLst>
      <p:ext uri="{BB962C8B-B14F-4D97-AF65-F5344CB8AC3E}">
        <p14:creationId xmlns:p14="http://schemas.microsoft.com/office/powerpoint/2010/main" val="1339648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brief">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439BA611-6EB3-4105-88BD-931FE2136504}"/>
              </a:ext>
            </a:extLst>
          </p:cNvPr>
          <p:cNvPicPr>
            <a:picLocks noChangeAspect="1"/>
          </p:cNvPicPr>
          <p:nvPr userDrawn="1"/>
        </p:nvPicPr>
        <p:blipFill>
          <a:blip r:embed="rId3"/>
          <a:stretch>
            <a:fillRect/>
          </a:stretch>
        </p:blipFill>
        <p:spPr>
          <a:xfrm>
            <a:off x="10335986" y="4358965"/>
            <a:ext cx="1379171" cy="1817997"/>
          </a:xfrm>
          <a:prstGeom prst="rect">
            <a:avLst/>
          </a:prstGeom>
        </p:spPr>
      </p:pic>
    </p:spTree>
    <p:custDataLst>
      <p:tags r:id="rId1"/>
    </p:custDataLst>
    <p:extLst>
      <p:ext uri="{BB962C8B-B14F-4D97-AF65-F5344CB8AC3E}">
        <p14:creationId xmlns:p14="http://schemas.microsoft.com/office/powerpoint/2010/main" val="809968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Content Placeholder 4">
            <a:extLst>
              <a:ext uri="{FF2B5EF4-FFF2-40B4-BE49-F238E27FC236}">
                <a16:creationId xmlns:a16="http://schemas.microsoft.com/office/drawing/2014/main" id="{AF53F845-5878-44C5-8FCE-B4D47936A7BE}"/>
              </a:ext>
            </a:extLst>
          </p:cNvPr>
          <p:cNvPicPr>
            <a:picLocks noChangeAspect="1"/>
          </p:cNvPicPr>
          <p:nvPr userDrawn="1"/>
        </p:nvPicPr>
        <p:blipFill>
          <a:blip r:embed="rId3"/>
          <a:stretch>
            <a:fillRect/>
          </a:stretch>
        </p:blipFill>
        <p:spPr>
          <a:xfrm>
            <a:off x="9116108" y="5004485"/>
            <a:ext cx="2602650" cy="1458029"/>
          </a:xfrm>
          <a:prstGeom prst="rect">
            <a:avLst/>
          </a:prstGeom>
        </p:spPr>
      </p:pic>
    </p:spTree>
    <p:custDataLst>
      <p:tags r:id="rId1"/>
    </p:custDataLst>
    <p:extLst>
      <p:ext uri="{BB962C8B-B14F-4D97-AF65-F5344CB8AC3E}">
        <p14:creationId xmlns:p14="http://schemas.microsoft.com/office/powerpoint/2010/main" val="7765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ner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2066FF0-ECC3-4507-810F-CB92E7C300FF}"/>
              </a:ext>
            </a:extLst>
          </p:cNvPr>
          <p:cNvPicPr>
            <a:picLocks noChangeAspect="1"/>
          </p:cNvPicPr>
          <p:nvPr userDrawn="1"/>
        </p:nvPicPr>
        <p:blipFill>
          <a:blip r:embed="rId3"/>
          <a:stretch>
            <a:fillRect/>
          </a:stretch>
        </p:blipFill>
        <p:spPr>
          <a:xfrm>
            <a:off x="9813471" y="4491597"/>
            <a:ext cx="1901686" cy="1893158"/>
          </a:xfrm>
          <a:prstGeom prst="rect">
            <a:avLst/>
          </a:prstGeom>
        </p:spPr>
      </p:pic>
    </p:spTree>
    <p:custDataLst>
      <p:tags r:id="rId1"/>
    </p:custDataLst>
    <p:extLst>
      <p:ext uri="{BB962C8B-B14F-4D97-AF65-F5344CB8AC3E}">
        <p14:creationId xmlns:p14="http://schemas.microsoft.com/office/powerpoint/2010/main" val="1334560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ebreak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A6135706-3733-4629-AC2F-EB5DD2DAF1EA}"/>
              </a:ext>
            </a:extLst>
          </p:cNvPr>
          <p:cNvPicPr>
            <a:picLocks noChangeAspect="1"/>
          </p:cNvPicPr>
          <p:nvPr userDrawn="1"/>
        </p:nvPicPr>
        <p:blipFill>
          <a:blip r:embed="rId3"/>
          <a:stretch>
            <a:fillRect/>
          </a:stretch>
        </p:blipFill>
        <p:spPr>
          <a:xfrm>
            <a:off x="9476723" y="4882243"/>
            <a:ext cx="2238434" cy="1502512"/>
          </a:xfrm>
          <a:prstGeom prst="rect">
            <a:avLst/>
          </a:prstGeom>
        </p:spPr>
      </p:pic>
    </p:spTree>
    <p:custDataLst>
      <p:tags r:id="rId1"/>
    </p:custDataLst>
    <p:extLst>
      <p:ext uri="{BB962C8B-B14F-4D97-AF65-F5344CB8AC3E}">
        <p14:creationId xmlns:p14="http://schemas.microsoft.com/office/powerpoint/2010/main" val="3029162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nowledge Check - Quest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Font typeface="Arial" panose="020B0604020202020204" pitchFamily="34" charset="0"/>
              <a:buNone/>
              <a:defRPr sz="2400"/>
            </a:lvl1pPr>
            <a:lvl2pPr>
              <a:spcAft>
                <a:spcPts val="800"/>
              </a:spcAft>
              <a:defRPr sz="2400" b="0"/>
            </a:lvl2pPr>
            <a:lvl3pPr>
              <a:spcAft>
                <a:spcPts val="800"/>
              </a:spcAft>
              <a:defRPr sz="2400" b="0"/>
            </a:lvl3pPr>
          </a:lstStyle>
          <a:p>
            <a:pPr lvl="0"/>
            <a:r>
              <a:rPr lang="en-US" dirty="0"/>
              <a:t>First Level</a:t>
            </a:r>
          </a:p>
        </p:txBody>
      </p:sp>
      <p:sp>
        <p:nvSpPr>
          <p:cNvPr id="4" name="TextBox 3">
            <a:extLst>
              <a:ext uri="{FF2B5EF4-FFF2-40B4-BE49-F238E27FC236}">
                <a16:creationId xmlns:a16="http://schemas.microsoft.com/office/drawing/2014/main" id="{1DBEAB95-C91D-48E1-AF54-A2430F8D642D}"/>
              </a:ext>
              <a:ext uri="{C183D7F6-B498-43B3-948B-1728B52AA6E4}">
                <adec:decorative xmlns:adec="http://schemas.microsoft.com/office/drawing/2017/decorative" val="1"/>
              </a:ext>
            </a:extLst>
          </p:cNvPr>
          <p:cNvSpPr txBox="1"/>
          <p:nvPr userDrawn="1"/>
        </p:nvSpPr>
        <p:spPr>
          <a:xfrm>
            <a:off x="980619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QUESTION</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82322" y="4775480"/>
            <a:ext cx="2045565" cy="1603281"/>
          </a:xfrm>
          <a:prstGeom prst="rect">
            <a:avLst/>
          </a:prstGeom>
        </p:spPr>
      </p:pic>
    </p:spTree>
    <p:custDataLst>
      <p:tags r:id="rId1"/>
    </p:custDataLst>
    <p:extLst>
      <p:ext uri="{BB962C8B-B14F-4D97-AF65-F5344CB8AC3E}">
        <p14:creationId xmlns:p14="http://schemas.microsoft.com/office/powerpoint/2010/main" val="2861424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nowledge Check - Answ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None/>
              <a:defRPr sz="2400"/>
            </a:lvl1pPr>
            <a:lvl2pPr>
              <a:spcAft>
                <a:spcPts val="800"/>
              </a:spcAft>
              <a:defRPr sz="2400" b="0"/>
            </a:lvl2pPr>
            <a:lvl3pPr>
              <a:spcAft>
                <a:spcPts val="800"/>
              </a:spcAft>
              <a:defRPr sz="2400" b="0"/>
            </a:lvl3pPr>
          </a:lstStyle>
          <a:p>
            <a:pPr lvl="0"/>
            <a:r>
              <a:rPr lang="en-US" dirty="0"/>
              <a:t>First Level</a:t>
            </a:r>
          </a:p>
        </p:txBody>
      </p:sp>
      <p:sp>
        <p:nvSpPr>
          <p:cNvPr id="6" name="Content Placeholder">
            <a:extLst>
              <a:ext uri="{FF2B5EF4-FFF2-40B4-BE49-F238E27FC236}">
                <a16:creationId xmlns:a16="http://schemas.microsoft.com/office/drawing/2014/main" id="{77F8AE7D-BCC2-419C-BDD3-70C1D69DD8F8}"/>
              </a:ext>
            </a:extLst>
          </p:cNvPr>
          <p:cNvSpPr>
            <a:spLocks noGrp="1"/>
          </p:cNvSpPr>
          <p:nvPr>
            <p:ph idx="10" hasCustomPrompt="1"/>
          </p:nvPr>
        </p:nvSpPr>
        <p:spPr>
          <a:xfrm>
            <a:off x="476843" y="4256945"/>
            <a:ext cx="9324740" cy="2045565"/>
          </a:xfrm>
        </p:spPr>
        <p:txBody>
          <a:bodyPr/>
          <a:lstStyle>
            <a:lvl1pPr marL="0" indent="0">
              <a:spcAft>
                <a:spcPts val="800"/>
              </a:spcAft>
              <a:buNone/>
              <a:defRPr sz="2400" b="1"/>
            </a:lvl1pPr>
            <a:lvl2pPr>
              <a:spcAft>
                <a:spcPts val="800"/>
              </a:spcAft>
              <a:defRPr sz="2400" b="1"/>
            </a:lvl2pPr>
            <a:lvl3pPr>
              <a:spcAft>
                <a:spcPts val="800"/>
              </a:spcAft>
              <a:defRPr sz="2400" b="1"/>
            </a:lvl3pPr>
          </a:lstStyle>
          <a:p>
            <a:pPr lvl="0"/>
            <a:r>
              <a:rPr lang="en-US" dirty="0"/>
              <a:t>First Level</a:t>
            </a:r>
          </a:p>
        </p:txBody>
      </p:sp>
      <p:sp>
        <p:nvSpPr>
          <p:cNvPr id="7" name="TextBox 6">
            <a:extLst>
              <a:ext uri="{FF2B5EF4-FFF2-40B4-BE49-F238E27FC236}">
                <a16:creationId xmlns:a16="http://schemas.microsoft.com/office/drawing/2014/main" id="{234D0516-B20B-4C2F-A94E-83704B01A65C}"/>
              </a:ext>
              <a:ext uri="{C183D7F6-B498-43B3-948B-1728B52AA6E4}">
                <adec:decorative xmlns:adec="http://schemas.microsoft.com/office/drawing/2017/decorative" val="1"/>
              </a:ext>
            </a:extLst>
          </p:cNvPr>
          <p:cNvSpPr txBox="1"/>
          <p:nvPr userDrawn="1"/>
        </p:nvSpPr>
        <p:spPr>
          <a:xfrm>
            <a:off x="981866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ANSWER</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79898" y="4735056"/>
            <a:ext cx="1923098" cy="2036224"/>
          </a:xfrm>
          <a:prstGeom prst="rect">
            <a:avLst/>
          </a:prstGeom>
        </p:spPr>
      </p:pic>
    </p:spTree>
    <p:custDataLst>
      <p:tags r:id="rId1"/>
    </p:custDataLst>
    <p:extLst>
      <p:ext uri="{BB962C8B-B14F-4D97-AF65-F5344CB8AC3E}">
        <p14:creationId xmlns:p14="http://schemas.microsoft.com/office/powerpoint/2010/main" val="3473058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ec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42242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Content and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a:xfrm>
            <a:off x="476844" y="1825625"/>
            <a:ext cx="6524592" cy="1876799"/>
          </a:xfrm>
        </p:spPr>
        <p:txBody>
          <a:bodyPr/>
          <a:lstStyle>
            <a:lvl1pPr marL="449263" indent="-449263">
              <a:spcBef>
                <a:spcPts val="624"/>
              </a:spcBef>
              <a:spcAft>
                <a:spcPts val="0"/>
              </a:spcAft>
              <a:defRPr sz="2600"/>
            </a:lvl1pPr>
            <a:lvl2pPr marL="900113" indent="-442913">
              <a:spcBef>
                <a:spcPts val="624"/>
              </a:spcBef>
              <a:spcAft>
                <a:spcPts val="0"/>
              </a:spcAft>
              <a:defRPr sz="2400" b="0"/>
            </a:lvl2pPr>
            <a:lvl3pPr marL="1349375" indent="-434975">
              <a:spcBef>
                <a:spcPts val="624"/>
              </a:spcBef>
              <a:spcAft>
                <a:spcPts val="0"/>
              </a:spcAft>
              <a:defRPr sz="2200" b="0"/>
            </a:lvl3pPr>
          </a:lstStyle>
          <a:p>
            <a:pPr lvl="0"/>
            <a:r>
              <a:rPr lang="en-US" dirty="0"/>
              <a:t>First Level</a:t>
            </a:r>
          </a:p>
          <a:p>
            <a:pPr lvl="1"/>
            <a:r>
              <a:rPr lang="en-US" dirty="0"/>
              <a:t>Second level</a:t>
            </a:r>
          </a:p>
          <a:p>
            <a:pPr lvl="2"/>
            <a:r>
              <a:rPr lang="en-US" dirty="0"/>
              <a:t>Third level</a:t>
            </a:r>
          </a:p>
        </p:txBody>
      </p:sp>
      <p:sp>
        <p:nvSpPr>
          <p:cNvPr id="5" name="Content Placeholder 4">
            <a:extLst>
              <a:ext uri="{FF2B5EF4-FFF2-40B4-BE49-F238E27FC236}">
                <a16:creationId xmlns:a16="http://schemas.microsoft.com/office/drawing/2014/main" id="{28223750-1E4F-4DC6-B05D-F9502850F07C}"/>
              </a:ext>
            </a:extLst>
          </p:cNvPr>
          <p:cNvSpPr>
            <a:spLocks noGrp="1"/>
          </p:cNvSpPr>
          <p:nvPr>
            <p:ph sz="quarter" idx="10"/>
          </p:nvPr>
        </p:nvSpPr>
        <p:spPr>
          <a:xfrm>
            <a:off x="476250" y="3863975"/>
            <a:ext cx="6524625" cy="130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D1F892CB-A5FE-4B03-8DBC-0E2354AADD97}"/>
              </a:ext>
            </a:extLst>
          </p:cNvPr>
          <p:cNvSpPr>
            <a:spLocks noGrp="1"/>
          </p:cNvSpPr>
          <p:nvPr>
            <p:ph type="pic" sz="quarter" idx="11"/>
          </p:nvPr>
        </p:nvSpPr>
        <p:spPr>
          <a:xfrm>
            <a:off x="7315200" y="1998663"/>
            <a:ext cx="2501900" cy="1120775"/>
          </a:xfrm>
        </p:spPr>
        <p:txBody>
          <a:bodyPr/>
          <a:lstStyle/>
          <a:p>
            <a:endParaRPr lang="en-IN"/>
          </a:p>
        </p:txBody>
      </p:sp>
      <p:sp>
        <p:nvSpPr>
          <p:cNvPr id="9" name="Picture Placeholder 8">
            <a:extLst>
              <a:ext uri="{FF2B5EF4-FFF2-40B4-BE49-F238E27FC236}">
                <a16:creationId xmlns:a16="http://schemas.microsoft.com/office/drawing/2014/main" id="{936939EA-DFF5-4C05-AF06-2F1C6F372EA9}"/>
              </a:ext>
            </a:extLst>
          </p:cNvPr>
          <p:cNvSpPr>
            <a:spLocks noGrp="1"/>
          </p:cNvSpPr>
          <p:nvPr>
            <p:ph type="pic" sz="quarter" idx="12"/>
          </p:nvPr>
        </p:nvSpPr>
        <p:spPr>
          <a:xfrm>
            <a:off x="7512050" y="3532188"/>
            <a:ext cx="3074988" cy="646112"/>
          </a:xfrm>
        </p:spPr>
        <p:txBody>
          <a:bodyPr/>
          <a:lstStyle/>
          <a:p>
            <a:endParaRPr lang="en-IN"/>
          </a:p>
        </p:txBody>
      </p:sp>
      <p:sp>
        <p:nvSpPr>
          <p:cNvPr id="11" name="Table Placeholder 10">
            <a:extLst>
              <a:ext uri="{FF2B5EF4-FFF2-40B4-BE49-F238E27FC236}">
                <a16:creationId xmlns:a16="http://schemas.microsoft.com/office/drawing/2014/main" id="{F904B780-1753-48DC-830D-EE1815A527BC}"/>
              </a:ext>
            </a:extLst>
          </p:cNvPr>
          <p:cNvSpPr>
            <a:spLocks noGrp="1"/>
          </p:cNvSpPr>
          <p:nvPr>
            <p:ph type="tbl" sz="quarter" idx="13"/>
          </p:nvPr>
        </p:nvSpPr>
        <p:spPr>
          <a:xfrm>
            <a:off x="7315200" y="4591050"/>
            <a:ext cx="3416300" cy="912813"/>
          </a:xfrm>
        </p:spPr>
        <p:txBody>
          <a:bodyPr/>
          <a:lstStyle/>
          <a:p>
            <a:endParaRPr lang="en-IN"/>
          </a:p>
        </p:txBody>
      </p:sp>
    </p:spTree>
    <p:custDataLst>
      <p:tags r:id="rId1"/>
    </p:custDataLst>
    <p:extLst>
      <p:ext uri="{BB962C8B-B14F-4D97-AF65-F5344CB8AC3E}">
        <p14:creationId xmlns:p14="http://schemas.microsoft.com/office/powerpoint/2010/main" val="448095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05822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1580087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755372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358343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004046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055636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1904057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3936066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166235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615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624155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344552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07C4DFC3-4686-4D3F-AD17-4EB83B5F85F3}"/>
              </a:ext>
            </a:extLst>
          </p:cNvPr>
          <p:cNvPicPr>
            <a:picLocks noChangeAspect="1"/>
          </p:cNvPicPr>
          <p:nvPr userDrawn="1"/>
        </p:nvPicPr>
        <p:blipFill>
          <a:blip r:embed="rId3"/>
          <a:stretch>
            <a:fillRect/>
          </a:stretch>
        </p:blipFill>
        <p:spPr>
          <a:xfrm>
            <a:off x="10058400" y="4520206"/>
            <a:ext cx="1656757" cy="1656757"/>
          </a:xfrm>
          <a:prstGeom prst="rect">
            <a:avLst/>
          </a:prstGeom>
        </p:spPr>
      </p:pic>
    </p:spTree>
    <p:custDataLst>
      <p:tags r:id="rId1"/>
    </p:custDataLst>
    <p:extLst>
      <p:ext uri="{BB962C8B-B14F-4D97-AF65-F5344CB8AC3E}">
        <p14:creationId xmlns:p14="http://schemas.microsoft.com/office/powerpoint/2010/main" val="892545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EDD6CAD-28C0-42AA-A4B5-0DBF9A8BDDB1}"/>
              </a:ext>
            </a:extLst>
          </p:cNvPr>
          <p:cNvPicPr>
            <a:picLocks noChangeAspect="1"/>
          </p:cNvPicPr>
          <p:nvPr userDrawn="1"/>
        </p:nvPicPr>
        <p:blipFill>
          <a:blip r:embed="rId3"/>
          <a:stretch>
            <a:fillRect/>
          </a:stretch>
        </p:blipFill>
        <p:spPr>
          <a:xfrm>
            <a:off x="9895114" y="4347441"/>
            <a:ext cx="1820043" cy="1829522"/>
          </a:xfrm>
          <a:prstGeom prst="rect">
            <a:avLst/>
          </a:prstGeom>
        </p:spPr>
      </p:pic>
    </p:spTree>
    <p:custDataLst>
      <p:tags r:id="rId1"/>
    </p:custDataLst>
    <p:extLst>
      <p:ext uri="{BB962C8B-B14F-4D97-AF65-F5344CB8AC3E}">
        <p14:creationId xmlns:p14="http://schemas.microsoft.com/office/powerpoint/2010/main" val="4198891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4DA5BAF-D64E-4650-BFAA-3495D822323D}"/>
              </a:ext>
            </a:extLst>
          </p:cNvPr>
          <p:cNvPicPr>
            <a:picLocks noChangeAspect="1"/>
          </p:cNvPicPr>
          <p:nvPr userDrawn="1"/>
        </p:nvPicPr>
        <p:blipFill>
          <a:blip r:embed="rId3"/>
          <a:stretch>
            <a:fillRect/>
          </a:stretch>
        </p:blipFill>
        <p:spPr>
          <a:xfrm>
            <a:off x="9699546" y="4630741"/>
            <a:ext cx="2015610" cy="1546222"/>
          </a:xfrm>
          <a:prstGeom prst="rect">
            <a:avLst/>
          </a:prstGeom>
        </p:spPr>
      </p:pic>
    </p:spTree>
    <p:custDataLst>
      <p:tags r:id="rId1"/>
    </p:custDataLst>
    <p:extLst>
      <p:ext uri="{BB962C8B-B14F-4D97-AF65-F5344CB8AC3E}">
        <p14:creationId xmlns:p14="http://schemas.microsoft.com/office/powerpoint/2010/main" val="3663956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2" descr="cRZ) &#10;000 ">
            <a:extLst>
              <a:ext uri="{FF2B5EF4-FFF2-40B4-BE49-F238E27FC236}">
                <a16:creationId xmlns:a16="http://schemas.microsoft.com/office/drawing/2014/main" id="{D0C8FB6F-6DA2-4842-B187-51540DE70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1126" y="4486054"/>
            <a:ext cx="2625436" cy="1690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3833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rtner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BAF461C-031C-42C1-BFE1-FD7B7162814C}"/>
              </a:ext>
            </a:extLst>
          </p:cNvPr>
          <p:cNvPicPr>
            <a:picLocks noChangeAspect="1"/>
          </p:cNvPicPr>
          <p:nvPr userDrawn="1"/>
        </p:nvPicPr>
        <p:blipFill>
          <a:blip r:embed="rId3"/>
          <a:stretch>
            <a:fillRect/>
          </a:stretch>
        </p:blipFill>
        <p:spPr>
          <a:xfrm>
            <a:off x="9829800" y="4335229"/>
            <a:ext cx="1888958" cy="1841734"/>
          </a:xfrm>
          <a:prstGeom prst="rect">
            <a:avLst/>
          </a:prstGeom>
        </p:spPr>
      </p:pic>
    </p:spTree>
    <p:custDataLst>
      <p:tags r:id="rId1"/>
    </p:custDataLst>
    <p:extLst>
      <p:ext uri="{BB962C8B-B14F-4D97-AF65-F5344CB8AC3E}">
        <p14:creationId xmlns:p14="http://schemas.microsoft.com/office/powerpoint/2010/main" val="304814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brief">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439BA611-6EB3-4105-88BD-931FE2136504}"/>
              </a:ext>
            </a:extLst>
          </p:cNvPr>
          <p:cNvPicPr>
            <a:picLocks noChangeAspect="1"/>
          </p:cNvPicPr>
          <p:nvPr userDrawn="1"/>
        </p:nvPicPr>
        <p:blipFill>
          <a:blip r:embed="rId3"/>
          <a:stretch>
            <a:fillRect/>
          </a:stretch>
        </p:blipFill>
        <p:spPr>
          <a:xfrm>
            <a:off x="10335986" y="4358965"/>
            <a:ext cx="1379171" cy="1817997"/>
          </a:xfrm>
          <a:prstGeom prst="rect">
            <a:avLst/>
          </a:prstGeom>
        </p:spPr>
      </p:pic>
    </p:spTree>
    <p:custDataLst>
      <p:tags r:id="rId1"/>
    </p:custDataLst>
    <p:extLst>
      <p:ext uri="{BB962C8B-B14F-4D97-AF65-F5344CB8AC3E}">
        <p14:creationId xmlns:p14="http://schemas.microsoft.com/office/powerpoint/2010/main" val="2486234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Content Placeholder 4">
            <a:extLst>
              <a:ext uri="{FF2B5EF4-FFF2-40B4-BE49-F238E27FC236}">
                <a16:creationId xmlns:a16="http://schemas.microsoft.com/office/drawing/2014/main" id="{AF53F845-5878-44C5-8FCE-B4D47936A7BE}"/>
              </a:ext>
            </a:extLst>
          </p:cNvPr>
          <p:cNvPicPr>
            <a:picLocks noChangeAspect="1"/>
          </p:cNvPicPr>
          <p:nvPr userDrawn="1"/>
        </p:nvPicPr>
        <p:blipFill>
          <a:blip r:embed="rId3"/>
          <a:stretch>
            <a:fillRect/>
          </a:stretch>
        </p:blipFill>
        <p:spPr>
          <a:xfrm>
            <a:off x="9116108" y="5004485"/>
            <a:ext cx="2602650" cy="1458029"/>
          </a:xfrm>
          <a:prstGeom prst="rect">
            <a:avLst/>
          </a:prstGeom>
        </p:spPr>
      </p:pic>
    </p:spTree>
    <p:custDataLst>
      <p:tags r:id="rId1"/>
    </p:custDataLst>
    <p:extLst>
      <p:ext uri="{BB962C8B-B14F-4D97-AF65-F5344CB8AC3E}">
        <p14:creationId xmlns:p14="http://schemas.microsoft.com/office/powerpoint/2010/main" val="1746408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rtner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2066FF0-ECC3-4507-810F-CB92E7C300FF}"/>
              </a:ext>
            </a:extLst>
          </p:cNvPr>
          <p:cNvPicPr>
            <a:picLocks noChangeAspect="1"/>
          </p:cNvPicPr>
          <p:nvPr userDrawn="1"/>
        </p:nvPicPr>
        <p:blipFill>
          <a:blip r:embed="rId3"/>
          <a:stretch>
            <a:fillRect/>
          </a:stretch>
        </p:blipFill>
        <p:spPr>
          <a:xfrm>
            <a:off x="9813471" y="4491597"/>
            <a:ext cx="1901686" cy="1893158"/>
          </a:xfrm>
          <a:prstGeom prst="rect">
            <a:avLst/>
          </a:prstGeom>
        </p:spPr>
      </p:pic>
    </p:spTree>
    <p:custDataLst>
      <p:tags r:id="rId1"/>
    </p:custDataLst>
    <p:extLst>
      <p:ext uri="{BB962C8B-B14F-4D97-AF65-F5344CB8AC3E}">
        <p14:creationId xmlns:p14="http://schemas.microsoft.com/office/powerpoint/2010/main" val="123719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ebreak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A6135706-3733-4629-AC2F-EB5DD2DAF1EA}"/>
              </a:ext>
            </a:extLst>
          </p:cNvPr>
          <p:cNvPicPr>
            <a:picLocks noChangeAspect="1"/>
          </p:cNvPicPr>
          <p:nvPr userDrawn="1"/>
        </p:nvPicPr>
        <p:blipFill>
          <a:blip r:embed="rId3"/>
          <a:stretch>
            <a:fillRect/>
          </a:stretch>
        </p:blipFill>
        <p:spPr>
          <a:xfrm>
            <a:off x="9476723" y="4882243"/>
            <a:ext cx="2238434" cy="1502512"/>
          </a:xfrm>
          <a:prstGeom prst="rect">
            <a:avLst/>
          </a:prstGeom>
        </p:spPr>
      </p:pic>
    </p:spTree>
    <p:custDataLst>
      <p:tags r:id="rId1"/>
    </p:custDataLst>
    <p:extLst>
      <p:ext uri="{BB962C8B-B14F-4D97-AF65-F5344CB8AC3E}">
        <p14:creationId xmlns:p14="http://schemas.microsoft.com/office/powerpoint/2010/main" val="3275400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nowledge Check - Quest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Font typeface="Arial" panose="020B0604020202020204" pitchFamily="34" charset="0"/>
              <a:buNone/>
              <a:defRPr sz="2400"/>
            </a:lvl1pPr>
            <a:lvl2pPr>
              <a:spcAft>
                <a:spcPts val="800"/>
              </a:spcAft>
              <a:defRPr sz="2400" b="0"/>
            </a:lvl2pPr>
            <a:lvl3pPr>
              <a:spcAft>
                <a:spcPts val="800"/>
              </a:spcAft>
              <a:defRPr sz="2400" b="0"/>
            </a:lvl3pPr>
          </a:lstStyle>
          <a:p>
            <a:pPr lvl="0"/>
            <a:r>
              <a:rPr lang="en-US" dirty="0"/>
              <a:t>First Level</a:t>
            </a:r>
          </a:p>
        </p:txBody>
      </p:sp>
      <p:sp>
        <p:nvSpPr>
          <p:cNvPr id="4" name="TextBox 3">
            <a:extLst>
              <a:ext uri="{FF2B5EF4-FFF2-40B4-BE49-F238E27FC236}">
                <a16:creationId xmlns:a16="http://schemas.microsoft.com/office/drawing/2014/main" id="{1DBEAB95-C91D-48E1-AF54-A2430F8D642D}"/>
              </a:ext>
              <a:ext uri="{C183D7F6-B498-43B3-948B-1728B52AA6E4}">
                <adec:decorative xmlns:adec="http://schemas.microsoft.com/office/drawing/2017/decorative" val="1"/>
              </a:ext>
            </a:extLst>
          </p:cNvPr>
          <p:cNvSpPr txBox="1"/>
          <p:nvPr userDrawn="1"/>
        </p:nvSpPr>
        <p:spPr>
          <a:xfrm>
            <a:off x="980619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QUESTION</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82322" y="4775480"/>
            <a:ext cx="2045565" cy="1603281"/>
          </a:xfrm>
          <a:prstGeom prst="rect">
            <a:avLst/>
          </a:prstGeom>
        </p:spPr>
      </p:pic>
    </p:spTree>
    <p:custDataLst>
      <p:tags r:id="rId1"/>
    </p:custDataLst>
    <p:extLst>
      <p:ext uri="{BB962C8B-B14F-4D97-AF65-F5344CB8AC3E}">
        <p14:creationId xmlns:p14="http://schemas.microsoft.com/office/powerpoint/2010/main" val="1494182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nowledge Check - Answ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None/>
              <a:defRPr sz="2400"/>
            </a:lvl1pPr>
            <a:lvl2pPr>
              <a:spcAft>
                <a:spcPts val="800"/>
              </a:spcAft>
              <a:defRPr sz="2400" b="0"/>
            </a:lvl2pPr>
            <a:lvl3pPr>
              <a:spcAft>
                <a:spcPts val="800"/>
              </a:spcAft>
              <a:defRPr sz="2400" b="0"/>
            </a:lvl3pPr>
          </a:lstStyle>
          <a:p>
            <a:pPr lvl="0"/>
            <a:r>
              <a:rPr lang="en-US" dirty="0"/>
              <a:t>First Level</a:t>
            </a:r>
          </a:p>
        </p:txBody>
      </p:sp>
      <p:sp>
        <p:nvSpPr>
          <p:cNvPr id="6" name="Content Placeholder">
            <a:extLst>
              <a:ext uri="{FF2B5EF4-FFF2-40B4-BE49-F238E27FC236}">
                <a16:creationId xmlns:a16="http://schemas.microsoft.com/office/drawing/2014/main" id="{77F8AE7D-BCC2-419C-BDD3-70C1D69DD8F8}"/>
              </a:ext>
            </a:extLst>
          </p:cNvPr>
          <p:cNvSpPr>
            <a:spLocks noGrp="1"/>
          </p:cNvSpPr>
          <p:nvPr>
            <p:ph idx="10" hasCustomPrompt="1"/>
          </p:nvPr>
        </p:nvSpPr>
        <p:spPr>
          <a:xfrm>
            <a:off x="476843" y="4256945"/>
            <a:ext cx="9324740" cy="2045565"/>
          </a:xfrm>
        </p:spPr>
        <p:txBody>
          <a:bodyPr/>
          <a:lstStyle>
            <a:lvl1pPr marL="0" indent="0">
              <a:spcAft>
                <a:spcPts val="800"/>
              </a:spcAft>
              <a:buNone/>
              <a:defRPr sz="2400" b="1"/>
            </a:lvl1pPr>
            <a:lvl2pPr>
              <a:spcAft>
                <a:spcPts val="800"/>
              </a:spcAft>
              <a:defRPr sz="2400" b="1"/>
            </a:lvl2pPr>
            <a:lvl3pPr>
              <a:spcAft>
                <a:spcPts val="800"/>
              </a:spcAft>
              <a:defRPr sz="2400" b="1"/>
            </a:lvl3pPr>
          </a:lstStyle>
          <a:p>
            <a:pPr lvl="0"/>
            <a:r>
              <a:rPr lang="en-US" dirty="0"/>
              <a:t>First Level</a:t>
            </a:r>
          </a:p>
        </p:txBody>
      </p:sp>
      <p:sp>
        <p:nvSpPr>
          <p:cNvPr id="7" name="TextBox 6">
            <a:extLst>
              <a:ext uri="{FF2B5EF4-FFF2-40B4-BE49-F238E27FC236}">
                <a16:creationId xmlns:a16="http://schemas.microsoft.com/office/drawing/2014/main" id="{234D0516-B20B-4C2F-A94E-83704B01A65C}"/>
              </a:ext>
              <a:ext uri="{C183D7F6-B498-43B3-948B-1728B52AA6E4}">
                <adec:decorative xmlns:adec="http://schemas.microsoft.com/office/drawing/2017/decorative" val="1"/>
              </a:ext>
            </a:extLst>
          </p:cNvPr>
          <p:cNvSpPr txBox="1"/>
          <p:nvPr userDrawn="1"/>
        </p:nvSpPr>
        <p:spPr>
          <a:xfrm>
            <a:off x="981866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ANSWER</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79898" y="4735056"/>
            <a:ext cx="1923098" cy="2036224"/>
          </a:xfrm>
          <a:prstGeom prst="rect">
            <a:avLst/>
          </a:prstGeom>
        </p:spPr>
      </p:pic>
    </p:spTree>
    <p:custDataLst>
      <p:tags r:id="rId1"/>
    </p:custDataLst>
    <p:extLst>
      <p:ext uri="{BB962C8B-B14F-4D97-AF65-F5344CB8AC3E}">
        <p14:creationId xmlns:p14="http://schemas.microsoft.com/office/powerpoint/2010/main" val="4079402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3955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3247233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722635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834898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7213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5746284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48946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437818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026825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685284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64123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375822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ags" Target="../tags/tag18.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png"/><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tags" Target="../tags/tag4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ags" Target="../tags/tag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©2022</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6"/>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829" r:id="rId4"/>
    <p:sldLayoutId id="2147483728" r:id="rId5"/>
    <p:sldLayoutId id="2147483736" r:id="rId6"/>
    <p:sldLayoutId id="2147483729" r:id="rId7"/>
    <p:sldLayoutId id="2147483760" r:id="rId8"/>
    <p:sldLayoutId id="2147483730" r:id="rId9"/>
    <p:sldLayoutId id="2147483732" r:id="rId10"/>
    <p:sldLayoutId id="2147483761" r:id="rId11"/>
    <p:sldLayoutId id="2147483737" r:id="rId12"/>
    <p:sldLayoutId id="2147483762" r:id="rId13"/>
    <p:sldLayoutId id="2147483815" r:id="rId14"/>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©2022</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579592" y="6496169"/>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©2023</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6"/>
    </p:custDataLst>
    <p:extLst>
      <p:ext uri="{BB962C8B-B14F-4D97-AF65-F5344CB8AC3E}">
        <p14:creationId xmlns:p14="http://schemas.microsoft.com/office/powerpoint/2010/main" val="310442080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©2023</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852A7DF-F114-4A5A-BA59-3A34B8D3A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ustDataLst>
      <p:tags r:id="rId25"/>
    </p:custDataLst>
    <p:extLst>
      <p:ext uri="{BB962C8B-B14F-4D97-AF65-F5344CB8AC3E}">
        <p14:creationId xmlns:p14="http://schemas.microsoft.com/office/powerpoint/2010/main" val="51809285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©2019</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4"/>
    </p:custDataLst>
    <p:extLst>
      <p:ext uri="{BB962C8B-B14F-4D97-AF65-F5344CB8AC3E}">
        <p14:creationId xmlns:p14="http://schemas.microsoft.com/office/powerpoint/2010/main" val="1945649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a:xfrm>
            <a:off x="5003515" y="595901"/>
            <a:ext cx="6747207" cy="2914062"/>
          </a:xfrm>
        </p:spPr>
        <p:txBody>
          <a:bodyPr/>
          <a:lstStyle/>
          <a:p>
            <a:r>
              <a:rPr lang="en-US" sz="4400" dirty="0"/>
              <a:t>Life-Span Human Development, 10e</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a:xfrm>
            <a:off x="5003515" y="3578888"/>
            <a:ext cx="6747207" cy="1655762"/>
          </a:xfrm>
        </p:spPr>
        <p:txBody>
          <a:bodyPr/>
          <a:lstStyle/>
          <a:p>
            <a:r>
              <a:rPr lang="en-US" sz="3600" b="1" dirty="0"/>
              <a:t>Chapter 12: </a:t>
            </a:r>
            <a:r>
              <a:rPr lang="en-US" sz="3600" dirty="0"/>
              <a:t>Social Cognition and Moral Development</a:t>
            </a:r>
          </a:p>
        </p:txBody>
      </p:sp>
      <p:pic>
        <p:nvPicPr>
          <p:cNvPr id="10" name="Content Placeholder 7" descr="A front cover of a book titled, Life-Span Human Development, 10 e by Carol K. Sigelman and Elizabeth A. Rider shows silhouette of different age group people performing different activities.">
            <a:extLst>
              <a:ext uri="{FF2B5EF4-FFF2-40B4-BE49-F238E27FC236}">
                <a16:creationId xmlns:a16="http://schemas.microsoft.com/office/drawing/2014/main" id="{83CB5B8A-F7BF-45C0-9AAF-ADAAB6A22FBD}"/>
              </a:ext>
            </a:extLst>
          </p:cNvPr>
          <p:cNvPicPr>
            <a:picLocks noGrp="1" noChangeAspect="1"/>
          </p:cNvPicPr>
          <p:nvPr>
            <p:ph sz="half" idx="10"/>
          </p:nvPr>
        </p:nvPicPr>
        <p:blipFill>
          <a:blip r:embed="rId4"/>
          <a:stretch>
            <a:fillRect/>
          </a:stretch>
        </p:blipFill>
        <p:spPr>
          <a:xfrm>
            <a:off x="0" y="0"/>
            <a:ext cx="4866290" cy="6226943"/>
          </a:xfrm>
          <a:prstGeom prst="rect">
            <a:avLst/>
          </a:prstGeom>
        </p:spPr>
      </p:pic>
      <p:sp>
        <p:nvSpPr>
          <p:cNvPr id="8" name="Content Placeholder 4">
            <a:extLst>
              <a:ext uri="{FF2B5EF4-FFF2-40B4-BE49-F238E27FC236}">
                <a16:creationId xmlns:a16="http://schemas.microsoft.com/office/drawing/2014/main" id="{3191771B-F1AB-45FD-984B-00208EECA96E}"/>
              </a:ext>
            </a:extLst>
          </p:cNvPr>
          <p:cNvSpPr txBox="1">
            <a:spLocks/>
          </p:cNvSpPr>
          <p:nvPr/>
        </p:nvSpPr>
        <p:spPr>
          <a:xfrm>
            <a:off x="2136382" y="6506781"/>
            <a:ext cx="8654626" cy="230832"/>
          </a:xfrm>
          <a:prstGeom prst="rect">
            <a:avLst/>
          </a:prstGeom>
        </p:spPr>
        <p:txBody>
          <a:bodyPr/>
          <a:lst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spcBef>
                <a:spcPct val="0"/>
              </a:spcBef>
              <a:spcAft>
                <a:spcPct val="0"/>
              </a:spcAft>
              <a:buNone/>
            </a:pPr>
            <a:r>
              <a:rPr lang="en-US" sz="900" dirty="0">
                <a:solidFill>
                  <a:schemeClr val="tx1">
                    <a:lumMod val="60000"/>
                    <a:lumOff val="40000"/>
                  </a:schemeClr>
                </a:solidFill>
                <a:latin typeface="Arial" panose="020B0604020202020204" pitchFamily="34" charset="0"/>
                <a:cs typeface="Arial" panose="020B0604020202020204" pitchFamily="34" charset="0"/>
              </a:rPr>
              <a:t>©2022 Cengage Learning.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7929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59413-053B-4231-B578-31652A7873C5}"/>
              </a:ext>
            </a:extLst>
          </p:cNvPr>
          <p:cNvSpPr>
            <a:spLocks noGrp="1"/>
          </p:cNvSpPr>
          <p:nvPr>
            <p:ph type="title"/>
          </p:nvPr>
        </p:nvSpPr>
        <p:spPr/>
        <p:txBody>
          <a:bodyPr anchor="ctr"/>
          <a:lstStyle/>
          <a:p>
            <a:r>
              <a:rPr lang="en-US" sz="3600" dirty="0"/>
              <a:t>Developing a Theory of Mind (1 of 3)</a:t>
            </a:r>
            <a:endParaRPr lang="en-IN" sz="3600" dirty="0"/>
          </a:p>
        </p:txBody>
      </p:sp>
      <p:sp>
        <p:nvSpPr>
          <p:cNvPr id="5" name="Content Placeholder 4">
            <a:extLst>
              <a:ext uri="{FF2B5EF4-FFF2-40B4-BE49-F238E27FC236}">
                <a16:creationId xmlns:a16="http://schemas.microsoft.com/office/drawing/2014/main" id="{DA800958-C0E4-4582-A6F8-C21D9E4E6F23}"/>
              </a:ext>
            </a:extLst>
          </p:cNvPr>
          <p:cNvSpPr>
            <a:spLocks noGrp="1"/>
          </p:cNvSpPr>
          <p:nvPr>
            <p:ph idx="1"/>
          </p:nvPr>
        </p:nvSpPr>
        <p:spPr>
          <a:xfrm>
            <a:off x="476844" y="1825625"/>
            <a:ext cx="6524592" cy="4073730"/>
          </a:xfrm>
        </p:spPr>
        <p:txBody>
          <a:bodyPr/>
          <a:lstStyle/>
          <a:p>
            <a:r>
              <a:rPr lang="en-US" sz="2400" dirty="0"/>
              <a:t>A false belief task assesses the understanding that:</a:t>
            </a:r>
          </a:p>
          <a:p>
            <a:pPr lvl="1"/>
            <a:r>
              <a:rPr lang="en-US" sz="2200" dirty="0"/>
              <a:t>People can hold incorrect beliefs</a:t>
            </a:r>
          </a:p>
          <a:p>
            <a:pPr lvl="1"/>
            <a:r>
              <a:rPr lang="en-US" sz="2200" dirty="0"/>
              <a:t>These beliefs, even though incorrect, can influence their behavior</a:t>
            </a:r>
          </a:p>
          <a:p>
            <a:r>
              <a:rPr lang="en-US" sz="2400" dirty="0"/>
              <a:t>Theory of mind</a:t>
            </a:r>
          </a:p>
          <a:p>
            <a:pPr lvl="1"/>
            <a:r>
              <a:rPr lang="en-US" sz="2200" dirty="0"/>
              <a:t>Understanding that people have mental states such as desires, beliefs, and intentions and that these mental states guide their behavior</a:t>
            </a:r>
          </a:p>
        </p:txBody>
      </p:sp>
      <p:pic>
        <p:nvPicPr>
          <p:cNvPr id="8" name="Picture Placeholder 7" descr="A series of illustrations explains the development of theory of mind. The first illustration shows a boy working at a table. A girl places something in a basket kept on the table. A text reads, Sally places her marble in a basket. &#10;The second illustration shows the boy still working at the table. The girl walks away from the table. A text reads, Sally leaves the room. &#10;The third illustration shows the boy still working at the table. Another girl places something in a box kept on the table. A text reads, The child being tested watches as Anne transfers Sally’s marble to the box. &#10;The fourth illustration shows the boy still working at the table. The first girl enters the room. A text reads, Sally returns. The child being tested is asked the critical question: Where will Sally look for her marble? ">
            <a:extLst>
              <a:ext uri="{FF2B5EF4-FFF2-40B4-BE49-F238E27FC236}">
                <a16:creationId xmlns:a16="http://schemas.microsoft.com/office/drawing/2014/main" id="{48EF8AC6-C697-45DB-B9F9-13DE296FAF6A}"/>
              </a:ext>
            </a:extLst>
          </p:cNvPr>
          <p:cNvPicPr>
            <a:picLocks noGrp="1" noChangeAspect="1"/>
          </p:cNvPicPr>
          <p:nvPr>
            <p:ph type="pic" sz="quarter" idx="11"/>
          </p:nvPr>
        </p:nvPicPr>
        <p:blipFill>
          <a:blip r:embed="rId2"/>
          <a:stretch>
            <a:fillRect/>
          </a:stretch>
        </p:blipFill>
        <p:spPr>
          <a:xfrm>
            <a:off x="7414205" y="1926574"/>
            <a:ext cx="3485236" cy="3820851"/>
          </a:xfrm>
          <a:prstGeom prst="rect">
            <a:avLst/>
          </a:prstGeom>
        </p:spPr>
      </p:pic>
    </p:spTree>
    <p:extLst>
      <p:ext uri="{BB962C8B-B14F-4D97-AF65-F5344CB8AC3E}">
        <p14:creationId xmlns:p14="http://schemas.microsoft.com/office/powerpoint/2010/main" val="38419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Developing a Theory of Mind (2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85% of four-year-</a:t>
            </a:r>
            <a:r>
              <a:rPr lang="en-US" dirty="0" err="1"/>
              <a:t>olds</a:t>
            </a:r>
            <a:r>
              <a:rPr lang="en-US" dirty="0"/>
              <a:t> of average intelligence and older children with Down Syndrome passed the false belief task</a:t>
            </a:r>
          </a:p>
          <a:p>
            <a:r>
              <a:rPr lang="en-US" dirty="0"/>
              <a:t>80% of the children with autism failed</a:t>
            </a:r>
          </a:p>
          <a:p>
            <a:r>
              <a:rPr lang="en-US" dirty="0"/>
              <a:t>Children with autism may display social deficits because they lack a theory of mind</a:t>
            </a:r>
          </a:p>
          <a:p>
            <a:pPr lvl="1"/>
            <a:r>
              <a:rPr lang="en-US" dirty="0"/>
              <a:t>Have “mind blindness”</a:t>
            </a:r>
          </a:p>
        </p:txBody>
      </p:sp>
    </p:spTree>
    <p:extLst>
      <p:ext uri="{BB962C8B-B14F-4D97-AF65-F5344CB8AC3E}">
        <p14:creationId xmlns:p14="http://schemas.microsoft.com/office/powerpoint/2010/main" val="109706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Developing a Theory of Mind (3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Abilities considered important early steps in developing a theory of mind</a:t>
            </a:r>
          </a:p>
          <a:p>
            <a:pPr lvl="1"/>
            <a:r>
              <a:rPr lang="en-US" dirty="0"/>
              <a:t>Joint attention</a:t>
            </a:r>
          </a:p>
          <a:p>
            <a:pPr lvl="1"/>
            <a:r>
              <a:rPr lang="en-US" dirty="0"/>
              <a:t>Understanding intentions</a:t>
            </a:r>
          </a:p>
          <a:p>
            <a:pPr lvl="1"/>
            <a:r>
              <a:rPr lang="en-US" dirty="0"/>
              <a:t>Pretend play</a:t>
            </a:r>
          </a:p>
          <a:p>
            <a:pPr lvl="1"/>
            <a:r>
              <a:rPr lang="en-US" dirty="0"/>
              <a:t>Imitation</a:t>
            </a:r>
          </a:p>
          <a:p>
            <a:pPr lvl="1"/>
            <a:r>
              <a:rPr lang="en-US" dirty="0"/>
              <a:t>Emotional understanding</a:t>
            </a:r>
          </a:p>
          <a:p>
            <a:pPr lvl="1"/>
            <a:r>
              <a:rPr lang="en-US" dirty="0"/>
              <a:t>Implicit theory of mind</a:t>
            </a:r>
          </a:p>
          <a:p>
            <a:pPr marL="0" indent="0">
              <a:buNone/>
            </a:pPr>
            <a:r>
              <a:rPr lang="en-US" dirty="0"/>
              <a:t>* Most of these skills are deficient in children with autism</a:t>
            </a:r>
          </a:p>
        </p:txBody>
      </p:sp>
    </p:spTree>
    <p:extLst>
      <p:ext uri="{BB962C8B-B14F-4D97-AF65-F5344CB8AC3E}">
        <p14:creationId xmlns:p14="http://schemas.microsoft.com/office/powerpoint/2010/main" val="412429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Desire and Belief-Desire Psychologists</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Wellman proposed children’s theory of mind develops in two phases</a:t>
            </a:r>
          </a:p>
          <a:p>
            <a:pPr lvl="1"/>
            <a:r>
              <a:rPr lang="en-US" dirty="0"/>
              <a:t>Desire psychology</a:t>
            </a:r>
          </a:p>
          <a:p>
            <a:pPr lvl="1"/>
            <a:r>
              <a:rPr lang="en-US" dirty="0"/>
              <a:t>Belief-desire psychology</a:t>
            </a:r>
          </a:p>
          <a:p>
            <a:r>
              <a:rPr lang="en-US" dirty="0"/>
              <a:t>Late elementary school</a:t>
            </a:r>
          </a:p>
          <a:p>
            <a:pPr lvl="1"/>
            <a:r>
              <a:rPr lang="en-US" dirty="0"/>
              <a:t>Children grasp that different minds construct different views of reality </a:t>
            </a:r>
          </a:p>
          <a:p>
            <a:pPr lvl="1"/>
            <a:r>
              <a:rPr lang="en-US" dirty="0"/>
              <a:t>Their interpretations of events are influenced by these views</a:t>
            </a:r>
          </a:p>
        </p:txBody>
      </p:sp>
    </p:spTree>
    <p:extLst>
      <p:ext uri="{BB962C8B-B14F-4D97-AF65-F5344CB8AC3E}">
        <p14:creationId xmlns:p14="http://schemas.microsoft.com/office/powerpoint/2010/main" val="136718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Nature and Nurture (1 of 2)</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Chimpanzees, gorillas, and other great apes share with humans some basic theory-of-mind skills</a:t>
            </a:r>
          </a:p>
          <a:p>
            <a:r>
              <a:rPr lang="en-US" dirty="0"/>
              <a:t>Developing a theory of mind requires a certain level of neurological and cognitive maturation</a:t>
            </a:r>
          </a:p>
          <a:p>
            <a:r>
              <a:rPr lang="en-US" dirty="0"/>
              <a:t>“Social brain”, a network of areas in the brain that specializes in thinking about the social world of self and others</a:t>
            </a:r>
          </a:p>
          <a:p>
            <a:r>
              <a:rPr lang="en-US" dirty="0"/>
              <a:t>Mirror neurons involved in theory of mind</a:t>
            </a:r>
          </a:p>
          <a:p>
            <a:pPr lvl="1"/>
            <a:r>
              <a:rPr lang="en-US" dirty="0"/>
              <a:t>Neurons that are activated both when we perform an action and when we observe someone else perform the same action</a:t>
            </a:r>
          </a:p>
        </p:txBody>
      </p:sp>
    </p:spTree>
    <p:extLst>
      <p:ext uri="{BB962C8B-B14F-4D97-AF65-F5344CB8AC3E}">
        <p14:creationId xmlns:p14="http://schemas.microsoft.com/office/powerpoint/2010/main" val="43159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4ED00-3FC6-45EA-8B80-0DCDE3EAAB4A}"/>
              </a:ext>
            </a:extLst>
          </p:cNvPr>
          <p:cNvSpPr>
            <a:spLocks noGrp="1"/>
          </p:cNvSpPr>
          <p:nvPr>
            <p:ph type="title"/>
          </p:nvPr>
        </p:nvSpPr>
        <p:spPr/>
        <p:txBody>
          <a:bodyPr anchor="ctr"/>
          <a:lstStyle/>
          <a:p>
            <a:r>
              <a:rPr lang="en-US" sz="3600" dirty="0"/>
              <a:t>Milestones in the Development of Theory of Mind</a:t>
            </a:r>
            <a:endParaRPr lang="en-IN" sz="3600" dirty="0"/>
          </a:p>
        </p:txBody>
      </p:sp>
      <p:graphicFrame>
        <p:nvGraphicFramePr>
          <p:cNvPr id="10" name="Table 4">
            <a:extLst>
              <a:ext uri="{FF2B5EF4-FFF2-40B4-BE49-F238E27FC236}">
                <a16:creationId xmlns:a16="http://schemas.microsoft.com/office/drawing/2014/main" id="{F3E3D5E2-59CD-4614-B99D-50AC77A1BC05}"/>
              </a:ext>
            </a:extLst>
          </p:cNvPr>
          <p:cNvGraphicFramePr>
            <a:graphicFrameLocks noGrp="1"/>
          </p:cNvGraphicFramePr>
          <p:nvPr>
            <p:ph type="tbl" sz="quarter" idx="13"/>
            <p:extLst>
              <p:ext uri="{D42A27DB-BD31-4B8C-83A1-F6EECF244321}">
                <p14:modId xmlns:p14="http://schemas.microsoft.com/office/powerpoint/2010/main" val="3173679312"/>
              </p:ext>
            </p:extLst>
          </p:nvPr>
        </p:nvGraphicFramePr>
        <p:xfrm>
          <a:off x="1169988" y="2295768"/>
          <a:ext cx="9640887" cy="2387600"/>
        </p:xfrm>
        <a:graphic>
          <a:graphicData uri="http://schemas.openxmlformats.org/drawingml/2006/table">
            <a:tbl>
              <a:tblPr firstRow="1" bandRow="1">
                <a:tableStyleId>{5940675A-B579-460E-94D1-54222C63F5DA}</a:tableStyleId>
              </a:tblPr>
              <a:tblGrid>
                <a:gridCol w="2378462">
                  <a:extLst>
                    <a:ext uri="{9D8B030D-6E8A-4147-A177-3AD203B41FA5}">
                      <a16:colId xmlns:a16="http://schemas.microsoft.com/office/drawing/2014/main" val="1774605026"/>
                    </a:ext>
                  </a:extLst>
                </a:gridCol>
                <a:gridCol w="7262425">
                  <a:extLst>
                    <a:ext uri="{9D8B030D-6E8A-4147-A177-3AD203B41FA5}">
                      <a16:colId xmlns:a16="http://schemas.microsoft.com/office/drawing/2014/main" val="3345761207"/>
                    </a:ext>
                  </a:extLst>
                </a:gridCol>
              </a:tblGrid>
              <a:tr h="370840">
                <a:tc>
                  <a:txBody>
                    <a:bodyPr/>
                    <a:lstStyle/>
                    <a:p>
                      <a:r>
                        <a:rPr lang="en-US" b="1" dirty="0">
                          <a:solidFill>
                            <a:srgbClr val="000000"/>
                          </a:solidFill>
                        </a:rPr>
                        <a:t>Age</a:t>
                      </a:r>
                    </a:p>
                  </a:txBody>
                  <a:tcPr/>
                </a:tc>
                <a:tc>
                  <a:txBody>
                    <a:bodyPr/>
                    <a:lstStyle/>
                    <a:p>
                      <a:r>
                        <a:rPr lang="en-US" b="1" dirty="0">
                          <a:solidFill>
                            <a:srgbClr val="000000"/>
                          </a:solidFill>
                        </a:rPr>
                        <a:t>Achievements</a:t>
                      </a:r>
                    </a:p>
                  </a:txBody>
                  <a:tcPr/>
                </a:tc>
                <a:extLst>
                  <a:ext uri="{0D108BD9-81ED-4DB2-BD59-A6C34878D82A}">
                    <a16:rowId xmlns:a16="http://schemas.microsoft.com/office/drawing/2014/main" val="197160624"/>
                  </a:ext>
                </a:extLst>
              </a:tr>
              <a:tr h="370840">
                <a:tc>
                  <a:txBody>
                    <a:bodyPr/>
                    <a:lstStyle/>
                    <a:p>
                      <a:r>
                        <a:rPr lang="en-US" b="0" dirty="0">
                          <a:solidFill>
                            <a:srgbClr val="000000"/>
                          </a:solidFill>
                        </a:rPr>
                        <a:t>Birth to 2</a:t>
                      </a:r>
                    </a:p>
                  </a:txBody>
                  <a:tcPr/>
                </a:tc>
                <a:tc>
                  <a:txBody>
                    <a:bodyPr/>
                    <a:lstStyle/>
                    <a:p>
                      <a:r>
                        <a:rPr lang="en-US" b="0" dirty="0">
                          <a:solidFill>
                            <a:srgbClr val="000000"/>
                          </a:solidFill>
                        </a:rPr>
                        <a:t>Joint attention, understanding of intentions, pretend play, imitation, emotional understanding</a:t>
                      </a:r>
                    </a:p>
                  </a:txBody>
                  <a:tcPr/>
                </a:tc>
                <a:extLst>
                  <a:ext uri="{0D108BD9-81ED-4DB2-BD59-A6C34878D82A}">
                    <a16:rowId xmlns:a16="http://schemas.microsoft.com/office/drawing/2014/main" val="580763751"/>
                  </a:ext>
                </a:extLst>
              </a:tr>
              <a:tr h="370840">
                <a:tc>
                  <a:txBody>
                    <a:bodyPr/>
                    <a:lstStyle/>
                    <a:p>
                      <a:r>
                        <a:rPr lang="en-US" b="0" dirty="0">
                          <a:solidFill>
                            <a:srgbClr val="000000"/>
                          </a:solidFill>
                        </a:rPr>
                        <a:t>Age 2</a:t>
                      </a:r>
                    </a:p>
                  </a:txBody>
                  <a:tcPr/>
                </a:tc>
                <a:tc>
                  <a:txBody>
                    <a:bodyPr/>
                    <a:lstStyle/>
                    <a:p>
                      <a:r>
                        <a:rPr lang="en-US" b="0" dirty="0">
                          <a:solidFill>
                            <a:srgbClr val="000000"/>
                          </a:solidFill>
                        </a:rPr>
                        <a:t>Desire psychology</a:t>
                      </a:r>
                    </a:p>
                  </a:txBody>
                  <a:tcPr/>
                </a:tc>
                <a:extLst>
                  <a:ext uri="{0D108BD9-81ED-4DB2-BD59-A6C34878D82A}">
                    <a16:rowId xmlns:a16="http://schemas.microsoft.com/office/drawing/2014/main" val="2351485629"/>
                  </a:ext>
                </a:extLst>
              </a:tr>
              <a:tr h="0">
                <a:tc>
                  <a:txBody>
                    <a:bodyPr/>
                    <a:lstStyle/>
                    <a:p>
                      <a:r>
                        <a:rPr lang="en-US" b="0" dirty="0">
                          <a:solidFill>
                            <a:srgbClr val="000000"/>
                          </a:solidFill>
                        </a:rPr>
                        <a:t>Age 4</a:t>
                      </a:r>
                    </a:p>
                  </a:txBody>
                  <a:tcPr/>
                </a:tc>
                <a:tc>
                  <a:txBody>
                    <a:bodyPr/>
                    <a:lstStyle/>
                    <a:p>
                      <a:r>
                        <a:rPr lang="en-US" b="0" dirty="0">
                          <a:solidFill>
                            <a:srgbClr val="000000"/>
                          </a:solidFill>
                        </a:rPr>
                        <a:t>Belief–desire psychology</a:t>
                      </a:r>
                    </a:p>
                  </a:txBody>
                  <a:tcPr/>
                </a:tc>
                <a:extLst>
                  <a:ext uri="{0D108BD9-81ED-4DB2-BD59-A6C34878D82A}">
                    <a16:rowId xmlns:a16="http://schemas.microsoft.com/office/drawing/2014/main" val="2271415474"/>
                  </a:ext>
                </a:extLst>
              </a:tr>
              <a:tr h="370840">
                <a:tc>
                  <a:txBody>
                    <a:bodyPr/>
                    <a:lstStyle/>
                    <a:p>
                      <a:r>
                        <a:rPr lang="en-US" b="0" dirty="0">
                          <a:solidFill>
                            <a:srgbClr val="000000"/>
                          </a:solidFill>
                        </a:rPr>
                        <a:t>Age 5 and beyond</a:t>
                      </a:r>
                    </a:p>
                  </a:txBody>
                  <a:tcPr/>
                </a:tc>
                <a:tc>
                  <a:txBody>
                    <a:bodyPr/>
                    <a:lstStyle/>
                    <a:p>
                      <a:r>
                        <a:rPr lang="en-US" b="0" dirty="0">
                          <a:solidFill>
                            <a:srgbClr val="000000"/>
                          </a:solidFill>
                        </a:rPr>
                        <a:t>Understanding of second-order beliefs, sarcasm, different views of reality</a:t>
                      </a:r>
                    </a:p>
                  </a:txBody>
                  <a:tcPr/>
                </a:tc>
                <a:extLst>
                  <a:ext uri="{0D108BD9-81ED-4DB2-BD59-A6C34878D82A}">
                    <a16:rowId xmlns:a16="http://schemas.microsoft.com/office/drawing/2014/main" val="294715194"/>
                  </a:ext>
                </a:extLst>
              </a:tr>
            </a:tbl>
          </a:graphicData>
        </a:graphic>
      </p:graphicFrame>
    </p:spTree>
    <p:extLst>
      <p:ext uri="{BB962C8B-B14F-4D97-AF65-F5344CB8AC3E}">
        <p14:creationId xmlns:p14="http://schemas.microsoft.com/office/powerpoint/2010/main" val="269806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Social Interaction</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Children do not construct theory of mind on their own instead they construct them jointly with others during: </a:t>
            </a:r>
          </a:p>
          <a:p>
            <a:r>
              <a:rPr lang="en-US" dirty="0"/>
              <a:t>Language experience </a:t>
            </a:r>
          </a:p>
          <a:p>
            <a:r>
              <a:rPr lang="en-US" dirty="0"/>
              <a:t>Parent mental state talk </a:t>
            </a:r>
          </a:p>
          <a:p>
            <a:r>
              <a:rPr lang="en-US" dirty="0"/>
              <a:t>Interactions with siblings and peers </a:t>
            </a:r>
          </a:p>
          <a:p>
            <a:r>
              <a:rPr lang="en-US" dirty="0"/>
              <a:t>Cultural differences</a:t>
            </a:r>
          </a:p>
        </p:txBody>
      </p:sp>
    </p:spTree>
    <p:extLst>
      <p:ext uri="{BB962C8B-B14F-4D97-AF65-F5344CB8AC3E}">
        <p14:creationId xmlns:p14="http://schemas.microsoft.com/office/powerpoint/2010/main" val="233294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Trait Perception</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Young children perceive others in terms of their physical appearance, possessions, and activities</a:t>
            </a:r>
          </a:p>
          <a:p>
            <a:r>
              <a:rPr lang="en-US" dirty="0"/>
              <a:t>Age seven or eight</a:t>
            </a:r>
          </a:p>
          <a:p>
            <a:pPr lvl="1"/>
            <a:r>
              <a:rPr lang="en-US" dirty="0"/>
              <a:t>Children’s descriptions of people show that they think about others in terms of their enduring psychological traits</a:t>
            </a:r>
          </a:p>
          <a:p>
            <a:r>
              <a:rPr lang="en-US" dirty="0"/>
              <a:t>Adolescents see people as unique individuals with distinctive personality traits</a:t>
            </a:r>
          </a:p>
          <a:p>
            <a:pPr lvl="1"/>
            <a:r>
              <a:rPr lang="en-US" dirty="0"/>
              <a:t>They create more integrated personality profiles, analyzing how an individual’s inconsistent traits fit together to make sense as a whole personality </a:t>
            </a:r>
          </a:p>
        </p:txBody>
      </p:sp>
    </p:spTree>
    <p:extLst>
      <p:ext uri="{BB962C8B-B14F-4D97-AF65-F5344CB8AC3E}">
        <p14:creationId xmlns:p14="http://schemas.microsoft.com/office/powerpoint/2010/main" val="348994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Perspective Taking</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Another important aspect of social cognitive development</a:t>
            </a:r>
          </a:p>
          <a:p>
            <a:pPr lvl="1"/>
            <a:r>
              <a:rPr lang="en-US" dirty="0"/>
              <a:t>Outgrowing egocentrism and developing perspective-taking skills</a:t>
            </a:r>
          </a:p>
          <a:p>
            <a:pPr lvl="1"/>
            <a:r>
              <a:rPr lang="en-US" dirty="0"/>
              <a:t>Ability to adopt another person’s perspective and understand her thoughts and feelings</a:t>
            </a:r>
          </a:p>
          <a:p>
            <a:pPr lvl="1"/>
            <a:r>
              <a:rPr lang="en-US" dirty="0"/>
              <a:t>By age 8 to 10, children appreciate that two people can have different points of view </a:t>
            </a:r>
          </a:p>
          <a:p>
            <a:pPr lvl="1"/>
            <a:r>
              <a:rPr lang="en-US" dirty="0"/>
              <a:t>By age 12, they become capable of mentally juggling multiple perspectives</a:t>
            </a:r>
          </a:p>
        </p:txBody>
      </p:sp>
    </p:spTree>
    <p:extLst>
      <p:ext uri="{BB962C8B-B14F-4D97-AF65-F5344CB8AC3E}">
        <p14:creationId xmlns:p14="http://schemas.microsoft.com/office/powerpoint/2010/main" val="33724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Social Cognition in Adulthood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Social cognitive skills continue to improve after adolescence</a:t>
            </a:r>
          </a:p>
          <a:p>
            <a:r>
              <a:rPr lang="en-US" dirty="0"/>
              <a:t>Elderly people continue to display the sophisticated social cognitive skills</a:t>
            </a:r>
          </a:p>
          <a:p>
            <a:r>
              <a:rPr lang="en-US" dirty="0"/>
              <a:t>When elderly adults do show declines:</a:t>
            </a:r>
          </a:p>
          <a:p>
            <a:pPr lvl="1"/>
            <a:r>
              <a:rPr lang="en-US" dirty="0"/>
              <a:t>They are due to declines in fluid intelligence, executive control processes, information processing speed, and memory</a:t>
            </a:r>
          </a:p>
        </p:txBody>
      </p:sp>
    </p:spTree>
    <p:extLst>
      <p:ext uri="{BB962C8B-B14F-4D97-AF65-F5344CB8AC3E}">
        <p14:creationId xmlns:p14="http://schemas.microsoft.com/office/powerpoint/2010/main" val="131452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Icebreaker</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457200" indent="-457200">
              <a:buFont typeface="+mj-lt"/>
              <a:buAutoNum type="arabicPeriod"/>
            </a:pPr>
            <a:r>
              <a:rPr lang="en-US" dirty="0"/>
              <a:t>The class will be broken up into pairs of students.</a:t>
            </a:r>
          </a:p>
          <a:p>
            <a:pPr marL="457200" indent="-457200">
              <a:buFont typeface="+mj-lt"/>
              <a:buAutoNum type="arabicPeriod"/>
            </a:pPr>
            <a:r>
              <a:rPr lang="en-US" dirty="0"/>
              <a:t>Each pair of students will discuss how they think morality develops across the lifespan.</a:t>
            </a:r>
          </a:p>
          <a:p>
            <a:pPr marL="457200" indent="-457200">
              <a:buFont typeface="+mj-lt"/>
              <a:buAutoNum type="arabicPeriod"/>
            </a:pPr>
            <a:r>
              <a:rPr lang="en-US" dirty="0"/>
              <a:t>Students will share their answers with the class for an open discussion.</a:t>
            </a:r>
          </a:p>
        </p:txBody>
      </p:sp>
    </p:spTree>
    <p:custDataLst>
      <p:tags r:id="rId1"/>
    </p:custDataLst>
    <p:extLst>
      <p:ext uri="{BB962C8B-B14F-4D97-AF65-F5344CB8AC3E}">
        <p14:creationId xmlns:p14="http://schemas.microsoft.com/office/powerpoint/2010/main" val="305064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Social Cognition in Adulthood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Social cognitive skills hold up better than other nonsocial cognitive skills</a:t>
            </a:r>
          </a:p>
          <a:p>
            <a:pPr lvl="1"/>
            <a:r>
              <a:rPr lang="en-US" dirty="0"/>
              <a:t>Areas of the cortex that support social cognition and emotional understanding age more slowly</a:t>
            </a:r>
          </a:p>
          <a:p>
            <a:pPr lvl="1"/>
            <a:r>
              <a:rPr lang="en-US" dirty="0"/>
              <a:t>People use these abilities each day</a:t>
            </a:r>
          </a:p>
          <a:p>
            <a:pPr lvl="2"/>
            <a:r>
              <a:rPr lang="en-US" dirty="0"/>
              <a:t>They do not need to use mentally taxing cognitive processes</a:t>
            </a:r>
          </a:p>
        </p:txBody>
      </p:sp>
    </p:spTree>
    <p:extLst>
      <p:ext uri="{BB962C8B-B14F-4D97-AF65-F5344CB8AC3E}">
        <p14:creationId xmlns:p14="http://schemas.microsoft.com/office/powerpoint/2010/main" val="162821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1</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Leah understands the just because she likes toy trucks her friend may like something else, such as dolls. This understanding represents</a:t>
            </a:r>
          </a:p>
          <a:p>
            <a:pPr marL="514350" indent="-514350">
              <a:buFont typeface="+mj-lt"/>
              <a:buAutoNum type="alphaUcPeriod"/>
            </a:pPr>
            <a:r>
              <a:rPr lang="en-US" dirty="0"/>
              <a:t>a false belief task</a:t>
            </a:r>
          </a:p>
          <a:p>
            <a:pPr marL="514350" indent="-514350">
              <a:buFont typeface="+mj-lt"/>
              <a:buAutoNum type="alphaUcPeriod"/>
            </a:pPr>
            <a:r>
              <a:rPr lang="en-US" dirty="0"/>
              <a:t>theory of mind</a:t>
            </a:r>
          </a:p>
          <a:p>
            <a:pPr marL="514350" indent="-514350">
              <a:buFont typeface="+mj-lt"/>
              <a:buAutoNum type="alphaUcPeriod"/>
            </a:pPr>
            <a:r>
              <a:rPr lang="en-US" dirty="0"/>
              <a:t>mind blindness</a:t>
            </a:r>
          </a:p>
          <a:p>
            <a:pPr marL="514350" indent="-514350">
              <a:buFont typeface="+mj-lt"/>
              <a:buAutoNum type="alphaUcPeriod"/>
            </a:pPr>
            <a:r>
              <a:rPr lang="en-US" dirty="0"/>
              <a:t>joint attention</a:t>
            </a:r>
          </a:p>
        </p:txBody>
      </p:sp>
    </p:spTree>
    <p:extLst>
      <p:ext uri="{BB962C8B-B14F-4D97-AF65-F5344CB8AC3E}">
        <p14:creationId xmlns:p14="http://schemas.microsoft.com/office/powerpoint/2010/main" val="133283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1: Answer</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Leah understands the just because she likes toy trucks her friend may like something else, such as dolls. This understanding represents</a:t>
            </a:r>
          </a:p>
          <a:p>
            <a:r>
              <a:rPr lang="en-US" dirty="0"/>
              <a:t>Answer: B. Theory of mind</a:t>
            </a:r>
          </a:p>
          <a:p>
            <a:r>
              <a:rPr lang="en-US" b="1" dirty="0"/>
              <a:t>A theory of mind is the understanding that (a) people have mental states such as desires, beliefs, and intentions and that (b) these mental states guide (and help explain) their behavior.</a:t>
            </a:r>
          </a:p>
        </p:txBody>
      </p:sp>
    </p:spTree>
    <p:extLst>
      <p:ext uri="{BB962C8B-B14F-4D97-AF65-F5344CB8AC3E}">
        <p14:creationId xmlns:p14="http://schemas.microsoft.com/office/powerpoint/2010/main" val="364572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A57C0F-1B2B-497B-BA59-7301D4709BCB}"/>
              </a:ext>
            </a:extLst>
          </p:cNvPr>
          <p:cNvSpPr>
            <a:spLocks noGrp="1"/>
          </p:cNvSpPr>
          <p:nvPr>
            <p:ph type="title"/>
          </p:nvPr>
        </p:nvSpPr>
        <p:spPr/>
        <p:txBody>
          <a:bodyPr/>
          <a:lstStyle/>
          <a:p>
            <a:r>
              <a:rPr lang="en-IN" sz="4800" dirty="0"/>
              <a:t>12.2 Perspectives on Moral Development</a:t>
            </a:r>
          </a:p>
        </p:txBody>
      </p:sp>
    </p:spTree>
    <p:extLst>
      <p:ext uri="{BB962C8B-B14F-4D97-AF65-F5344CB8AC3E}">
        <p14:creationId xmlns:p14="http://schemas.microsoft.com/office/powerpoint/2010/main" val="12882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Poll 1</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Which of the following is not an aspect of morality?</a:t>
            </a:r>
          </a:p>
          <a:p>
            <a:pPr marL="514350" indent="-514350">
              <a:buFont typeface="+mj-lt"/>
              <a:buAutoNum type="alphaUcPeriod"/>
            </a:pPr>
            <a:r>
              <a:rPr lang="en-US" dirty="0"/>
              <a:t>Emotionality</a:t>
            </a:r>
          </a:p>
          <a:p>
            <a:pPr marL="514350" indent="-514350">
              <a:buFont typeface="+mj-lt"/>
              <a:buAutoNum type="alphaUcPeriod"/>
            </a:pPr>
            <a:r>
              <a:rPr lang="en-US" dirty="0"/>
              <a:t>Spirituality</a:t>
            </a:r>
          </a:p>
          <a:p>
            <a:pPr marL="514350" indent="-514350">
              <a:buFont typeface="+mj-lt"/>
              <a:buAutoNum type="alphaUcPeriod"/>
            </a:pPr>
            <a:r>
              <a:rPr lang="en-US" dirty="0"/>
              <a:t>Behavioral</a:t>
            </a:r>
          </a:p>
          <a:p>
            <a:pPr marL="514350" indent="-514350">
              <a:buFont typeface="+mj-lt"/>
              <a:buAutoNum type="alphaUcPeriod"/>
            </a:pPr>
            <a:r>
              <a:rPr lang="en-US" dirty="0"/>
              <a:t>cognitive</a:t>
            </a:r>
          </a:p>
        </p:txBody>
      </p:sp>
    </p:spTree>
    <p:extLst>
      <p:ext uri="{BB962C8B-B14F-4D97-AF65-F5344CB8AC3E}">
        <p14:creationId xmlns:p14="http://schemas.microsoft.com/office/powerpoint/2010/main" val="219428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Perspectives on Moral Development</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Three basic components of morality</a:t>
            </a:r>
          </a:p>
          <a:p>
            <a:pPr lvl="1"/>
            <a:r>
              <a:rPr lang="en-US" dirty="0"/>
              <a:t>Emotional component</a:t>
            </a:r>
          </a:p>
          <a:p>
            <a:pPr lvl="2"/>
            <a:r>
              <a:rPr lang="en-US" dirty="0"/>
              <a:t>Feelings regarding right or wrong actions that motivate moral thoughts</a:t>
            </a:r>
          </a:p>
          <a:p>
            <a:pPr lvl="1"/>
            <a:r>
              <a:rPr lang="en-US" dirty="0"/>
              <a:t>Cognitive component</a:t>
            </a:r>
          </a:p>
          <a:p>
            <a:pPr lvl="2"/>
            <a:r>
              <a:rPr lang="en-US" dirty="0"/>
              <a:t>How we think about right and wrong and make decisions about how to behave</a:t>
            </a:r>
          </a:p>
          <a:p>
            <a:pPr lvl="1"/>
            <a:r>
              <a:rPr lang="en-US" dirty="0"/>
              <a:t>Behavioral component</a:t>
            </a:r>
          </a:p>
          <a:p>
            <a:pPr lvl="2"/>
            <a:r>
              <a:rPr lang="en-US" dirty="0"/>
              <a:t>How we behave when we experience the temptation to cheat or are called upon to help a needy person</a:t>
            </a:r>
          </a:p>
        </p:txBody>
      </p:sp>
    </p:spTree>
    <p:extLst>
      <p:ext uri="{BB962C8B-B14F-4D97-AF65-F5344CB8AC3E}">
        <p14:creationId xmlns:p14="http://schemas.microsoft.com/office/powerpoint/2010/main" val="1666625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Reasoning: Cognitive-Developmental Theory</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Cognitive-developmental theorists study morality via development of moral reasoning</a:t>
            </a:r>
          </a:p>
          <a:p>
            <a:pPr lvl="1"/>
            <a:r>
              <a:rPr lang="en-US" dirty="0"/>
              <a:t>Thinking process is involved in deciding whether an act is right or wrong</a:t>
            </a:r>
          </a:p>
          <a:p>
            <a:pPr lvl="1"/>
            <a:r>
              <a:rPr lang="en-US" dirty="0"/>
              <a:t>Moral development is assumed to depend on social cognitive development</a:t>
            </a:r>
          </a:p>
          <a:p>
            <a:pPr lvl="1"/>
            <a:r>
              <a:rPr lang="en-US" dirty="0"/>
              <a:t>Moral reasoning is said to progress through universal stages</a:t>
            </a:r>
          </a:p>
        </p:txBody>
      </p:sp>
    </p:spTree>
    <p:extLst>
      <p:ext uri="{BB962C8B-B14F-4D97-AF65-F5344CB8AC3E}">
        <p14:creationId xmlns:p14="http://schemas.microsoft.com/office/powerpoint/2010/main" val="270370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Kohlberg’s Stages of Moral Reasoning (1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lvl="1"/>
            <a:r>
              <a:rPr lang="en-US" dirty="0"/>
              <a:t>Moral growth progresses through three broad moral levels</a:t>
            </a:r>
          </a:p>
          <a:p>
            <a:pPr lvl="2"/>
            <a:r>
              <a:rPr lang="en-US" dirty="0"/>
              <a:t>Preconventional morality: rules are external to the self rather than internalized</a:t>
            </a:r>
          </a:p>
          <a:p>
            <a:pPr lvl="1"/>
            <a:r>
              <a:rPr lang="en-US" dirty="0"/>
              <a:t>Stage 1: Punishment-and-Obedience Orientation </a:t>
            </a:r>
          </a:p>
          <a:p>
            <a:pPr lvl="1"/>
            <a:r>
              <a:rPr lang="en-US" dirty="0"/>
              <a:t>The goodness or badness of an act depends on its consequences</a:t>
            </a:r>
          </a:p>
          <a:p>
            <a:pPr lvl="1"/>
            <a:r>
              <a:rPr lang="en-US" dirty="0"/>
              <a:t>Stage 2: Instrumental Hedonism </a:t>
            </a:r>
          </a:p>
          <a:p>
            <a:pPr lvl="1"/>
            <a:r>
              <a:rPr lang="en-US" dirty="0"/>
              <a:t>A person at the second stage of moral development conforms to rules to gain rewards or satisfy personal needs </a:t>
            </a:r>
          </a:p>
        </p:txBody>
      </p:sp>
    </p:spTree>
    <p:extLst>
      <p:ext uri="{BB962C8B-B14F-4D97-AF65-F5344CB8AC3E}">
        <p14:creationId xmlns:p14="http://schemas.microsoft.com/office/powerpoint/2010/main" val="290557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Kohlberg’s Stages of Moral Reasoning (2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Conventional morality: individual has internalized various moral values  </a:t>
            </a:r>
          </a:p>
          <a:p>
            <a:pPr lvl="1"/>
            <a:r>
              <a:rPr lang="en-US" dirty="0"/>
              <a:t>Stage 3: “Good Boy” or “Good Girl” Morality</a:t>
            </a:r>
          </a:p>
          <a:p>
            <a:pPr lvl="1"/>
            <a:r>
              <a:rPr lang="en-US" dirty="0"/>
              <a:t>What is right is now what pleases, helps, or is approved by others. People are often judged by their intentions. </a:t>
            </a:r>
          </a:p>
          <a:p>
            <a:pPr lvl="1"/>
            <a:r>
              <a:rPr lang="en-US" dirty="0"/>
              <a:t>Stage 4: Authority and Social Order-Maintaining Morality</a:t>
            </a:r>
          </a:p>
          <a:p>
            <a:pPr lvl="1"/>
            <a:r>
              <a:rPr lang="en-US" dirty="0"/>
              <a:t>Now what is right is what conforms to the rules of legitimate authorities and is good for society as a whole.</a:t>
            </a:r>
          </a:p>
        </p:txBody>
      </p:sp>
    </p:spTree>
    <p:extLst>
      <p:ext uri="{BB962C8B-B14F-4D97-AF65-F5344CB8AC3E}">
        <p14:creationId xmlns:p14="http://schemas.microsoft.com/office/powerpoint/2010/main" val="3137012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Kohlberg’s Stages of Moral Reasoning (3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Postconventional morality: individual defines what is right in terms of broad principles of justice. </a:t>
            </a:r>
          </a:p>
          <a:p>
            <a:pPr lvl="1"/>
            <a:r>
              <a:rPr lang="en-US" dirty="0"/>
              <a:t>Stage 5: Morality of Contract, Individual Rights, and Democratically Accepted Law</a:t>
            </a:r>
          </a:p>
          <a:p>
            <a:pPr lvl="1"/>
            <a:r>
              <a:rPr lang="en-US" dirty="0"/>
              <a:t>There is an understanding of the underlying purpose of laws, concern that rules should be arrived through a democratic consensus </a:t>
            </a:r>
          </a:p>
          <a:p>
            <a:pPr lvl="1"/>
            <a:r>
              <a:rPr lang="en-US" dirty="0"/>
              <a:t>Stage 6: Morality of Individual Principles of Conscience</a:t>
            </a:r>
          </a:p>
          <a:p>
            <a:pPr lvl="1"/>
            <a:r>
              <a:rPr lang="en-US" dirty="0"/>
              <a:t>Individual defines right and wrong on the basis of self-generated principles</a:t>
            </a:r>
          </a:p>
        </p:txBody>
      </p:sp>
    </p:spTree>
    <p:extLst>
      <p:ext uri="{BB962C8B-B14F-4D97-AF65-F5344CB8AC3E}">
        <p14:creationId xmlns:p14="http://schemas.microsoft.com/office/powerpoint/2010/main" val="63070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(1 of 5)</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12.1 Define social cognition and explain the meaning and significance of having a theory of mind.</a:t>
            </a:r>
          </a:p>
          <a:p>
            <a:r>
              <a:rPr lang="en-US" dirty="0"/>
              <a:t>12.2 Summarize key steps in the development of a theory of mind and the contributions of nature and nurture to this development.</a:t>
            </a:r>
          </a:p>
          <a:p>
            <a:r>
              <a:rPr lang="en-US" dirty="0"/>
              <a:t>12.3 Describe developments in trait perception and perspective taking and explain how well  social cognitive skills hold up in later life.</a:t>
            </a:r>
          </a:p>
          <a:p>
            <a:r>
              <a:rPr lang="en-US" dirty="0"/>
              <a:t>12.4 Define and illustrate the three main components of morality.</a:t>
            </a:r>
          </a:p>
        </p:txBody>
      </p:sp>
    </p:spTree>
    <p:custDataLst>
      <p:tags r:id="rId1"/>
    </p:custDataLst>
    <p:extLst>
      <p:ext uri="{BB962C8B-B14F-4D97-AF65-F5344CB8AC3E}">
        <p14:creationId xmlns:p14="http://schemas.microsoft.com/office/powerpoint/2010/main" val="2187336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Emotion: Psychoanalytic Theory and Beyond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Moral Reasoning: the thinking process involved in deciding whether an act is right or wrong</a:t>
            </a:r>
          </a:p>
          <a:p>
            <a:r>
              <a:rPr lang="en-US" dirty="0"/>
              <a:t>Empathy </a:t>
            </a:r>
          </a:p>
          <a:p>
            <a:pPr lvl="1"/>
            <a:r>
              <a:rPr lang="en-US" dirty="0"/>
              <a:t>Vicarious experiencing of another person’s feelings</a:t>
            </a:r>
          </a:p>
          <a:p>
            <a:pPr lvl="1"/>
            <a:r>
              <a:rPr lang="en-US" dirty="0"/>
              <a:t>Important for moral development</a:t>
            </a:r>
          </a:p>
          <a:p>
            <a:pPr lvl="1"/>
            <a:r>
              <a:rPr lang="en-US" dirty="0"/>
              <a:t>Can motivate prosocial behavior</a:t>
            </a:r>
          </a:p>
          <a:p>
            <a:pPr lvl="2"/>
            <a:r>
              <a:rPr lang="en-US" dirty="0"/>
              <a:t>Positive social acts</a:t>
            </a:r>
          </a:p>
          <a:p>
            <a:pPr lvl="1"/>
            <a:r>
              <a:rPr lang="en-US" dirty="0"/>
              <a:t>Keep us from engaging in antisocial behavior</a:t>
            </a:r>
          </a:p>
        </p:txBody>
      </p:sp>
    </p:spTree>
    <p:extLst>
      <p:ext uri="{BB962C8B-B14F-4D97-AF65-F5344CB8AC3E}">
        <p14:creationId xmlns:p14="http://schemas.microsoft.com/office/powerpoint/2010/main" val="3454052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Emotion: Psychoanalytic Theory and Beyond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Moral emotions motivate moral behavior</a:t>
            </a:r>
          </a:p>
          <a:p>
            <a:r>
              <a:rPr lang="en-US" dirty="0"/>
              <a:t>Early relationships with parents to moral development</a:t>
            </a:r>
          </a:p>
          <a:p>
            <a:r>
              <a:rPr lang="en-US" dirty="0"/>
              <a:t>Children must internalize moral standards to behave morally even when no authority figure is present</a:t>
            </a:r>
          </a:p>
          <a:p>
            <a:r>
              <a:rPr lang="en-US" dirty="0"/>
              <a:t>Prosocial behavior: positive social acts, that reflect concern for the welfare of others </a:t>
            </a:r>
          </a:p>
          <a:p>
            <a:r>
              <a:rPr lang="en-US" dirty="0"/>
              <a:t>Antisocial behavior: behavior that violates social norms, rules, laws, </a:t>
            </a:r>
            <a:r>
              <a:rPr lang="en-US" dirty="0" err="1"/>
              <a:t>etc</a:t>
            </a:r>
            <a:endParaRPr lang="en-US" dirty="0"/>
          </a:p>
        </p:txBody>
      </p:sp>
    </p:spTree>
    <p:extLst>
      <p:ext uri="{BB962C8B-B14F-4D97-AF65-F5344CB8AC3E}">
        <p14:creationId xmlns:p14="http://schemas.microsoft.com/office/powerpoint/2010/main" val="240936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Behavior: Social Learning Theory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Social learning theorists interested in behavioral component of morality</a:t>
            </a:r>
          </a:p>
          <a:p>
            <a:pPr lvl="1"/>
            <a:r>
              <a:rPr lang="en-US" dirty="0"/>
              <a:t>Moral behavior learned through observational learning and reinforcement and punishment principles</a:t>
            </a:r>
          </a:p>
          <a:p>
            <a:pPr lvl="1"/>
            <a:r>
              <a:rPr lang="en-US" dirty="0"/>
              <a:t>Moral behavior influenced by situational factors</a:t>
            </a:r>
          </a:p>
        </p:txBody>
      </p:sp>
    </p:spTree>
    <p:extLst>
      <p:ext uri="{BB962C8B-B14F-4D97-AF65-F5344CB8AC3E}">
        <p14:creationId xmlns:p14="http://schemas.microsoft.com/office/powerpoint/2010/main" val="377330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Behavior: Social Learning Theory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Moral cognition is linked to moral action through self-regulatory mechanisms</a:t>
            </a:r>
          </a:p>
          <a:p>
            <a:pPr lvl="1"/>
            <a:r>
              <a:rPr lang="en-US" dirty="0"/>
              <a:t>Involve monitoring and evaluating our own actions</a:t>
            </a:r>
          </a:p>
          <a:p>
            <a:r>
              <a:rPr lang="en-US" dirty="0"/>
              <a:t>Moral disengagement </a:t>
            </a:r>
          </a:p>
          <a:p>
            <a:pPr lvl="1"/>
            <a:r>
              <a:rPr lang="en-US" dirty="0"/>
              <a:t>Allows us to avoid condemning ourselves when we engage in immoral behavior, even though we know the difference between right and wrong</a:t>
            </a:r>
          </a:p>
        </p:txBody>
      </p:sp>
    </p:spTree>
    <p:extLst>
      <p:ext uri="{BB962C8B-B14F-4D97-AF65-F5344CB8AC3E}">
        <p14:creationId xmlns:p14="http://schemas.microsoft.com/office/powerpoint/2010/main" val="428365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Roots of Morality: Evolutionary Theory</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Evolutionary theorists focus on:</a:t>
            </a:r>
          </a:p>
          <a:p>
            <a:pPr lvl="1"/>
            <a:r>
              <a:rPr lang="en-US" dirty="0"/>
              <a:t>How moral emotion, thought, and behavior may have helped humans adapt to their environments over the course of evolution</a:t>
            </a:r>
          </a:p>
          <a:p>
            <a:pPr lvl="1"/>
            <a:r>
              <a:rPr lang="en-US" dirty="0"/>
              <a:t>Our genetic self-interest to act altruistically toward kin</a:t>
            </a:r>
          </a:p>
          <a:p>
            <a:pPr lvl="2"/>
            <a:r>
              <a:rPr lang="en-US" dirty="0"/>
              <a:t>Pass on our genes</a:t>
            </a:r>
          </a:p>
        </p:txBody>
      </p:sp>
    </p:spTree>
    <p:extLst>
      <p:ext uri="{BB962C8B-B14F-4D97-AF65-F5344CB8AC3E}">
        <p14:creationId xmlns:p14="http://schemas.microsoft.com/office/powerpoint/2010/main" val="284291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F661E-ED9B-4DBC-9534-7E4CDEE95C29}"/>
              </a:ext>
            </a:extLst>
          </p:cNvPr>
          <p:cNvSpPr>
            <a:spLocks noGrp="1"/>
          </p:cNvSpPr>
          <p:nvPr>
            <p:ph type="title"/>
          </p:nvPr>
        </p:nvSpPr>
        <p:spPr/>
        <p:txBody>
          <a:bodyPr/>
          <a:lstStyle/>
          <a:p>
            <a:r>
              <a:rPr lang="en-IN" dirty="0"/>
              <a:t>12.3 The Infant</a:t>
            </a:r>
          </a:p>
        </p:txBody>
      </p:sp>
    </p:spTree>
    <p:extLst>
      <p:ext uri="{BB962C8B-B14F-4D97-AF65-F5344CB8AC3E}">
        <p14:creationId xmlns:p14="http://schemas.microsoft.com/office/powerpoint/2010/main" val="3326013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Empathy, Prosocial Behavior, and Morality (1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Newborns display a primitive form of empathy</a:t>
            </a:r>
          </a:p>
          <a:p>
            <a:pPr lvl="1"/>
            <a:r>
              <a:rPr lang="en-US" dirty="0"/>
              <a:t>Distressed by other infant’s cries</a:t>
            </a:r>
          </a:p>
          <a:p>
            <a:r>
              <a:rPr lang="en-US" dirty="0"/>
              <a:t>By age one to two</a:t>
            </a:r>
          </a:p>
          <a:p>
            <a:pPr lvl="1"/>
            <a:r>
              <a:rPr lang="en-US" dirty="0"/>
              <a:t>Become capable of truer form of empathy</a:t>
            </a:r>
          </a:p>
          <a:p>
            <a:pPr lvl="1"/>
            <a:r>
              <a:rPr lang="en-US" dirty="0"/>
              <a:t>Try to comfort individuals in distress, in ways that would comfort themselves</a:t>
            </a:r>
          </a:p>
          <a:p>
            <a:r>
              <a:rPr lang="en-US" dirty="0"/>
              <a:t>By age two to three</a:t>
            </a:r>
          </a:p>
          <a:p>
            <a:pPr lvl="1"/>
            <a:r>
              <a:rPr lang="en-US" dirty="0"/>
              <a:t>Ability to take the perspective of the friend</a:t>
            </a:r>
          </a:p>
        </p:txBody>
      </p:sp>
    </p:spTree>
    <p:extLst>
      <p:ext uri="{BB962C8B-B14F-4D97-AF65-F5344CB8AC3E}">
        <p14:creationId xmlns:p14="http://schemas.microsoft.com/office/powerpoint/2010/main" val="1531343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Empathy, Prosocial Behavior, and Morality (2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Research has found prosocial acts by toddlers</a:t>
            </a:r>
          </a:p>
          <a:p>
            <a:pPr lvl="1"/>
            <a:r>
              <a:rPr lang="en-US" dirty="0"/>
              <a:t>Helping</a:t>
            </a:r>
          </a:p>
          <a:p>
            <a:pPr lvl="2"/>
            <a:r>
              <a:rPr lang="en-US" dirty="0"/>
              <a:t>Fourteen-month-old infants spontaneously help adults</a:t>
            </a:r>
          </a:p>
          <a:p>
            <a:pPr lvl="1"/>
            <a:r>
              <a:rPr lang="en-US" dirty="0"/>
              <a:t>Cooperation</a:t>
            </a:r>
          </a:p>
          <a:p>
            <a:pPr lvl="2"/>
            <a:r>
              <a:rPr lang="en-US" dirty="0"/>
              <a:t>Fourteen-month-old infants participate in cooperative games</a:t>
            </a:r>
          </a:p>
          <a:p>
            <a:pPr lvl="1"/>
            <a:r>
              <a:rPr lang="en-US" dirty="0"/>
              <a:t>Altruistic rather than selfish motivations</a:t>
            </a:r>
          </a:p>
          <a:p>
            <a:pPr lvl="2"/>
            <a:r>
              <a:rPr lang="en-US" dirty="0"/>
              <a:t>Before age two, show greater happiness when they give treats to appreciative puppet, than when they receive them </a:t>
            </a:r>
          </a:p>
        </p:txBody>
      </p:sp>
    </p:spTree>
    <p:extLst>
      <p:ext uri="{BB962C8B-B14F-4D97-AF65-F5344CB8AC3E}">
        <p14:creationId xmlns:p14="http://schemas.microsoft.com/office/powerpoint/2010/main" val="1294444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Empathy, Prosocial Behavior, and Morality (3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 sense of fairness</a:t>
            </a:r>
          </a:p>
          <a:p>
            <a:pPr marL="446088" indent="0">
              <a:buNone/>
            </a:pPr>
            <a:r>
              <a:rPr lang="en-US" dirty="0"/>
              <a:t>* Fifteen-month-old infants recognize fairness and unfairness when they see it </a:t>
            </a:r>
          </a:p>
          <a:p>
            <a:r>
              <a:rPr lang="en-US" dirty="0"/>
              <a:t>Moral judgements </a:t>
            </a:r>
          </a:p>
          <a:p>
            <a:pPr marL="446088" indent="0">
              <a:buNone/>
            </a:pPr>
            <a:r>
              <a:rPr lang="en-US" dirty="0"/>
              <a:t>* Infants clearly distinguish between and have quite different feelings toward good guys and bad guys </a:t>
            </a:r>
          </a:p>
        </p:txBody>
      </p:sp>
    </p:spTree>
    <p:extLst>
      <p:ext uri="{BB962C8B-B14F-4D97-AF65-F5344CB8AC3E}">
        <p14:creationId xmlns:p14="http://schemas.microsoft.com/office/powerpoint/2010/main" val="1157207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Antisocial Behavior</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Richard Tremblay proposes that humans:</a:t>
            </a:r>
          </a:p>
          <a:p>
            <a:pPr lvl="1"/>
            <a:r>
              <a:rPr lang="en-US" dirty="0"/>
              <a:t>Do not need to learn to be aggressive</a:t>
            </a:r>
          </a:p>
          <a:p>
            <a:pPr lvl="1"/>
            <a:r>
              <a:rPr lang="en-US" dirty="0"/>
              <a:t>Need to learn how not to be aggressive</a:t>
            </a:r>
          </a:p>
          <a:p>
            <a:r>
              <a:rPr lang="en-US" dirty="0"/>
              <a:t>Frequency of aggression normally rises from infancy to a peak around age four or five and then decreases</a:t>
            </a:r>
          </a:p>
        </p:txBody>
      </p:sp>
    </p:spTree>
    <p:extLst>
      <p:ext uri="{BB962C8B-B14F-4D97-AF65-F5344CB8AC3E}">
        <p14:creationId xmlns:p14="http://schemas.microsoft.com/office/powerpoint/2010/main" val="194590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nchor="ctr"/>
          <a:lstStyle/>
          <a:p>
            <a:r>
              <a:rPr lang="en-US" dirty="0"/>
              <a:t>Learning Objectives (2 of 5)</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12.5 Compare and contrast the main messages about moral development of psychoanalytic, cognitive-developmental, social learning, and evolutionary theorists.</a:t>
            </a:r>
          </a:p>
          <a:p>
            <a:r>
              <a:rPr lang="en-US" dirty="0"/>
              <a:t>12.6 Distinguish between Kohlberg’s preconventional, conventional, and postconventional levels of moral reasoning.</a:t>
            </a:r>
          </a:p>
          <a:p>
            <a:r>
              <a:rPr lang="en-US" dirty="0"/>
              <a:t>12.7 Summarize evidence that infants are capable of empathy and prosocial behavior.</a:t>
            </a:r>
          </a:p>
          <a:p>
            <a:r>
              <a:rPr lang="en-US" dirty="0"/>
              <a:t>12.8 Describe antisocial behavior in infancy and how it differs from that of older children.</a:t>
            </a:r>
          </a:p>
        </p:txBody>
      </p:sp>
    </p:spTree>
    <p:custDataLst>
      <p:tags r:id="rId1"/>
    </p:custDataLst>
    <p:extLst>
      <p:ext uri="{BB962C8B-B14F-4D97-AF65-F5344CB8AC3E}">
        <p14:creationId xmlns:p14="http://schemas.microsoft.com/office/powerpoint/2010/main" val="122357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Early Moral Training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Kochanska has studied development of conscience, which involves mastering two components: </a:t>
            </a:r>
          </a:p>
          <a:p>
            <a:pPr lvl="1"/>
            <a:r>
              <a:rPr lang="en-US" dirty="0"/>
              <a:t>Moral emotions</a:t>
            </a:r>
          </a:p>
          <a:p>
            <a:pPr lvl="2"/>
            <a:r>
              <a:rPr lang="en-US" dirty="0"/>
              <a:t>Associating negative emotions with violating rules and learning to empathize with people who are in distress</a:t>
            </a:r>
          </a:p>
          <a:p>
            <a:pPr lvl="1"/>
            <a:r>
              <a:rPr lang="en-US" dirty="0"/>
              <a:t>Self-control</a:t>
            </a:r>
          </a:p>
          <a:p>
            <a:pPr lvl="2"/>
            <a:r>
              <a:rPr lang="en-US" dirty="0"/>
              <a:t>Being able to inhibit one’s impulses when tempted to violate internalized rules</a:t>
            </a:r>
          </a:p>
          <a:p>
            <a:pPr marL="914400" lvl="2" indent="0">
              <a:buNone/>
            </a:pPr>
            <a:r>
              <a:rPr lang="en-US" dirty="0"/>
              <a:t>By age 18-24 months, toddlers show visible signs of emotional distress or guilt when breaking toys</a:t>
            </a:r>
          </a:p>
        </p:txBody>
      </p:sp>
    </p:spTree>
    <p:extLst>
      <p:ext uri="{BB962C8B-B14F-4D97-AF65-F5344CB8AC3E}">
        <p14:creationId xmlns:p14="http://schemas.microsoft.com/office/powerpoint/2010/main" val="2908808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Early Moral Training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How can parents help children develop moral emotions, self-control, and a strong conscience?</a:t>
            </a:r>
          </a:p>
          <a:p>
            <a:pPr lvl="1"/>
            <a:r>
              <a:rPr lang="en-US" dirty="0"/>
              <a:t>By forming a secure parent-infant attachment</a:t>
            </a:r>
          </a:p>
          <a:p>
            <a:pPr lvl="1"/>
            <a:r>
              <a:rPr lang="en-US" dirty="0"/>
              <a:t>By establishing a mutually responsive orientation for caregiver and child</a:t>
            </a:r>
          </a:p>
          <a:p>
            <a:pPr lvl="2"/>
            <a:r>
              <a:rPr lang="en-US" dirty="0"/>
              <a:t>Close, emotionally positive, and cooperative relationship in which child and caregiver care about each other</a:t>
            </a:r>
          </a:p>
        </p:txBody>
      </p:sp>
    </p:spTree>
    <p:extLst>
      <p:ext uri="{BB962C8B-B14F-4D97-AF65-F5344CB8AC3E}">
        <p14:creationId xmlns:p14="http://schemas.microsoft.com/office/powerpoint/2010/main" val="320406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Discussion</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How can parents and other caregivers begin to foster prosocial behaviors during infancy?</a:t>
            </a:r>
          </a:p>
        </p:txBody>
      </p:sp>
    </p:spTree>
    <p:extLst>
      <p:ext uri="{BB962C8B-B14F-4D97-AF65-F5344CB8AC3E}">
        <p14:creationId xmlns:p14="http://schemas.microsoft.com/office/powerpoint/2010/main" val="3329809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5B4E6-6AE9-4AA6-B02D-DDB97F178BC7}"/>
              </a:ext>
            </a:extLst>
          </p:cNvPr>
          <p:cNvSpPr>
            <a:spLocks noGrp="1"/>
          </p:cNvSpPr>
          <p:nvPr>
            <p:ph type="title"/>
          </p:nvPr>
        </p:nvSpPr>
        <p:spPr/>
        <p:txBody>
          <a:bodyPr anchor="ctr"/>
          <a:lstStyle/>
          <a:p>
            <a:r>
              <a:rPr lang="en-IN" sz="5400" dirty="0"/>
              <a:t>12.4 The Child</a:t>
            </a:r>
          </a:p>
        </p:txBody>
      </p:sp>
    </p:spTree>
    <p:extLst>
      <p:ext uri="{BB962C8B-B14F-4D97-AF65-F5344CB8AC3E}">
        <p14:creationId xmlns:p14="http://schemas.microsoft.com/office/powerpoint/2010/main" val="3075743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Understandings (1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Piaget and Kohlberg believed that:</a:t>
            </a:r>
          </a:p>
          <a:p>
            <a:pPr lvl="1"/>
            <a:r>
              <a:rPr lang="en-US" dirty="0"/>
              <a:t>Young children were primarily focused on the consequences of acts</a:t>
            </a:r>
          </a:p>
          <a:p>
            <a:r>
              <a:rPr lang="en-US" dirty="0"/>
              <a:t>However, even three-year-</a:t>
            </a:r>
            <a:r>
              <a:rPr lang="en-US" dirty="0" err="1"/>
              <a:t>olds</a:t>
            </a:r>
            <a:r>
              <a:rPr lang="en-US" dirty="0"/>
              <a:t> can take both intentions and consequences into account</a:t>
            </a:r>
          </a:p>
          <a:p>
            <a:r>
              <a:rPr lang="en-US" dirty="0"/>
              <a:t>By age four:</a:t>
            </a:r>
          </a:p>
          <a:p>
            <a:pPr lvl="1"/>
            <a:r>
              <a:rPr lang="en-US" dirty="0"/>
              <a:t>Children’s moral thinking becomes more sophisticated </a:t>
            </a:r>
          </a:p>
          <a:p>
            <a:pPr lvl="1"/>
            <a:r>
              <a:rPr lang="en-US" dirty="0"/>
              <a:t>They have the basics of a theory of mind</a:t>
            </a:r>
          </a:p>
          <a:p>
            <a:pPr lvl="1"/>
            <a:r>
              <a:rPr lang="en-US" dirty="0"/>
              <a:t>Distinguish between different kinds of rules </a:t>
            </a:r>
          </a:p>
        </p:txBody>
      </p:sp>
    </p:spTree>
    <p:extLst>
      <p:ext uri="{BB962C8B-B14F-4D97-AF65-F5344CB8AC3E}">
        <p14:creationId xmlns:p14="http://schemas.microsoft.com/office/powerpoint/2010/main" val="13396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Understandings (2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Children who pass theory-of-mind tasks are:</a:t>
            </a:r>
          </a:p>
          <a:p>
            <a:pPr lvl="1"/>
            <a:r>
              <a:rPr lang="en-US" dirty="0"/>
              <a:t>More forgiving when a wrong is committed accidentally</a:t>
            </a:r>
          </a:p>
          <a:p>
            <a:pPr lvl="1"/>
            <a:r>
              <a:rPr lang="en-US" dirty="0"/>
              <a:t>Better able to distinguish between lying and having one’s facts wrong</a:t>
            </a:r>
          </a:p>
          <a:p>
            <a:pPr lvl="1"/>
            <a:r>
              <a:rPr lang="en-US" dirty="0"/>
              <a:t>More attuned to other people’s feelings and welfare</a:t>
            </a:r>
          </a:p>
        </p:txBody>
      </p:sp>
    </p:spTree>
    <p:extLst>
      <p:ext uri="{BB962C8B-B14F-4D97-AF65-F5344CB8AC3E}">
        <p14:creationId xmlns:p14="http://schemas.microsoft.com/office/powerpoint/2010/main" val="3701854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Understandings (3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Children distinguish between different kinds of rules</a:t>
            </a:r>
          </a:p>
          <a:p>
            <a:pPr lvl="1"/>
            <a:r>
              <a:rPr lang="en-US" dirty="0"/>
              <a:t>Moral rules:</a:t>
            </a:r>
          </a:p>
          <a:p>
            <a:pPr lvl="2"/>
            <a:r>
              <a:rPr lang="en-US" dirty="0"/>
              <a:t>Standards that focus on the welfare and basic rights of individuals</a:t>
            </a:r>
          </a:p>
          <a:p>
            <a:pPr lvl="2"/>
            <a:r>
              <a:rPr lang="en-US" dirty="0"/>
              <a:t>Only moral rules as absolute, sacred, and unchangeable</a:t>
            </a:r>
          </a:p>
          <a:p>
            <a:pPr lvl="1"/>
            <a:r>
              <a:rPr lang="en-US" dirty="0"/>
              <a:t>Social-conventional rules:</a:t>
            </a:r>
          </a:p>
          <a:p>
            <a:pPr lvl="2"/>
            <a:r>
              <a:rPr lang="en-US" dirty="0"/>
              <a:t>Standards determined by social consensus that tell us what is appropriate in particular social settings</a:t>
            </a:r>
          </a:p>
        </p:txBody>
      </p:sp>
    </p:spTree>
    <p:extLst>
      <p:ext uri="{BB962C8B-B14F-4D97-AF65-F5344CB8AC3E}">
        <p14:creationId xmlns:p14="http://schemas.microsoft.com/office/powerpoint/2010/main" val="2882838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Upholding Norms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Fairness</a:t>
            </a:r>
          </a:p>
          <a:p>
            <a:pPr lvl="1"/>
            <a:r>
              <a:rPr lang="en-US" dirty="0"/>
              <a:t>Infants seem to have a sense of fairness, expecting goods to be shared equally between 2 people </a:t>
            </a:r>
          </a:p>
          <a:p>
            <a:pPr lvl="1"/>
            <a:r>
              <a:rPr lang="en-US" dirty="0"/>
              <a:t>Five-year-</a:t>
            </a:r>
            <a:r>
              <a:rPr lang="en-US" dirty="0" err="1"/>
              <a:t>olds</a:t>
            </a:r>
            <a:r>
              <a:rPr lang="en-US" dirty="0"/>
              <a:t> often use an equality rule regardless of the context </a:t>
            </a:r>
          </a:p>
          <a:p>
            <a:pPr lvl="1"/>
            <a:r>
              <a:rPr lang="en-US" dirty="0"/>
              <a:t>Children ages nine through thirteen develop more elaborations on ideas of fairness and justice</a:t>
            </a:r>
          </a:p>
        </p:txBody>
      </p:sp>
    </p:spTree>
    <p:extLst>
      <p:ext uri="{BB962C8B-B14F-4D97-AF65-F5344CB8AC3E}">
        <p14:creationId xmlns:p14="http://schemas.microsoft.com/office/powerpoint/2010/main" val="2144427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Upholding Norms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Self Control </a:t>
            </a:r>
          </a:p>
          <a:p>
            <a:pPr lvl="1"/>
            <a:r>
              <a:rPr lang="en-US" dirty="0"/>
              <a:t>Crucial for the development of a conscience </a:t>
            </a:r>
          </a:p>
          <a:p>
            <a:pPr lvl="1"/>
            <a:r>
              <a:rPr lang="en-US" dirty="0"/>
              <a:t>Only about 30% of four-year-</a:t>
            </a:r>
            <a:r>
              <a:rPr lang="en-US" dirty="0" err="1"/>
              <a:t>olds</a:t>
            </a:r>
            <a:r>
              <a:rPr lang="en-US" dirty="0"/>
              <a:t> are able to delay gratification </a:t>
            </a:r>
          </a:p>
          <a:p>
            <a:pPr lvl="1"/>
            <a:r>
              <a:rPr lang="en-US" dirty="0"/>
              <a:t>As adolescents those who delayed gratification as children were judged by their parents to be academically and socially competent, and scored higher on SAT exams </a:t>
            </a:r>
          </a:p>
          <a:p>
            <a:pPr lvl="1"/>
            <a:r>
              <a:rPr lang="en-US" dirty="0"/>
              <a:t>Effects on environment regarding delay of gratification and self control are evident, rooted in both temperament and culture</a:t>
            </a:r>
          </a:p>
        </p:txBody>
      </p:sp>
    </p:spTree>
    <p:extLst>
      <p:ext uri="{BB962C8B-B14F-4D97-AF65-F5344CB8AC3E}">
        <p14:creationId xmlns:p14="http://schemas.microsoft.com/office/powerpoint/2010/main" val="664812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Socialization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Proactive parenting strategies </a:t>
            </a:r>
          </a:p>
          <a:p>
            <a:pPr lvl="1"/>
            <a:r>
              <a:rPr lang="en-US" dirty="0"/>
              <a:t>Tactics designed to prevent misbehavior, reducing the need for discipline</a:t>
            </a:r>
          </a:p>
          <a:p>
            <a:r>
              <a:rPr lang="en-US" dirty="0"/>
              <a:t>Approaches to discipline</a:t>
            </a:r>
          </a:p>
          <a:p>
            <a:pPr lvl="1"/>
            <a:r>
              <a:rPr lang="en-US" dirty="0"/>
              <a:t>Love withdrawal</a:t>
            </a:r>
          </a:p>
          <a:p>
            <a:pPr lvl="1"/>
            <a:r>
              <a:rPr lang="en-US" dirty="0"/>
              <a:t>Power assertion</a:t>
            </a:r>
          </a:p>
          <a:p>
            <a:pPr lvl="1"/>
            <a:r>
              <a:rPr lang="en-US" dirty="0"/>
              <a:t>Induction (best strategy to foster moral development) </a:t>
            </a:r>
          </a:p>
          <a:p>
            <a:pPr lvl="2"/>
            <a:r>
              <a:rPr lang="en-US" dirty="0"/>
              <a:t>More often positively associated with children’s moral maturity</a:t>
            </a:r>
          </a:p>
          <a:p>
            <a:pPr lvl="2"/>
            <a:r>
              <a:rPr lang="en-US" dirty="0"/>
              <a:t>Invokes empathy</a:t>
            </a:r>
          </a:p>
        </p:txBody>
      </p:sp>
    </p:spTree>
    <p:extLst>
      <p:ext uri="{BB962C8B-B14F-4D97-AF65-F5344CB8AC3E}">
        <p14:creationId xmlns:p14="http://schemas.microsoft.com/office/powerpoint/2010/main" val="164228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(3 of 5)</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12.9 Explain how parents can help their infants develop a conscience.</a:t>
            </a:r>
          </a:p>
          <a:p>
            <a:r>
              <a:rPr lang="en-US" dirty="0"/>
              <a:t>12.10 Discuss key ways in which children are more morally sophisticated than Piaget and Kohl-berg believed.</a:t>
            </a:r>
          </a:p>
          <a:p>
            <a:r>
              <a:rPr lang="en-US" dirty="0"/>
              <a:t>12.11 Summarize an optimal approach to socializing morality in childhood.</a:t>
            </a:r>
          </a:p>
          <a:p>
            <a:r>
              <a:rPr lang="en-US" dirty="0"/>
              <a:t>12.12 Describe the significance of developing a moral identity and of changes in moral reasoning during adolescence.</a:t>
            </a:r>
          </a:p>
        </p:txBody>
      </p:sp>
    </p:spTree>
    <p:custDataLst>
      <p:tags r:id="rId1"/>
    </p:custDataLst>
    <p:extLst>
      <p:ext uri="{BB962C8B-B14F-4D97-AF65-F5344CB8AC3E}">
        <p14:creationId xmlns:p14="http://schemas.microsoft.com/office/powerpoint/2010/main" val="3974728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Socialization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err="1"/>
              <a:t>Kochanska’s</a:t>
            </a:r>
            <a:r>
              <a:rPr lang="en-US" dirty="0"/>
              <a:t> research shows that children are likely to be easiest to socialize if they are:</a:t>
            </a:r>
          </a:p>
          <a:p>
            <a:pPr lvl="1"/>
            <a:r>
              <a:rPr lang="en-US" dirty="0"/>
              <a:t>By temperament fearful or inhibited</a:t>
            </a:r>
          </a:p>
          <a:p>
            <a:pPr lvl="2"/>
            <a:r>
              <a:rPr lang="en-US" dirty="0"/>
              <a:t>Likely to experience guilt when they do wrong</a:t>
            </a:r>
          </a:p>
          <a:p>
            <a:pPr lvl="2"/>
            <a:r>
              <a:rPr lang="en-US" dirty="0"/>
              <a:t>Avoid distress in the future</a:t>
            </a:r>
          </a:p>
          <a:p>
            <a:pPr lvl="1"/>
            <a:r>
              <a:rPr lang="en-US" dirty="0"/>
              <a:t>Capable of effortful control</a:t>
            </a:r>
          </a:p>
          <a:p>
            <a:pPr lvl="2"/>
            <a:r>
              <a:rPr lang="en-US" dirty="0"/>
              <a:t>Are able to inhibit their urges to engage in wrongdoing</a:t>
            </a:r>
          </a:p>
        </p:txBody>
      </p:sp>
    </p:spTree>
    <p:extLst>
      <p:ext uri="{BB962C8B-B14F-4D97-AF65-F5344CB8AC3E}">
        <p14:creationId xmlns:p14="http://schemas.microsoft.com/office/powerpoint/2010/main" val="3411114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Which disciplinary strategy is the best strategy to foster moral development in children?</a:t>
            </a:r>
          </a:p>
          <a:p>
            <a:pPr marL="514350" indent="-514350">
              <a:buFont typeface="+mj-lt"/>
              <a:buAutoNum type="alphaUcPeriod"/>
            </a:pPr>
            <a:r>
              <a:rPr lang="en-US" dirty="0"/>
              <a:t>Love withdrawal</a:t>
            </a:r>
          </a:p>
          <a:p>
            <a:pPr marL="514350" indent="-514350">
              <a:buFont typeface="+mj-lt"/>
              <a:buAutoNum type="alphaUcPeriod"/>
            </a:pPr>
            <a:r>
              <a:rPr lang="en-US" dirty="0"/>
              <a:t>Power assertion</a:t>
            </a:r>
          </a:p>
          <a:p>
            <a:pPr marL="514350" indent="-514350">
              <a:buFont typeface="+mj-lt"/>
              <a:buAutoNum type="alphaUcPeriod"/>
            </a:pPr>
            <a:r>
              <a:rPr lang="en-US" dirty="0"/>
              <a:t>Induction</a:t>
            </a:r>
          </a:p>
          <a:p>
            <a:pPr marL="514350" indent="-514350">
              <a:buFont typeface="+mj-lt"/>
              <a:buAutoNum type="alphaUcPeriod"/>
            </a:pPr>
            <a:r>
              <a:rPr lang="en-US" dirty="0"/>
              <a:t>Time-out</a:t>
            </a:r>
          </a:p>
        </p:txBody>
      </p:sp>
    </p:spTree>
    <p:extLst>
      <p:ext uri="{BB962C8B-B14F-4D97-AF65-F5344CB8AC3E}">
        <p14:creationId xmlns:p14="http://schemas.microsoft.com/office/powerpoint/2010/main" val="201703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2: Answer</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Which disciplinary strategy is the best strategy to foster moral development in children?</a:t>
            </a:r>
          </a:p>
          <a:p>
            <a:r>
              <a:rPr lang="en-US" dirty="0"/>
              <a:t>Answer: C. Induction.</a:t>
            </a:r>
          </a:p>
          <a:p>
            <a:r>
              <a:rPr lang="en-US" b="1" dirty="0"/>
              <a:t>Induction is explaining to a child why the behavior is wrong and should be changed by emphasizing how it affects other people.</a:t>
            </a:r>
          </a:p>
        </p:txBody>
      </p:sp>
    </p:spTree>
    <p:extLst>
      <p:ext uri="{BB962C8B-B14F-4D97-AF65-F5344CB8AC3E}">
        <p14:creationId xmlns:p14="http://schemas.microsoft.com/office/powerpoint/2010/main" val="4123150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68606-5E26-4D7B-9FED-564F8CCBF8DE}"/>
              </a:ext>
            </a:extLst>
          </p:cNvPr>
          <p:cNvSpPr>
            <a:spLocks noGrp="1"/>
          </p:cNvSpPr>
          <p:nvPr>
            <p:ph type="title"/>
          </p:nvPr>
        </p:nvSpPr>
        <p:spPr/>
        <p:txBody>
          <a:bodyPr/>
          <a:lstStyle/>
          <a:p>
            <a:r>
              <a:rPr lang="en-IN" dirty="0"/>
              <a:t>12.5 The Adolescent</a:t>
            </a:r>
          </a:p>
        </p:txBody>
      </p:sp>
    </p:spTree>
    <p:extLst>
      <p:ext uri="{BB962C8B-B14F-4D97-AF65-F5344CB8AC3E}">
        <p14:creationId xmlns:p14="http://schemas.microsoft.com/office/powerpoint/2010/main" val="2058102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Moral Identity</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Adolescents who develop a sense of moral identity tend to be:</a:t>
            </a:r>
          </a:p>
          <a:p>
            <a:pPr lvl="1"/>
            <a:r>
              <a:rPr lang="en-US" dirty="0"/>
              <a:t>More capable of advanced moral reasoning</a:t>
            </a:r>
          </a:p>
          <a:p>
            <a:pPr lvl="1"/>
            <a:r>
              <a:rPr lang="en-US" dirty="0"/>
              <a:t>Able to translate moral values into moral action</a:t>
            </a:r>
          </a:p>
          <a:p>
            <a:r>
              <a:rPr lang="en-US" dirty="0"/>
              <a:t>Development of moral identity:</a:t>
            </a:r>
          </a:p>
          <a:p>
            <a:pPr lvl="1"/>
            <a:r>
              <a:rPr lang="en-US" dirty="0"/>
              <a:t>Can be fostered by parents</a:t>
            </a:r>
          </a:p>
          <a:p>
            <a:pPr lvl="2"/>
            <a:r>
              <a:rPr lang="en-US" dirty="0"/>
              <a:t>Induction and occasional disappointment</a:t>
            </a:r>
          </a:p>
          <a:p>
            <a:pPr lvl="1"/>
            <a:r>
              <a:rPr lang="en-US" dirty="0"/>
              <a:t>Fostered via involvement in community service</a:t>
            </a:r>
          </a:p>
        </p:txBody>
      </p:sp>
    </p:spTree>
    <p:extLst>
      <p:ext uri="{BB962C8B-B14F-4D97-AF65-F5344CB8AC3E}">
        <p14:creationId xmlns:p14="http://schemas.microsoft.com/office/powerpoint/2010/main" val="378305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Changes in Moral Reasoning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10-year-olds</a:t>
            </a:r>
          </a:p>
          <a:p>
            <a:pPr lvl="1"/>
            <a:r>
              <a:rPr lang="en-US" dirty="0"/>
              <a:t>Preconventional reasoning</a:t>
            </a:r>
          </a:p>
          <a:p>
            <a:r>
              <a:rPr lang="en-US" dirty="0"/>
              <a:t>Teen years</a:t>
            </a:r>
          </a:p>
          <a:p>
            <a:pPr lvl="1"/>
            <a:r>
              <a:rPr lang="en-US" dirty="0"/>
              <a:t>Conventional reasoning dominant mode of moral thinking</a:t>
            </a:r>
          </a:p>
          <a:p>
            <a:r>
              <a:rPr lang="en-US" dirty="0"/>
              <a:t>Adulthood</a:t>
            </a:r>
          </a:p>
          <a:p>
            <a:pPr lvl="1"/>
            <a:r>
              <a:rPr lang="en-US" dirty="0"/>
              <a:t>Postconventional reasoning, if it emerges at all</a:t>
            </a:r>
          </a:p>
        </p:txBody>
      </p:sp>
    </p:spTree>
    <p:extLst>
      <p:ext uri="{BB962C8B-B14F-4D97-AF65-F5344CB8AC3E}">
        <p14:creationId xmlns:p14="http://schemas.microsoft.com/office/powerpoint/2010/main" val="3453542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3B17A-ECBB-46A3-8250-80B20551E352}"/>
              </a:ext>
            </a:extLst>
          </p:cNvPr>
          <p:cNvSpPr>
            <a:spLocks noGrp="1"/>
          </p:cNvSpPr>
          <p:nvPr>
            <p:ph type="title"/>
          </p:nvPr>
        </p:nvSpPr>
        <p:spPr/>
        <p:txBody>
          <a:bodyPr anchor="ctr"/>
          <a:lstStyle/>
          <a:p>
            <a:r>
              <a:rPr lang="en-US" sz="3600" dirty="0"/>
              <a:t>Changes in Moral Reasoning (2 of 2)</a:t>
            </a:r>
            <a:endParaRPr lang="en-IN" sz="3600" dirty="0"/>
          </a:p>
        </p:txBody>
      </p:sp>
      <p:pic>
        <p:nvPicPr>
          <p:cNvPr id="6" name="Picture Placeholder 5" descr="A line graph shows the percentage of moral reasoning from Stage 1 to Stage 5 as a function of age in years. The horizontal axis represents age (in years) and ranges from 10 to 36, in increments of 2. The vertical axis represents percentage of reasoning and ranges from 0 to 80, in increments of 10. The approximate data from the graph are as follows:&#10;A curve for Stage 1 starts from (5, 26) and ends at (17, 0).&#10;A curve for Stage 2 starts from (5, 58) and ends at (36, 0).&#10;A curve for Stage 3 starts from (5, 14) to (16, 60) and ends at (36, 30).&#10;A curve for Stage 4 starts from (10, 0) and ends at (36, 60).&#10;A curve for Stage 5 starts from (17, 0) and ends at (36, 8).">
            <a:extLst>
              <a:ext uri="{FF2B5EF4-FFF2-40B4-BE49-F238E27FC236}">
                <a16:creationId xmlns:a16="http://schemas.microsoft.com/office/drawing/2014/main" id="{E43109A7-919F-46FF-9DA1-1FB9697A51D8}"/>
              </a:ext>
            </a:extLst>
          </p:cNvPr>
          <p:cNvPicPr>
            <a:picLocks noGrp="1" noChangeAspect="1"/>
          </p:cNvPicPr>
          <p:nvPr>
            <p:ph type="pic" sz="quarter" idx="11"/>
          </p:nvPr>
        </p:nvPicPr>
        <p:blipFill>
          <a:blip r:embed="rId3"/>
          <a:stretch>
            <a:fillRect/>
          </a:stretch>
        </p:blipFill>
        <p:spPr>
          <a:xfrm>
            <a:off x="3533589" y="1749601"/>
            <a:ext cx="5124823" cy="4309956"/>
          </a:xfrm>
          <a:prstGeom prst="rect">
            <a:avLst/>
          </a:prstGeom>
        </p:spPr>
      </p:pic>
    </p:spTree>
    <p:extLst>
      <p:ext uri="{BB962C8B-B14F-4D97-AF65-F5344CB8AC3E}">
        <p14:creationId xmlns:p14="http://schemas.microsoft.com/office/powerpoint/2010/main" val="1657273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Antisocial Behavior (1 of 5)</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Juvenile delinquency </a:t>
            </a:r>
          </a:p>
          <a:p>
            <a:pPr lvl="1"/>
            <a:r>
              <a:rPr lang="en-US" dirty="0"/>
              <a:t>Law breaking by a minor</a:t>
            </a:r>
          </a:p>
          <a:p>
            <a:r>
              <a:rPr lang="en-US" dirty="0"/>
              <a:t>Some diagnosed with conduct disorder</a:t>
            </a:r>
          </a:p>
          <a:p>
            <a:pPr lvl="1"/>
            <a:r>
              <a:rPr lang="en-US" dirty="0"/>
              <a:t>Persistent pattern of violating the rights of others or age-appropriate societal norms</a:t>
            </a:r>
          </a:p>
          <a:p>
            <a:pPr lvl="2"/>
            <a:r>
              <a:rPr lang="en-US" dirty="0"/>
              <a:t>Fighting</a:t>
            </a:r>
          </a:p>
          <a:p>
            <a:pPr lvl="2"/>
            <a:r>
              <a:rPr lang="en-US" dirty="0"/>
              <a:t>Bullying</a:t>
            </a:r>
          </a:p>
          <a:p>
            <a:pPr lvl="2"/>
            <a:r>
              <a:rPr lang="en-US" dirty="0"/>
              <a:t>Cruelty</a:t>
            </a:r>
          </a:p>
        </p:txBody>
      </p:sp>
    </p:spTree>
    <p:extLst>
      <p:ext uri="{BB962C8B-B14F-4D97-AF65-F5344CB8AC3E}">
        <p14:creationId xmlns:p14="http://schemas.microsoft.com/office/powerpoint/2010/main" val="2157986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Antisocial Behavior (2 of 5)</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Two subgroups of antisocial youths</a:t>
            </a:r>
          </a:p>
          <a:p>
            <a:pPr lvl="1"/>
            <a:r>
              <a:rPr lang="en-US" dirty="0"/>
              <a:t>Early-onset, seriously disturbed group that is recognizable in childhood</a:t>
            </a:r>
          </a:p>
          <a:p>
            <a:pPr lvl="2"/>
            <a:r>
              <a:rPr lang="en-US" dirty="0"/>
              <a:t>Hurting others and/or animals</a:t>
            </a:r>
          </a:p>
          <a:p>
            <a:pPr lvl="2"/>
            <a:r>
              <a:rPr lang="en-US" dirty="0"/>
              <a:t>Persistently antisocial across lifespan</a:t>
            </a:r>
          </a:p>
          <a:p>
            <a:pPr lvl="1"/>
            <a:r>
              <a:rPr lang="en-US" dirty="0"/>
              <a:t>Later-onset, less seriously antisocial group that behaves more antisocially during adolescence</a:t>
            </a:r>
          </a:p>
          <a:p>
            <a:pPr lvl="2"/>
            <a:r>
              <a:rPr lang="en-US" dirty="0"/>
              <a:t>Outgrows behavior by early adulthood</a:t>
            </a:r>
          </a:p>
        </p:txBody>
      </p:sp>
    </p:spTree>
    <p:extLst>
      <p:ext uri="{BB962C8B-B14F-4D97-AF65-F5344CB8AC3E}">
        <p14:creationId xmlns:p14="http://schemas.microsoft.com/office/powerpoint/2010/main" val="190732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11959-2830-4D21-B6FA-4463CE8B7634}"/>
              </a:ext>
            </a:extLst>
          </p:cNvPr>
          <p:cNvSpPr>
            <a:spLocks noGrp="1"/>
          </p:cNvSpPr>
          <p:nvPr>
            <p:ph type="title"/>
          </p:nvPr>
        </p:nvSpPr>
        <p:spPr/>
        <p:txBody>
          <a:bodyPr anchor="ctr"/>
          <a:lstStyle/>
          <a:p>
            <a:r>
              <a:rPr lang="en-US" sz="3600" dirty="0"/>
              <a:t>Violent Crime Among Males and Females</a:t>
            </a:r>
            <a:endParaRPr lang="en-IN" sz="3600" dirty="0"/>
          </a:p>
        </p:txBody>
      </p:sp>
      <p:pic>
        <p:nvPicPr>
          <p:cNvPr id="6" name="Picture Placeholder 5" descr="A bar graph compares the number of arrests of males and females for violent crimes as a function of age. The horizontal axis represents age group and ranges from under 10 to 65 plus, in increments of age groups of 4. The vertical axis represents arrests for violent crimes and ranges from 10,000 to 80,000, in increments of 10,000. The approximate data from the graph are as follows:&#10;Under 10 years: Females, 0; and males, 500.&#10;10 to 14 years: Females, 4000; and males, 12,000.&#10;15 to 19 years: Females, 14,000; and males, 70,000.&#10;20 to 24 years: Females, 17,000; and males, 69,000.&#10;25 to 29 years: Females, 13,000; and males, 52,000.&#10;30 to 34 years: Females, 10,000; and males, 38,000.&#10;35 to 39 years: Females, 8000; and males, 29,000.&#10;40 to 44 years: Females, 7000; and males, 26,000.&#10;45 to 49 years: Females, 6000; and males, 22,000.&#10;50 to 54 years: Females, 4000; and males, 15,000.&#10;55 to 59 years: Females, 2000; and males, 8000.&#10;60 to 64 years: Females, 1000; and males, 4000.&#10;65 plus years: Females, 1000; and males, 3000.">
            <a:extLst>
              <a:ext uri="{FF2B5EF4-FFF2-40B4-BE49-F238E27FC236}">
                <a16:creationId xmlns:a16="http://schemas.microsoft.com/office/drawing/2014/main" id="{A3707469-A0AF-4007-AAFA-F45407FD28FD}"/>
              </a:ext>
            </a:extLst>
          </p:cNvPr>
          <p:cNvPicPr>
            <a:picLocks noGrp="1" noChangeAspect="1"/>
          </p:cNvPicPr>
          <p:nvPr>
            <p:ph type="pic" sz="quarter" idx="11"/>
          </p:nvPr>
        </p:nvPicPr>
        <p:blipFill>
          <a:blip r:embed="rId3"/>
          <a:stretch>
            <a:fillRect/>
          </a:stretch>
        </p:blipFill>
        <p:spPr>
          <a:xfrm>
            <a:off x="2175805" y="1771941"/>
            <a:ext cx="7840391" cy="3952595"/>
          </a:xfrm>
          <a:prstGeom prst="rect">
            <a:avLst/>
          </a:prstGeom>
        </p:spPr>
      </p:pic>
    </p:spTree>
    <p:extLst>
      <p:ext uri="{BB962C8B-B14F-4D97-AF65-F5344CB8AC3E}">
        <p14:creationId xmlns:p14="http://schemas.microsoft.com/office/powerpoint/2010/main" val="374650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(4 of 5)</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12.13 Compare early onset and late onset forms of antisocial behavior.</a:t>
            </a:r>
          </a:p>
          <a:p>
            <a:r>
              <a:rPr lang="en-US" dirty="0"/>
              <a:t>12.14 Compare how Kenneth Dodge and Gerald Patterson account for the behavior of aggressive youth.</a:t>
            </a:r>
          </a:p>
          <a:p>
            <a:r>
              <a:rPr lang="en-US" dirty="0"/>
              <a:t>12.15 Explain the roles of nature and nurture in aggression and what has been learned about pre-venting and treating it.</a:t>
            </a:r>
          </a:p>
          <a:p>
            <a:r>
              <a:rPr lang="en-US" dirty="0"/>
              <a:t>12.16 Summarize changes in moral reasoning over the adult years.</a:t>
            </a:r>
          </a:p>
        </p:txBody>
      </p:sp>
    </p:spTree>
    <p:custDataLst>
      <p:tags r:id="rId1"/>
    </p:custDataLst>
    <p:extLst>
      <p:ext uri="{BB962C8B-B14F-4D97-AF65-F5344CB8AC3E}">
        <p14:creationId xmlns:p14="http://schemas.microsoft.com/office/powerpoint/2010/main" val="1408924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Antisocial Behavior (3 of 5)</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Dodge’s social information-processing model of aggressive behavior</a:t>
            </a:r>
          </a:p>
          <a:p>
            <a:pPr lvl="1"/>
            <a:r>
              <a:rPr lang="en-US" dirty="0"/>
              <a:t>Our reactions to frustration, anger, or provocation depend on the ways in which we process and interpret cues in situations</a:t>
            </a:r>
          </a:p>
          <a:p>
            <a:pPr lvl="1"/>
            <a:r>
              <a:rPr lang="en-US" dirty="0"/>
              <a:t>Aggressive youth develop a hostile attribution bias</a:t>
            </a:r>
          </a:p>
        </p:txBody>
      </p:sp>
    </p:spTree>
    <p:extLst>
      <p:ext uri="{BB962C8B-B14F-4D97-AF65-F5344CB8AC3E}">
        <p14:creationId xmlns:p14="http://schemas.microsoft.com/office/powerpoint/2010/main" val="55758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Antisocial Behavior (4 of 5)</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Patterson’s coercive family environments</a:t>
            </a:r>
          </a:p>
          <a:p>
            <a:pPr lvl="1"/>
            <a:r>
              <a:rPr lang="en-US" dirty="0"/>
              <a:t>Highly antisocial children and adolescents:</a:t>
            </a:r>
          </a:p>
          <a:p>
            <a:pPr lvl="2"/>
            <a:r>
              <a:rPr lang="en-US" dirty="0"/>
              <a:t>Often grow up in coercive cycle based family environments</a:t>
            </a:r>
          </a:p>
          <a:p>
            <a:pPr lvl="2"/>
            <a:r>
              <a:rPr lang="en-US" dirty="0"/>
              <a:t>Family members are locked in power struggles</a:t>
            </a:r>
          </a:p>
          <a:p>
            <a:pPr lvl="2"/>
            <a:r>
              <a:rPr lang="en-US" dirty="0"/>
              <a:t>Trying to control the others through negative, coercive tactics</a:t>
            </a:r>
          </a:p>
        </p:txBody>
      </p:sp>
    </p:spTree>
    <p:extLst>
      <p:ext uri="{BB962C8B-B14F-4D97-AF65-F5344CB8AC3E}">
        <p14:creationId xmlns:p14="http://schemas.microsoft.com/office/powerpoint/2010/main" val="1413855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11959-2830-4D21-B6FA-4463CE8B7634}"/>
              </a:ext>
            </a:extLst>
          </p:cNvPr>
          <p:cNvSpPr>
            <a:spLocks noGrp="1"/>
          </p:cNvSpPr>
          <p:nvPr>
            <p:ph type="title"/>
          </p:nvPr>
        </p:nvSpPr>
        <p:spPr/>
        <p:txBody>
          <a:bodyPr anchor="ctr"/>
          <a:lstStyle/>
          <a:p>
            <a:r>
              <a:rPr lang="en-US" sz="3600" dirty="0"/>
              <a:t>Antisocial Behavior (5 of 5)</a:t>
            </a:r>
            <a:endParaRPr lang="en-IN" sz="3600" dirty="0"/>
          </a:p>
        </p:txBody>
      </p:sp>
      <p:pic>
        <p:nvPicPr>
          <p:cNvPr id="8" name="Picture Placeholder 7" descr="A flowchart shows the development of antisocial behavior in three stages; namely, early, middle, and late childhood and adolescence. The first stage is labeled early childhood and it starts with poor parental discipline and monitoring, which leads to child conduct problems. In middle childhood, this leads to two results, rejection by normal peers and academic failure. These two lead to a commitment to deviant peer group and finally delinquency in late childhood and adolescence.">
            <a:extLst>
              <a:ext uri="{FF2B5EF4-FFF2-40B4-BE49-F238E27FC236}">
                <a16:creationId xmlns:a16="http://schemas.microsoft.com/office/drawing/2014/main" id="{3B408DD3-6427-494C-9AE7-299E0F993BC2}"/>
              </a:ext>
            </a:extLst>
          </p:cNvPr>
          <p:cNvPicPr>
            <a:picLocks noGrp="1" noChangeAspect="1"/>
          </p:cNvPicPr>
          <p:nvPr>
            <p:ph type="pic" sz="quarter" idx="11"/>
          </p:nvPr>
        </p:nvPicPr>
        <p:blipFill>
          <a:blip r:embed="rId3"/>
          <a:stretch>
            <a:fillRect/>
          </a:stretch>
        </p:blipFill>
        <p:spPr>
          <a:xfrm>
            <a:off x="1384746" y="2266261"/>
            <a:ext cx="9422509" cy="2618864"/>
          </a:xfrm>
          <a:prstGeom prst="rect">
            <a:avLst/>
          </a:prstGeom>
        </p:spPr>
      </p:pic>
    </p:spTree>
    <p:extLst>
      <p:ext uri="{BB962C8B-B14F-4D97-AF65-F5344CB8AC3E}">
        <p14:creationId xmlns:p14="http://schemas.microsoft.com/office/powerpoint/2010/main" val="4163055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Nature and Nurture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Roles of genetic endowment in aggression </a:t>
            </a:r>
          </a:p>
          <a:p>
            <a:r>
              <a:rPr lang="en-US" dirty="0"/>
              <a:t>Some individuals are more genetically predisposed to develop aggressive, delinquent, and criminal behavior </a:t>
            </a:r>
          </a:p>
          <a:p>
            <a:r>
              <a:rPr lang="en-US" dirty="0"/>
              <a:t>Gene-environment correlation towards aggression and antisocial behavior</a:t>
            </a:r>
          </a:p>
          <a:p>
            <a:r>
              <a:rPr lang="en-US" dirty="0"/>
              <a:t>Epigenetic Effects</a:t>
            </a:r>
          </a:p>
          <a:p>
            <a:pPr lvl="1"/>
            <a:r>
              <a:rPr lang="en-US" dirty="0"/>
              <a:t>harsh parenting and other stressful early experiences play a role in aggressive behavior</a:t>
            </a:r>
          </a:p>
        </p:txBody>
      </p:sp>
    </p:spTree>
    <p:extLst>
      <p:ext uri="{BB962C8B-B14F-4D97-AF65-F5344CB8AC3E}">
        <p14:creationId xmlns:p14="http://schemas.microsoft.com/office/powerpoint/2010/main" val="590105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Discussion</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How could moral development during adolescence be connected with identity development?</a:t>
            </a:r>
          </a:p>
        </p:txBody>
      </p:sp>
    </p:spTree>
    <p:extLst>
      <p:ext uri="{BB962C8B-B14F-4D97-AF65-F5344CB8AC3E}">
        <p14:creationId xmlns:p14="http://schemas.microsoft.com/office/powerpoint/2010/main" val="1412964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BF38D-5DF8-4262-A5AF-B6F9589B0E80}"/>
              </a:ext>
            </a:extLst>
          </p:cNvPr>
          <p:cNvSpPr>
            <a:spLocks noGrp="1"/>
          </p:cNvSpPr>
          <p:nvPr>
            <p:ph type="title"/>
          </p:nvPr>
        </p:nvSpPr>
        <p:spPr/>
        <p:txBody>
          <a:bodyPr/>
          <a:lstStyle/>
          <a:p>
            <a:r>
              <a:rPr lang="en-IN" sz="5400" dirty="0"/>
              <a:t>12.6 The Adult</a:t>
            </a:r>
          </a:p>
        </p:txBody>
      </p:sp>
    </p:spTree>
    <p:extLst>
      <p:ext uri="{BB962C8B-B14F-4D97-AF65-F5344CB8AC3E}">
        <p14:creationId xmlns:p14="http://schemas.microsoft.com/office/powerpoint/2010/main" val="4049860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Changes in Moral Reasoning</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Most studies find no major age differences in complexity of moral reasoning</a:t>
            </a:r>
          </a:p>
          <a:p>
            <a:r>
              <a:rPr lang="en-US" dirty="0"/>
              <a:t>Kohlberg’s theory</a:t>
            </a:r>
          </a:p>
          <a:p>
            <a:pPr lvl="1"/>
            <a:r>
              <a:rPr lang="en-US" dirty="0"/>
              <a:t>Children think about hypothetical moral dilemmas primarily in a preconventional manner</a:t>
            </a:r>
          </a:p>
          <a:p>
            <a:pPr lvl="1"/>
            <a:r>
              <a:rPr lang="en-US" dirty="0"/>
              <a:t>Adolescents adopt a conventional mode of moral reasoning</a:t>
            </a:r>
          </a:p>
          <a:p>
            <a:pPr lvl="1"/>
            <a:r>
              <a:rPr lang="en-US" dirty="0"/>
              <a:t>Minority of adults shift to a postconventional perspective</a:t>
            </a:r>
          </a:p>
        </p:txBody>
      </p:sp>
    </p:spTree>
    <p:extLst>
      <p:ext uri="{BB962C8B-B14F-4D97-AF65-F5344CB8AC3E}">
        <p14:creationId xmlns:p14="http://schemas.microsoft.com/office/powerpoint/2010/main" val="3738610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Culture and Morality</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Results in cross-cultural studies</a:t>
            </a:r>
          </a:p>
          <a:p>
            <a:pPr lvl="1"/>
            <a:r>
              <a:rPr lang="en-US" dirty="0"/>
              <a:t>Postconventional moral reasoning emerges in Western democracies</a:t>
            </a:r>
          </a:p>
          <a:p>
            <a:pPr lvl="1"/>
            <a:r>
              <a:rPr lang="en-US" dirty="0"/>
              <a:t>People in collectivistic cultures:</a:t>
            </a:r>
          </a:p>
          <a:p>
            <a:pPr lvl="2"/>
            <a:r>
              <a:rPr lang="en-US" dirty="0"/>
              <a:t>Stage 3 conventional moral thinkers</a:t>
            </a:r>
          </a:p>
          <a:p>
            <a:pPr lvl="2"/>
            <a:r>
              <a:rPr lang="en-US" dirty="0"/>
              <a:t>Sophisticated concepts of justice that focus on the individual’s duty to the group</a:t>
            </a:r>
          </a:p>
        </p:txBody>
      </p:sp>
    </p:spTree>
    <p:extLst>
      <p:ext uri="{BB962C8B-B14F-4D97-AF65-F5344CB8AC3E}">
        <p14:creationId xmlns:p14="http://schemas.microsoft.com/office/powerpoint/2010/main" val="2835320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Three Different Ethics</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Inform moral thinking around the world and that the balance of them differs from culture to culture </a:t>
            </a:r>
          </a:p>
          <a:p>
            <a:r>
              <a:rPr lang="en-US" dirty="0"/>
              <a:t>Cultural-developmental perspective on morality </a:t>
            </a:r>
          </a:p>
          <a:p>
            <a:pPr lvl="1"/>
            <a:r>
              <a:rPr lang="en-US" dirty="0"/>
              <a:t>Ethic of Autonomy: concern with individual rights and not harming or violating the rights of others </a:t>
            </a:r>
          </a:p>
          <a:p>
            <a:pPr lvl="1"/>
            <a:r>
              <a:rPr lang="en-US" dirty="0"/>
              <a:t>Ethic of Community: emphasis on duty, loyalty, and concern for the welfare of family members and larger social group </a:t>
            </a:r>
          </a:p>
          <a:p>
            <a:pPr lvl="1"/>
            <a:r>
              <a:rPr lang="en-US" dirty="0"/>
              <a:t>Ethic of Divinity: emphasis on divine law or authority, individual is to follow God’s laws and strive for spiritual purity</a:t>
            </a:r>
          </a:p>
        </p:txBody>
      </p:sp>
    </p:spTree>
    <p:extLst>
      <p:ext uri="{BB962C8B-B14F-4D97-AF65-F5344CB8AC3E}">
        <p14:creationId xmlns:p14="http://schemas.microsoft.com/office/powerpoint/2010/main" val="1409258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Moral Intuition and Emotion</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Greene has proposed the dual-process model of morality </a:t>
            </a:r>
          </a:p>
          <a:p>
            <a:pPr lvl="1"/>
            <a:r>
              <a:rPr lang="en-US" dirty="0"/>
              <a:t>Both deliberate thought and intuition/emotion play distinct roles</a:t>
            </a:r>
          </a:p>
          <a:p>
            <a:pPr lvl="2"/>
            <a:r>
              <a:rPr lang="en-US" dirty="0"/>
              <a:t>Explain why we sometimes make judgments based on quick, emotion-based intuitions</a:t>
            </a:r>
          </a:p>
          <a:p>
            <a:pPr lvl="2"/>
            <a:r>
              <a:rPr lang="en-US" dirty="0"/>
              <a:t>Other times make judgments using more deliberative cognitive processes</a:t>
            </a:r>
          </a:p>
          <a:p>
            <a:pPr lvl="1"/>
            <a:r>
              <a:rPr lang="en-US" dirty="0"/>
              <a:t>Use different parts of the brain to make intuitive and deliberative moral decisions</a:t>
            </a:r>
          </a:p>
        </p:txBody>
      </p:sp>
    </p:spTree>
    <p:extLst>
      <p:ext uri="{BB962C8B-B14F-4D97-AF65-F5344CB8AC3E}">
        <p14:creationId xmlns:p14="http://schemas.microsoft.com/office/powerpoint/2010/main" val="113187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(5 of 5)</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12.17 Analyze the limitations of Kohlberg’s theory of moral development with reference to cultural differences in moral thinking and dual-process models of moral decision making.</a:t>
            </a:r>
          </a:p>
          <a:p>
            <a:r>
              <a:rPr lang="en-US" dirty="0"/>
              <a:t>12.18 Distinguish between religiosity and spirituality and discuss their development and relation-ships to adjustment.</a:t>
            </a:r>
          </a:p>
        </p:txBody>
      </p:sp>
    </p:spTree>
    <p:custDataLst>
      <p:tags r:id="rId1"/>
    </p:custDataLst>
    <p:extLst>
      <p:ext uri="{BB962C8B-B14F-4D97-AF65-F5344CB8AC3E}">
        <p14:creationId xmlns:p14="http://schemas.microsoft.com/office/powerpoint/2010/main" val="3190589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Predicting Moral Action</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Kohlberg’s stage theory</a:t>
            </a:r>
          </a:p>
          <a:p>
            <a:pPr lvl="1"/>
            <a:r>
              <a:rPr lang="en-US" dirty="0"/>
              <a:t>Underestimates children’s moral sophistication</a:t>
            </a:r>
          </a:p>
          <a:p>
            <a:pPr lvl="1"/>
            <a:r>
              <a:rPr lang="en-US" dirty="0"/>
              <a:t>Fails to recognize cultural differences in thinking about morality</a:t>
            </a:r>
          </a:p>
          <a:p>
            <a:pPr lvl="1"/>
            <a:r>
              <a:rPr lang="en-US" dirty="0"/>
              <a:t>Neglects intuition/emotion</a:t>
            </a:r>
          </a:p>
          <a:p>
            <a:pPr lvl="1"/>
            <a:r>
              <a:rPr lang="en-US" dirty="0"/>
              <a:t>Says too little about the many influences besides moral reasoning on moral behavior</a:t>
            </a:r>
          </a:p>
        </p:txBody>
      </p:sp>
    </p:spTree>
    <p:extLst>
      <p:ext uri="{BB962C8B-B14F-4D97-AF65-F5344CB8AC3E}">
        <p14:creationId xmlns:p14="http://schemas.microsoft.com/office/powerpoint/2010/main" val="1372167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Religion and Spirituality (1 of 2)</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Religiousness</a:t>
            </a:r>
          </a:p>
          <a:p>
            <a:pPr lvl="1"/>
            <a:r>
              <a:rPr lang="en-US" dirty="0"/>
              <a:t>Sharing the beliefs and participating in the practices of an organized religion</a:t>
            </a:r>
          </a:p>
          <a:p>
            <a:r>
              <a:rPr lang="en-US" dirty="0"/>
              <a:t>Spirituality</a:t>
            </a:r>
          </a:p>
          <a:p>
            <a:pPr lvl="1"/>
            <a:r>
              <a:rPr lang="en-US" dirty="0"/>
              <a:t>Involves a quest for ultimate meaning and for a connection with something greater than oneself</a:t>
            </a:r>
          </a:p>
          <a:p>
            <a:r>
              <a:rPr lang="en-US" dirty="0"/>
              <a:t>Both are positively associated with health, mental health, and well-being</a:t>
            </a:r>
          </a:p>
        </p:txBody>
      </p:sp>
    </p:spTree>
    <p:extLst>
      <p:ext uri="{BB962C8B-B14F-4D97-AF65-F5344CB8AC3E}">
        <p14:creationId xmlns:p14="http://schemas.microsoft.com/office/powerpoint/2010/main" val="31801617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Religion and Spirituality (2 of 2)</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Religiousness and spirituality may be especially beneficial in late adulthood</a:t>
            </a:r>
          </a:p>
          <a:p>
            <a:pPr lvl="1"/>
            <a:r>
              <a:rPr lang="en-US" dirty="0"/>
              <a:t>Linked to having a sense of meaning and purpose in life </a:t>
            </a:r>
          </a:p>
          <a:p>
            <a:pPr lvl="1"/>
            <a:r>
              <a:rPr lang="en-US" dirty="0"/>
              <a:t>Provides participation in a caring community</a:t>
            </a:r>
          </a:p>
          <a:p>
            <a:pPr lvl="1"/>
            <a:r>
              <a:rPr lang="en-US" dirty="0"/>
              <a:t>Important in certain racial and ethnic groups</a:t>
            </a:r>
          </a:p>
          <a:p>
            <a:pPr lvl="2"/>
            <a:r>
              <a:rPr lang="en-US" dirty="0"/>
              <a:t>Both African American and Caribbean Blacks age 55 and older report more religious participation</a:t>
            </a:r>
          </a:p>
        </p:txBody>
      </p:sp>
    </p:spTree>
    <p:extLst>
      <p:ext uri="{BB962C8B-B14F-4D97-AF65-F5344CB8AC3E}">
        <p14:creationId xmlns:p14="http://schemas.microsoft.com/office/powerpoint/2010/main" val="1752241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Self-Assessment</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r>
              <a:rPr lang="en-US" dirty="0"/>
              <a:t>How does theory of mind develop?</a:t>
            </a:r>
          </a:p>
          <a:p>
            <a:r>
              <a:rPr lang="en-US" dirty="0"/>
              <a:t>What are the major theoretical perspectives related to moral development?</a:t>
            </a:r>
          </a:p>
          <a:p>
            <a:r>
              <a:rPr lang="en-US" dirty="0"/>
              <a:t>How does empathy, prosocial behaviors, and morality develop during infancy?</a:t>
            </a:r>
          </a:p>
          <a:p>
            <a:r>
              <a:rPr lang="en-US" dirty="0"/>
              <a:t>How do children develop moral understanding?</a:t>
            </a:r>
          </a:p>
          <a:p>
            <a:r>
              <a:rPr lang="en-US" dirty="0"/>
              <a:t>How is a moral identity developed during adolescence?</a:t>
            </a:r>
          </a:p>
          <a:p>
            <a:r>
              <a:rPr lang="en-US" dirty="0"/>
              <a:t>How does morality change in adulthood?</a:t>
            </a:r>
          </a:p>
        </p:txBody>
      </p:sp>
    </p:spTree>
    <p:extLst>
      <p:ext uri="{BB962C8B-B14F-4D97-AF65-F5344CB8AC3E}">
        <p14:creationId xmlns:p14="http://schemas.microsoft.com/office/powerpoint/2010/main" val="2122963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(1 of 5)</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Define social cognition and explain the meaning and significance of having a theory of mind.</a:t>
            </a:r>
          </a:p>
          <a:p>
            <a:r>
              <a:rPr lang="en-US" dirty="0"/>
              <a:t>Summarize key steps in the development of a theory of mind and the contributions of nature and nurture to this development.</a:t>
            </a:r>
          </a:p>
          <a:p>
            <a:r>
              <a:rPr lang="en-US" dirty="0"/>
              <a:t>Describe developments in trait perception and perspective taking and explain how well  social cognitive skills hold up in later life.</a:t>
            </a:r>
          </a:p>
          <a:p>
            <a:r>
              <a:rPr lang="en-US" dirty="0"/>
              <a:t>Define and illustrate the three main components of morality.</a:t>
            </a:r>
          </a:p>
        </p:txBody>
      </p:sp>
    </p:spTree>
    <p:extLst>
      <p:ext uri="{BB962C8B-B14F-4D97-AF65-F5344CB8AC3E}">
        <p14:creationId xmlns:p14="http://schemas.microsoft.com/office/powerpoint/2010/main" val="984052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(2 of 5)</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Compare and contrast the main messages about moral development of psychoanalytic, cognitive-developmental, social learning, and evolutionary theorists.</a:t>
            </a:r>
          </a:p>
          <a:p>
            <a:r>
              <a:rPr lang="en-US" dirty="0"/>
              <a:t>Distinguish between Kohlberg’s preconventional, conventional, and postconventional levels of moral reasoning.</a:t>
            </a:r>
          </a:p>
          <a:p>
            <a:r>
              <a:rPr lang="en-US" dirty="0"/>
              <a:t>Summarize evidence that infants are capable of empathy and prosocial behavior.</a:t>
            </a:r>
          </a:p>
          <a:p>
            <a:r>
              <a:rPr lang="en-US" dirty="0"/>
              <a:t>Describe antisocial behavior in infancy and how it differs from that of older children.</a:t>
            </a:r>
          </a:p>
        </p:txBody>
      </p:sp>
    </p:spTree>
    <p:extLst>
      <p:ext uri="{BB962C8B-B14F-4D97-AF65-F5344CB8AC3E}">
        <p14:creationId xmlns:p14="http://schemas.microsoft.com/office/powerpoint/2010/main" val="3640369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(3 of 5)</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Explain how parents can help their infants develop a conscience.</a:t>
            </a:r>
          </a:p>
          <a:p>
            <a:r>
              <a:rPr lang="en-US" dirty="0"/>
              <a:t>Discuss key ways in which children are more morally sophisticated than Piaget and Kohl-berg believed.</a:t>
            </a:r>
          </a:p>
          <a:p>
            <a:r>
              <a:rPr lang="en-US" dirty="0"/>
              <a:t>Summarize an optimal approach to socializing morality in childhood.</a:t>
            </a:r>
          </a:p>
          <a:p>
            <a:r>
              <a:rPr lang="en-US" dirty="0"/>
              <a:t>Describe the significance of developing a moral identity and of changes in moral reasoning during adolescence. </a:t>
            </a:r>
          </a:p>
        </p:txBody>
      </p:sp>
    </p:spTree>
    <p:extLst>
      <p:ext uri="{BB962C8B-B14F-4D97-AF65-F5344CB8AC3E}">
        <p14:creationId xmlns:p14="http://schemas.microsoft.com/office/powerpoint/2010/main" val="39576492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(4 of 5)</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Compare early onset and late onset forms of antisocial behavior.</a:t>
            </a:r>
          </a:p>
          <a:p>
            <a:r>
              <a:rPr lang="en-US" dirty="0"/>
              <a:t>Compare how Kenneth Dodge and Gerald Patterson account for the behavior of aggressive youth.</a:t>
            </a:r>
          </a:p>
          <a:p>
            <a:r>
              <a:rPr lang="en-US" dirty="0"/>
              <a:t>Explain the roles of nature and nurture in aggression and what has been learned about pre-venting and treating it.</a:t>
            </a:r>
          </a:p>
          <a:p>
            <a:r>
              <a:rPr lang="en-US" dirty="0"/>
              <a:t>Summarize changes in moral reasoning over the adult years.</a:t>
            </a:r>
          </a:p>
        </p:txBody>
      </p:sp>
    </p:spTree>
    <p:extLst>
      <p:ext uri="{BB962C8B-B14F-4D97-AF65-F5344CB8AC3E}">
        <p14:creationId xmlns:p14="http://schemas.microsoft.com/office/powerpoint/2010/main" val="2495502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(5 of 5)</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Analyze the limitations of Kohlberg’s theory of moral development with reference to cultural differences in moral thinking and dual-process models of moral decision making.</a:t>
            </a:r>
          </a:p>
          <a:p>
            <a:r>
              <a:rPr lang="en-US" dirty="0"/>
              <a:t>Distinguish between religiosity and spirituality and discuss their development and relation-ships to adjustment.</a:t>
            </a:r>
          </a:p>
        </p:txBody>
      </p:sp>
    </p:spTree>
    <p:extLst>
      <p:ext uri="{BB962C8B-B14F-4D97-AF65-F5344CB8AC3E}">
        <p14:creationId xmlns:p14="http://schemas.microsoft.com/office/powerpoint/2010/main" val="354625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8F86C9-5DC6-4D86-8789-5E168B82DE2E}"/>
              </a:ext>
            </a:extLst>
          </p:cNvPr>
          <p:cNvSpPr>
            <a:spLocks noGrp="1"/>
          </p:cNvSpPr>
          <p:nvPr>
            <p:ph type="title"/>
          </p:nvPr>
        </p:nvSpPr>
        <p:spPr/>
        <p:txBody>
          <a:bodyPr/>
          <a:lstStyle/>
          <a:p>
            <a:r>
              <a:rPr lang="en-US" sz="4800" dirty="0"/>
              <a:t>12.1 Social Cognition</a:t>
            </a:r>
            <a:endParaRPr lang="en-IN" sz="4800" dirty="0"/>
          </a:p>
        </p:txBody>
      </p:sp>
    </p:spTree>
    <p:extLst>
      <p:ext uri="{BB962C8B-B14F-4D97-AF65-F5344CB8AC3E}">
        <p14:creationId xmlns:p14="http://schemas.microsoft.com/office/powerpoint/2010/main" val="203986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Social Cognition</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Social cognition </a:t>
            </a:r>
          </a:p>
          <a:p>
            <a:pPr lvl="1"/>
            <a:r>
              <a:rPr lang="en-US" dirty="0"/>
              <a:t>Thinking about the perceptions, thoughts, emotions, motives, and behaviors of self, other people, groups, and even whole social systems</a:t>
            </a:r>
          </a:p>
          <a:p>
            <a:pPr lvl="1"/>
            <a:r>
              <a:rPr lang="en-US" dirty="0"/>
              <a:t>Ability to understand human psychology, describe other people, and adopt other people’s perspectives</a:t>
            </a:r>
          </a:p>
        </p:txBody>
      </p:sp>
    </p:spTree>
    <p:extLst>
      <p:ext uri="{BB962C8B-B14F-4D97-AF65-F5344CB8AC3E}">
        <p14:creationId xmlns:p14="http://schemas.microsoft.com/office/powerpoint/2010/main" val="4276155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99058E2F-7ED2-4983-8031-712A8ADC9347}"/>
    </a:ext>
  </a:extLst>
</a:theme>
</file>

<file path=ppt/theme/theme3.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potx  -  Read-Only" id="{8AA84FA1-8EF4-4688-B480-41BECA8101BB}" vid="{D9B2ED66-36C6-4923-AFF4-3A532BF33E97}"/>
    </a:ext>
  </a:extLst>
</a:theme>
</file>

<file path=ppt/theme/theme4.xml><?xml version="1.0" encoding="utf-8"?>
<a:theme xmlns:a="http://schemas.openxmlformats.org/drawingml/2006/main" name="2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potx  -  Read-Only" id="{8AA84FA1-8EF4-4688-B480-41BECA8101BB}" vid="{D9B2ED66-36C6-4923-AFF4-3A532BF33E97}"/>
    </a:ext>
  </a:extLst>
</a:theme>
</file>

<file path=ppt/theme/theme5.xml><?xml version="1.0" encoding="utf-8"?>
<a:theme xmlns:a="http://schemas.openxmlformats.org/drawingml/2006/main" name="3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62e784-4cc6-44fa-aa0e-c3d5b83ab511">
      <UserInfo>
        <DisplayName/>
        <AccountId xsi:nil="true"/>
        <AccountType/>
      </UserInfo>
    </SharedWithUsers>
    <Grouping xmlns="88723500-728c-4f10-9c4c-19b0a4d53fba" xsi:nil="true"/>
    <Discipline xmlns="88723500-728c-4f10-9c4c-19b0a4d53f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56F3EBCC6A2E4CB2B83F4810F1B3D3" ma:contentTypeVersion="26" ma:contentTypeDescription="Create a new document." ma:contentTypeScope="" ma:versionID="742c99643472b346545501ed1cbb99ad">
  <xsd:schema xmlns:xsd="http://www.w3.org/2001/XMLSchema" xmlns:xs="http://www.w3.org/2001/XMLSchema" xmlns:p="http://schemas.microsoft.com/office/2006/metadata/properties" xmlns:ns2="88723500-728c-4f10-9c4c-19b0a4d53fba" xmlns:ns3="4762e784-4cc6-44fa-aa0e-c3d5b83ab511" targetNamespace="http://schemas.microsoft.com/office/2006/metadata/properties" ma:root="true" ma:fieldsID="9e88be370e89fd5dc289fcc28c4c73e1" ns2:_="" ns3:_="">
    <xsd:import namespace="88723500-728c-4f10-9c4c-19b0a4d53fba"/>
    <xsd:import namespace="4762e784-4cc6-44fa-aa0e-c3d5b83ab511"/>
    <xsd:element name="properties">
      <xsd:complexType>
        <xsd:sequence>
          <xsd:element name="documentManagement">
            <xsd:complexType>
              <xsd:all>
                <xsd:element ref="ns2:Discipline" minOccurs="0"/>
                <xsd:element ref="ns2:Grouping"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23500-728c-4f10-9c4c-19b0a4d53fba" elementFormDefault="qualified">
    <xsd:import namespace="http://schemas.microsoft.com/office/2006/documentManagement/types"/>
    <xsd:import namespace="http://schemas.microsoft.com/office/infopath/2007/PartnerControls"/>
    <xsd:element name="Discipline" ma:index="8" nillable="true" ma:displayName="Discipline" ma:format="Dropdown" ma:internalName="Discipline">
      <xsd:simpleType>
        <xsd:restriction base="dms:Choice">
          <xsd:enumeration value="Accounting"/>
          <xsd:enumeration value="Agriculture"/>
          <xsd:enumeration value="Anthropology"/>
          <xsd:enumeration value="Art/Humanities"/>
          <xsd:enumeration value="Astronomy"/>
          <xsd:enumeration value="Athletic Training/Sport Sciences"/>
          <xsd:enumeration value="Automotive"/>
          <xsd:enumeration value="Aviation"/>
          <xsd:enumeration value="Basic Health Science"/>
          <xsd:enumeration value="Basic Sci Nrsg/AH"/>
          <xsd:enumeration value="Beauty &amp; Wellness"/>
          <xsd:enumeration value="Biology"/>
          <xsd:enumeration value="Blueprint Reading"/>
          <xsd:enumeration value="Building Trades"/>
          <xsd:enumeration value="Business Education"/>
          <xsd:enumeration value="Business Law"/>
          <xsd:enumeration value="Business Mathematics"/>
          <xsd:enumeration value="Business Statistics"/>
          <xsd:enumeration value="Business/Profssnl Development"/>
          <xsd:enumeration value="CAD"/>
          <xsd:enumeration value="Chem Engineering"/>
          <xsd:enumeration value="Chemistry"/>
          <xsd:enumeration value="Civil Engineering"/>
          <xsd:enumeration value="College Success"/>
          <xsd:enumeration value="Communications"/>
          <xsd:enumeration value="Computer Engineering"/>
          <xsd:enumeration value="Computer Science"/>
          <xsd:enumeration value="Computing"/>
          <xsd:enumeration value="Construction"/>
          <xsd:enumeration value="Consumer Personal Computing"/>
          <xsd:enumeration value="Counseling"/>
          <xsd:enumeration value="Course Technology PTR"/>
          <xsd:enumeration value="Criminal Justice"/>
          <xsd:enumeration value="Data / Telecommunications"/>
          <xsd:enumeration value="Databases"/>
          <xsd:enumeration value="Decision Sciences"/>
          <xsd:enumeration value="Dental Assisting"/>
          <xsd:enumeration value="Developmental English"/>
          <xsd:enumeration value="Developmental Math"/>
          <xsd:enumeration value="Drafting"/>
          <xsd:enumeration value="Driver Education"/>
          <xsd:enumeration value="Early Childhood"/>
          <xsd:enumeration value="Earth &amp; Envir Scnc"/>
          <xsd:enumeration value="Ecommerce"/>
          <xsd:enumeration value="Economics"/>
          <xsd:enumeration value="Education"/>
          <xsd:enumeration value="Elec Engineering"/>
          <xsd:enumeration value="Electrical Trades"/>
          <xsd:enumeration value="Electronic Tech"/>
          <xsd:enumeration value="Emergency Medical Services"/>
          <xsd:enumeration value="Engineering"/>
          <xsd:enumeration value="Engineering Tech"/>
          <xsd:enumeration value="English"/>
          <xsd:enumeration value="English Literature"/>
          <xsd:enumeration value="Environmental Science"/>
          <xsd:enumeration value="Family Studies"/>
          <xsd:enumeration value="Finance"/>
          <xsd:enumeration value="Fire/Rescue"/>
          <xsd:enumeration value="French"/>
          <xsd:enumeration value="Game Development"/>
          <xsd:enumeration value="General ESL"/>
          <xsd:enumeration value="Geography"/>
          <xsd:enumeration value="Geology"/>
          <xsd:enumeration value="German"/>
          <xsd:enumeration value="Graphic Communications"/>
          <xsd:enumeration value="Graphical Information Systems"/>
          <xsd:enumeration value="Health and Physical Education"/>
          <xsd:enumeration value="Health Information Management"/>
          <xsd:enumeration value="Health Occupations"/>
          <xsd:enumeration value="Health Services Administration"/>
          <xsd:enumeration value="Help Desk / Desktop Support"/>
          <xsd:enumeration value="History"/>
          <xsd:enumeration value="Home Health Care"/>
          <xsd:enumeration value="Hosp/Culinary/Trav/Tour"/>
          <xsd:enumeration value="HVAC"/>
          <xsd:enumeration value="Ind Engineering"/>
          <xsd:enumeration value="Information Systems"/>
          <xsd:enumeration value="Insurance and Coding"/>
          <xsd:enumeration value="Italian"/>
          <xsd:enumeration value="Journalism"/>
          <xsd:enumeration value="Languages"/>
          <xsd:enumeration value="Mach Trds/Mech Tech"/>
          <xsd:enumeration value="Management"/>
          <xsd:enumeration value="Marketing"/>
          <xsd:enumeration value="Massage Therapy"/>
          <xsd:enumeration value="Math for Trades/Applied Math"/>
          <xsd:enumeration value="Mathematics"/>
          <xsd:enumeration value="Mechanical Engnrng"/>
          <xsd:enumeration value="Mechanical Technology"/>
          <xsd:enumeration value="Media Arts &amp; Design"/>
          <xsd:enumeration value="Medical Assisting"/>
          <xsd:enumeration value="Medical Laboratory Technician"/>
          <xsd:enumeration value="Medical Terminology"/>
          <xsd:enumeration value="Medical Transcription"/>
          <xsd:enumeration value="MIS"/>
          <xsd:enumeration value="Mortuary Science"/>
          <xsd:enumeration value="Multimedia Educatn"/>
          <xsd:enumeration value="Music"/>
          <xsd:enumeration value="Music Technology-PRO"/>
          <xsd:enumeration value="Networking &amp; Security"/>
          <xsd:enumeration value="Nursing"/>
          <xsd:enumeration value="Nursing Assistant"/>
          <xsd:enumeration value="Nutrition"/>
          <xsd:enumeration value="Occupational Therapy"/>
          <xsd:enumeration value="Oceanography"/>
          <xsd:enumeration value="Office Technology"/>
          <xsd:enumeration value="Paralegal"/>
          <xsd:enumeration value="Patient Care Technician"/>
          <xsd:enumeration value="PC Repair / A+"/>
          <xsd:enumeration value="Pharmacy Technician"/>
          <xsd:enumeration value="Philosophy"/>
          <xsd:enumeration value="Physical Therapy"/>
          <xsd:enumeration value="Physics"/>
          <xsd:enumeration value="Physics &amp; Astronomy"/>
          <xsd:enumeration value="Political Science"/>
          <xsd:enumeration value="Programming"/>
          <xsd:enumeration value="Project Management"/>
          <xsd:enumeration value="Psychology"/>
          <xsd:enumeration value="Public Admin"/>
          <xsd:enumeration value="Radiographic Technology"/>
          <xsd:enumeration value="Real Estate"/>
          <xsd:enumeration value="Religion"/>
          <xsd:enumeration value="Renewable Energy"/>
          <xsd:enumeration value="Respiratory Care"/>
          <xsd:enumeration value="Safety Training (ST)"/>
          <xsd:enumeration value="Security"/>
          <xsd:enumeration value="Social Psychology"/>
          <xsd:enumeration value="Social Work"/>
          <xsd:enumeration value="Sociology"/>
          <xsd:enumeration value="Spanish"/>
          <xsd:enumeration value="Special Education"/>
          <xsd:enumeration value="Speech &amp; Theatre"/>
          <xsd:enumeration value="Statistics"/>
          <xsd:enumeration value="Surgical Technology"/>
          <xsd:enumeration value="Taxation"/>
          <xsd:enumeration value="Tech Ed/Careers/Co-op"/>
          <xsd:enumeration value="Technical Skills"/>
          <xsd:enumeration value="Theatre"/>
          <xsd:enumeration value="Trucking"/>
          <xsd:enumeration value="Veterinary Technology"/>
          <xsd:enumeration value="Voice Speech Recognition"/>
          <xsd:enumeration value="Web Design &amp; Development"/>
          <xsd:enumeration value="Welding"/>
          <xsd:enumeration value="Other"/>
        </xsd:restriction>
      </xsd:simpleType>
    </xsd:element>
    <xsd:element name="Grouping" ma:index="9" nillable="true" ma:displayName="Grouping" ma:format="Dropdown" ma:internalName="Grouping">
      <xsd:simpleType>
        <xsd:restriction base="dms:Choice">
          <xsd:enumeration value="SSBH"/>
          <xsd:enumeration value="STEM"/>
          <xsd:enumeration value="Skills"/>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62e784-4cc6-44fa-aa0e-c3d5b83ab51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openxmlformats.org/package/2006/metadata/core-properties"/>
    <ds:schemaRef ds:uri="88723500-728c-4f10-9c4c-19b0a4d53fba"/>
    <ds:schemaRef ds:uri="http://purl.org/dc/terms/"/>
    <ds:schemaRef ds:uri="http://schemas.microsoft.com/office/2006/documentManagement/types"/>
    <ds:schemaRef ds:uri="4762e784-4cc6-44fa-aa0e-c3d5b83ab511"/>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6003874A-DB36-4542-85E0-50F7D031F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23500-728c-4f10-9c4c-19b0a4d53fba"/>
    <ds:schemaRef ds:uri="4762e784-4cc6-44fa-aa0e-c3d5b83ab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POTX TEMPLATE Lecture Slides</Template>
  <TotalTime>686</TotalTime>
  <Words>3873</Words>
  <Application>Microsoft Office PowerPoint</Application>
  <PresentationFormat>Widescreen</PresentationFormat>
  <Paragraphs>432</Paragraphs>
  <Slides>78</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78</vt:i4>
      </vt:variant>
    </vt:vector>
  </HeadingPairs>
  <TitlesOfParts>
    <vt:vector size="88" baseType="lpstr">
      <vt:lpstr>Arial</vt:lpstr>
      <vt:lpstr>Arial Black</vt:lpstr>
      <vt:lpstr>Calibri</vt:lpstr>
      <vt:lpstr>Courier New</vt:lpstr>
      <vt:lpstr>Wingdings</vt:lpstr>
      <vt:lpstr>Optimized Template Master</vt:lpstr>
      <vt:lpstr>Optimized Template Master (cont.)</vt:lpstr>
      <vt:lpstr>1_Optimized Template Master</vt:lpstr>
      <vt:lpstr>2_Optimized Template Master</vt:lpstr>
      <vt:lpstr>3_Optimized Template Master</vt:lpstr>
      <vt:lpstr>Life-Span Human Development, 10e</vt:lpstr>
      <vt:lpstr>Icebreaker</vt:lpstr>
      <vt:lpstr>Learning Objectives (1 of 5)</vt:lpstr>
      <vt:lpstr>Learning Objectives (2 of 5)</vt:lpstr>
      <vt:lpstr>Learning Objectives (3 of 5)</vt:lpstr>
      <vt:lpstr>Learning Objectives (4 of 5)</vt:lpstr>
      <vt:lpstr>Learning Objectives (5 of 5)</vt:lpstr>
      <vt:lpstr>12.1 Social Cognition</vt:lpstr>
      <vt:lpstr>Social Cognition</vt:lpstr>
      <vt:lpstr>Developing a Theory of Mind (1 of 3)</vt:lpstr>
      <vt:lpstr>Developing a Theory of Mind (2 of 3)</vt:lpstr>
      <vt:lpstr>Developing a Theory of Mind (3 of 3)</vt:lpstr>
      <vt:lpstr>Desire and Belief-Desire Psychologists</vt:lpstr>
      <vt:lpstr>Nature and Nurture (1 of 2)</vt:lpstr>
      <vt:lpstr>Milestones in the Development of Theory of Mind</vt:lpstr>
      <vt:lpstr>Social Interaction</vt:lpstr>
      <vt:lpstr>Trait Perception</vt:lpstr>
      <vt:lpstr>Perspective Taking</vt:lpstr>
      <vt:lpstr>Social Cognition in Adulthood (1 of 2)</vt:lpstr>
      <vt:lpstr>Social Cognition in Adulthood (2 of 2)</vt:lpstr>
      <vt:lpstr>Knowledge Check 1</vt:lpstr>
      <vt:lpstr>Knowledge Check 1: Answer</vt:lpstr>
      <vt:lpstr>12.2 Perspectives on Moral Development</vt:lpstr>
      <vt:lpstr>Poll 1</vt:lpstr>
      <vt:lpstr>Perspectives on Moral Development</vt:lpstr>
      <vt:lpstr>Moral Reasoning: Cognitive-Developmental Theory</vt:lpstr>
      <vt:lpstr>Kohlberg’s Stages of Moral Reasoning (1 of 3)</vt:lpstr>
      <vt:lpstr>Kohlberg’s Stages of Moral Reasoning (2 of 3)</vt:lpstr>
      <vt:lpstr>Kohlberg’s Stages of Moral Reasoning (3 of 3)</vt:lpstr>
      <vt:lpstr>Moral Emotion: Psychoanalytic Theory and Beyond (1 of 2)</vt:lpstr>
      <vt:lpstr>Moral Emotion: Psychoanalytic Theory and Beyond (2 of 2)</vt:lpstr>
      <vt:lpstr>Moral Behavior: Social Learning Theory (1 of 2)</vt:lpstr>
      <vt:lpstr>Moral Behavior: Social Learning Theory (2 of 2)</vt:lpstr>
      <vt:lpstr>Roots of Morality: Evolutionary Theory</vt:lpstr>
      <vt:lpstr>12.3 The Infant</vt:lpstr>
      <vt:lpstr>Empathy, Prosocial Behavior, and Morality (1 of 3)</vt:lpstr>
      <vt:lpstr>Empathy, Prosocial Behavior, and Morality (2 of 3)</vt:lpstr>
      <vt:lpstr>Empathy, Prosocial Behavior, and Morality (3 of 3)</vt:lpstr>
      <vt:lpstr>Antisocial Behavior</vt:lpstr>
      <vt:lpstr>Early Moral Training (1 of 2)</vt:lpstr>
      <vt:lpstr>Early Moral Training (2 of 2)</vt:lpstr>
      <vt:lpstr>Discussion</vt:lpstr>
      <vt:lpstr>12.4 The Child</vt:lpstr>
      <vt:lpstr>Moral Understandings (1 of 3)</vt:lpstr>
      <vt:lpstr>Moral Understandings (2 of 3)</vt:lpstr>
      <vt:lpstr>Moral Understandings (3 of 3)</vt:lpstr>
      <vt:lpstr>Upholding Norms (1 of 2)</vt:lpstr>
      <vt:lpstr>Upholding Norms (2 of 2)</vt:lpstr>
      <vt:lpstr>Moral Socialization (1 of 2)</vt:lpstr>
      <vt:lpstr>Moral Socialization (2 of 2)</vt:lpstr>
      <vt:lpstr>Knowledge Check 2</vt:lpstr>
      <vt:lpstr>Knowledge Check 2: Answer</vt:lpstr>
      <vt:lpstr>12.5 The Adolescent</vt:lpstr>
      <vt:lpstr>Moral Identity</vt:lpstr>
      <vt:lpstr>Changes in Moral Reasoning (1 of 2)</vt:lpstr>
      <vt:lpstr>Changes in Moral Reasoning (2 of 2)</vt:lpstr>
      <vt:lpstr>Antisocial Behavior (1 of 5)</vt:lpstr>
      <vt:lpstr>Antisocial Behavior (2 of 5)</vt:lpstr>
      <vt:lpstr>Violent Crime Among Males and Females</vt:lpstr>
      <vt:lpstr>Antisocial Behavior (3 of 5)</vt:lpstr>
      <vt:lpstr>Antisocial Behavior (4 of 5)</vt:lpstr>
      <vt:lpstr>Antisocial Behavior (5 of 5)</vt:lpstr>
      <vt:lpstr>Nature and Nurture (2 of 2)</vt:lpstr>
      <vt:lpstr>Discussion</vt:lpstr>
      <vt:lpstr>12.6 The Adult</vt:lpstr>
      <vt:lpstr>Changes in Moral Reasoning</vt:lpstr>
      <vt:lpstr>Culture and Morality</vt:lpstr>
      <vt:lpstr>Three Different Ethics</vt:lpstr>
      <vt:lpstr>Moral Intuition and Emotion</vt:lpstr>
      <vt:lpstr>Predicting Moral Action</vt:lpstr>
      <vt:lpstr>Religion and Spirituality (1 of 2)</vt:lpstr>
      <vt:lpstr>Religion and Spirituality (2 of 2)</vt:lpstr>
      <vt:lpstr>Self-Assessment</vt:lpstr>
      <vt:lpstr>Summary (1 of 5)</vt:lpstr>
      <vt:lpstr>Summary (2 of 5)</vt:lpstr>
      <vt:lpstr>Summary (3 of 5)</vt:lpstr>
      <vt:lpstr>Summary (4 of 5)</vt:lpstr>
      <vt:lpstr>Summary (5 of 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Rader, Brett A</dc:creator>
  <cp:keywords/>
  <dc:description/>
  <cp:lastModifiedBy>Dr. Gina Kabak</cp:lastModifiedBy>
  <cp:revision>166</cp:revision>
  <cp:lastPrinted>2016-10-03T15:29:39Z</cp:lastPrinted>
  <dcterms:created xsi:type="dcterms:W3CDTF">2021-02-05T18:24:13Z</dcterms:created>
  <dcterms:modified xsi:type="dcterms:W3CDTF">2024-08-20T15:54:15Z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0x0101008656F3EBCC6A2E4CB2B83F4810F1B3D3</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ies>
</file>