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notesSlides/notesSlide5.xml" ContentType="application/vnd.openxmlformats-officedocument.presentationml.notesSlide+xml"/>
  <Override PartName="/ppt/tags/tag86.xml" ContentType="application/vnd.openxmlformats-officedocument.presentationml.tags+xml"/>
  <Override PartName="/ppt/notesSlides/notesSlide6.xml" ContentType="application/vnd.openxmlformats-officedocument.presentationml.notesSlide+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39" r:id="rId5"/>
    <p:sldMasterId id="2147483764" r:id="rId6"/>
    <p:sldMasterId id="2147483790" r:id="rId7"/>
    <p:sldMasterId id="2147483816" r:id="rId8"/>
  </p:sldMasterIdLst>
  <p:notesMasterIdLst>
    <p:notesMasterId r:id="rId94"/>
  </p:notesMasterIdLst>
  <p:handoutMasterIdLst>
    <p:handoutMasterId r:id="rId95"/>
  </p:handoutMasterIdLst>
  <p:sldIdLst>
    <p:sldId id="377" r:id="rId9"/>
    <p:sldId id="296" r:id="rId10"/>
    <p:sldId id="384" r:id="rId11"/>
    <p:sldId id="452" r:id="rId12"/>
    <p:sldId id="453" r:id="rId13"/>
    <p:sldId id="454" r:id="rId14"/>
    <p:sldId id="511" r:id="rId15"/>
    <p:sldId id="530" r:id="rId16"/>
    <p:sldId id="388" r:id="rId17"/>
    <p:sldId id="389" r:id="rId18"/>
    <p:sldId id="531" r:id="rId19"/>
    <p:sldId id="512" r:id="rId20"/>
    <p:sldId id="390" r:id="rId21"/>
    <p:sldId id="391" r:id="rId22"/>
    <p:sldId id="457" r:id="rId23"/>
    <p:sldId id="458" r:id="rId24"/>
    <p:sldId id="532" r:id="rId25"/>
    <p:sldId id="476" r:id="rId26"/>
    <p:sldId id="533" r:id="rId27"/>
    <p:sldId id="392" r:id="rId28"/>
    <p:sldId id="478" r:id="rId29"/>
    <p:sldId id="479" r:id="rId30"/>
    <p:sldId id="480" r:id="rId31"/>
    <p:sldId id="481" r:id="rId32"/>
    <p:sldId id="514" r:id="rId33"/>
    <p:sldId id="461" r:id="rId34"/>
    <p:sldId id="482" r:id="rId35"/>
    <p:sldId id="483" r:id="rId36"/>
    <p:sldId id="394" r:id="rId37"/>
    <p:sldId id="395" r:id="rId38"/>
    <p:sldId id="396" r:id="rId39"/>
    <p:sldId id="534" r:id="rId40"/>
    <p:sldId id="397" r:id="rId41"/>
    <p:sldId id="398" r:id="rId42"/>
    <p:sldId id="515" r:id="rId43"/>
    <p:sldId id="516" r:id="rId44"/>
    <p:sldId id="517" r:id="rId45"/>
    <p:sldId id="518" r:id="rId46"/>
    <p:sldId id="535" r:id="rId47"/>
    <p:sldId id="536" r:id="rId48"/>
    <p:sldId id="537" r:id="rId49"/>
    <p:sldId id="538" r:id="rId50"/>
    <p:sldId id="539" r:id="rId51"/>
    <p:sldId id="462" r:id="rId52"/>
    <p:sldId id="540" r:id="rId53"/>
    <p:sldId id="541" r:id="rId54"/>
    <p:sldId id="484" r:id="rId55"/>
    <p:sldId id="463" r:id="rId56"/>
    <p:sldId id="464" r:id="rId57"/>
    <p:sldId id="542" r:id="rId58"/>
    <p:sldId id="485" r:id="rId59"/>
    <p:sldId id="543" r:id="rId60"/>
    <p:sldId id="486" r:id="rId61"/>
    <p:sldId id="519" r:id="rId62"/>
    <p:sldId id="520" r:id="rId63"/>
    <p:sldId id="400" r:id="rId64"/>
    <p:sldId id="544" r:id="rId65"/>
    <p:sldId id="545" r:id="rId66"/>
    <p:sldId id="521" r:id="rId67"/>
    <p:sldId id="522" r:id="rId68"/>
    <p:sldId id="523" r:id="rId69"/>
    <p:sldId id="401" r:id="rId70"/>
    <p:sldId id="489" r:id="rId71"/>
    <p:sldId id="490" r:id="rId72"/>
    <p:sldId id="491" r:id="rId73"/>
    <p:sldId id="492" r:id="rId74"/>
    <p:sldId id="493" r:id="rId75"/>
    <p:sldId id="399" r:id="rId76"/>
    <p:sldId id="465" r:id="rId77"/>
    <p:sldId id="405" r:id="rId78"/>
    <p:sldId id="407" r:id="rId79"/>
    <p:sldId id="546" r:id="rId80"/>
    <p:sldId id="547" r:id="rId81"/>
    <p:sldId id="548" r:id="rId82"/>
    <p:sldId id="524" r:id="rId83"/>
    <p:sldId id="408" r:id="rId84"/>
    <p:sldId id="467" r:id="rId85"/>
    <p:sldId id="410" r:id="rId86"/>
    <p:sldId id="411" r:id="rId87"/>
    <p:sldId id="505" r:id="rId88"/>
    <p:sldId id="508" r:id="rId89"/>
    <p:sldId id="509" r:id="rId90"/>
    <p:sldId id="510" r:id="rId91"/>
    <p:sldId id="549" r:id="rId92"/>
    <p:sldId id="529" r:id="rId93"/>
  </p:sldIdLst>
  <p:sldSz cx="12192000" cy="6858000"/>
  <p:notesSz cx="6858000" cy="9144000"/>
  <p:custDataLst>
    <p:tags r:id="rId96"/>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Spiegelman, Jason S." initials="SJS" lastIdx="22" clrIdx="2">
    <p:extLst>
      <p:ext uri="{19B8F6BF-5375-455C-9EA6-DF929625EA0E}">
        <p15:presenceInfo xmlns:p15="http://schemas.microsoft.com/office/powerpoint/2012/main" userId="S-1-5-21-399928561-1447251715-1231754661-11002" providerId="AD"/>
      </p:ext>
    </p:extLst>
  </p:cmAuthor>
  <p:cmAuthor id="4" name="CE" initials="CE"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98D4"/>
    <a:srgbClr val="F2F2F2"/>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0" autoAdjust="0"/>
    <p:restoredTop sz="94286" autoAdjust="0"/>
  </p:normalViewPr>
  <p:slideViewPr>
    <p:cSldViewPr snapToGrid="0" snapToObjects="1">
      <p:cViewPr varScale="1">
        <p:scale>
          <a:sx n="59" d="100"/>
          <a:sy n="59" d="100"/>
        </p:scale>
        <p:origin x="860" y="52"/>
      </p:cViewPr>
      <p:guideLst>
        <p:guide orient="horz" pos="2160"/>
        <p:guide pos="3840"/>
      </p:guideLst>
    </p:cSldViewPr>
  </p:slideViewPr>
  <p:outlineViewPr>
    <p:cViewPr>
      <p:scale>
        <a:sx n="33" d="100"/>
        <a:sy n="33" d="100"/>
      </p:scale>
      <p:origin x="48" y="4383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handoutMaster" Target="handoutMasters/handout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notesMaster" Target="notesMasters/notesMaster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80.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FF0000"/>
              </a:buClr>
              <a:buSzPct val="25000"/>
              <a:buFont typeface="Calibri"/>
              <a:buNone/>
            </a:pPr>
            <a:r>
              <a:rPr lang="en-US" sz="1200" b="0" i="0" u="none" strike="noStrike" cap="none" dirty="0">
                <a:solidFill>
                  <a:srgbClr val="FF0000"/>
                </a:solidFill>
                <a:latin typeface="Calibri"/>
                <a:ea typeface="Calibri"/>
                <a:cs typeface="Calibri"/>
                <a:sym typeface="Calibri"/>
              </a:rPr>
              <a:t>Figure 14.8 Adult attachment styles based on internal working models of self and other people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77</a:t>
            </a:fld>
            <a:endParaRPr lang="en-US" dirty="0"/>
          </a:p>
        </p:txBody>
      </p:sp>
    </p:spTree>
    <p:extLst>
      <p:ext uri="{BB962C8B-B14F-4D97-AF65-F5344CB8AC3E}">
        <p14:creationId xmlns:p14="http://schemas.microsoft.com/office/powerpoint/2010/main" val="225629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959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357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557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15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746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007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322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FF0000"/>
              </a:buClr>
              <a:buSzPct val="25000"/>
              <a:buFont typeface="Calibri"/>
              <a:buNone/>
            </a:pPr>
            <a:r>
              <a:rPr lang="en-US" sz="1200" b="0" i="0" u="none" strike="noStrike" cap="none" dirty="0">
                <a:solidFill>
                  <a:srgbClr val="FF0000"/>
                </a:solidFill>
                <a:latin typeface="Calibri"/>
                <a:ea typeface="Calibri"/>
                <a:cs typeface="Calibri"/>
                <a:sym typeface="Calibri"/>
              </a:rPr>
              <a:t>Figure 14.7 The three components of love in Sternberg’s triarchic theory of love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75</a:t>
            </a:fld>
            <a:endParaRPr lang="en-US" dirty="0"/>
          </a:p>
        </p:txBody>
      </p:sp>
    </p:spTree>
    <p:extLst>
      <p:ext uri="{BB962C8B-B14F-4D97-AF65-F5344CB8AC3E}">
        <p14:creationId xmlns:p14="http://schemas.microsoft.com/office/powerpoint/2010/main" val="116489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0.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1.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3.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2"/>
        <p:cNvGrpSpPr/>
        <p:nvPr/>
      </p:nvGrpSpPr>
      <p:grpSpPr>
        <a:xfrm>
          <a:off x="0" y="0"/>
          <a:ext cx="0" cy="0"/>
          <a:chOff x="0" y="0"/>
          <a:chExt cx="0" cy="0"/>
        </a:xfrm>
      </p:grpSpPr>
      <p:sp>
        <p:nvSpPr>
          <p:cNvPr id="2" name="Title 1"/>
          <p:cNvSpPr>
            <a:spLocks noGrp="1"/>
          </p:cNvSpPr>
          <p:nvPr>
            <p:ph type="title"/>
          </p:nvPr>
        </p:nvSpPr>
        <p:spPr>
          <a:xfrm>
            <a:off x="2133600" y="0"/>
            <a:ext cx="9997440" cy="1143000"/>
          </a:xfrm>
        </p:spPr>
        <p:txBody>
          <a:bodyPr/>
          <a:lstStyle>
            <a:lvl1pPr algn="l">
              <a:defRPr sz="3600"/>
            </a:lvl1pPr>
          </a:lstStyle>
          <a:p>
            <a:r>
              <a:rPr lang="en-US" dirty="0"/>
              <a:t>Click to edit Master title style</a:t>
            </a:r>
          </a:p>
        </p:txBody>
      </p:sp>
      <p:sp>
        <p:nvSpPr>
          <p:cNvPr id="4" name="Content Placeholder 3"/>
          <p:cNvSpPr>
            <a:spLocks noGrp="1"/>
          </p:cNvSpPr>
          <p:nvPr>
            <p:ph sz="quarter" idx="13"/>
          </p:nvPr>
        </p:nvSpPr>
        <p:spPr>
          <a:xfrm>
            <a:off x="609600" y="1524000"/>
            <a:ext cx="10972800" cy="4754880"/>
          </a:xfrm>
        </p:spPr>
        <p:txBody>
          <a:bodyPr/>
          <a:lstStyle>
            <a:lvl1pPr indent="-347472">
              <a:spcBef>
                <a:spcPts val="600"/>
              </a:spcBef>
              <a:spcAft>
                <a:spcPts val="600"/>
              </a:spcAft>
              <a:defRPr/>
            </a:lvl1pPr>
            <a:lvl2pPr marL="742950" indent="-320040">
              <a:spcBef>
                <a:spcPts val="600"/>
              </a:spcBef>
              <a:spcAft>
                <a:spcPts val="600"/>
              </a:spcAft>
              <a:buFont typeface="Arial" panose="020B0604020202020204" pitchFamily="34" charset="0"/>
              <a:buChar char="•"/>
              <a:defRPr/>
            </a:lvl2pPr>
            <a:lvl3pPr marL="1143000" indent="-274320">
              <a:spcBef>
                <a:spcPts val="600"/>
              </a:spcBef>
              <a:spcAft>
                <a:spcPts val="600"/>
              </a:spcAft>
              <a:buFont typeface="Arial" panose="020B0604020202020204" pitchFamily="34" charset="0"/>
              <a:buChar char="•"/>
              <a:defRPr/>
            </a:lvl3pPr>
            <a:lvl4pPr marL="1600200" indent="-228600">
              <a:spcBef>
                <a:spcPts val="600"/>
              </a:spcBef>
              <a:spcAft>
                <a:spcPts val="600"/>
              </a:spcAft>
              <a:buFont typeface="Arial" panose="020B0604020202020204" pitchFamily="34" charset="0"/>
              <a:buChar char="•"/>
              <a:defRPr/>
            </a:lvl4pPr>
            <a:lvl5pPr marL="2057400" indent="-228600">
              <a:spcBef>
                <a:spcPts val="600"/>
              </a:spcBef>
              <a:spcAft>
                <a:spcPts val="600"/>
              </a:spcAft>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4023360" y="6428602"/>
            <a:ext cx="4145280" cy="276999"/>
          </a:xfrm>
          <a:prstGeom prst="rect">
            <a:avLst/>
          </a:prstGeom>
          <a:noFill/>
        </p:spPr>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Calibri" panose="020F0502020204030204" pitchFamily="34" charset="0"/>
              </a:rPr>
              <a:t>© 2018. Cengage Learning. All rights reserved.</a:t>
            </a:r>
          </a:p>
        </p:txBody>
      </p:sp>
    </p:spTree>
    <p:extLst>
      <p:ext uri="{BB962C8B-B14F-4D97-AF65-F5344CB8AC3E}">
        <p14:creationId xmlns:p14="http://schemas.microsoft.com/office/powerpoint/2010/main" val="172453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8058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05432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35955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14261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957085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88231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08655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37821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512888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4013261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157791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5256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07C4DFC3-4686-4D3F-AD17-4EB83B5F85F3}"/>
              </a:ext>
            </a:extLst>
          </p:cNvPr>
          <p:cNvPicPr>
            <a:picLocks noChangeAspect="1"/>
          </p:cNvPicPr>
          <p:nvPr userDrawn="1"/>
        </p:nvPicPr>
        <p:blipFill>
          <a:blip r:embed="rId3"/>
          <a:stretch>
            <a:fillRect/>
          </a:stretch>
        </p:blipFill>
        <p:spPr>
          <a:xfrm>
            <a:off x="10058400" y="4520206"/>
            <a:ext cx="1656757" cy="1656757"/>
          </a:xfrm>
          <a:prstGeom prst="rect">
            <a:avLst/>
          </a:prstGeom>
        </p:spPr>
      </p:pic>
    </p:spTree>
    <p:custDataLst>
      <p:tags r:id="rId1"/>
    </p:custDataLst>
    <p:extLst>
      <p:ext uri="{BB962C8B-B14F-4D97-AF65-F5344CB8AC3E}">
        <p14:creationId xmlns:p14="http://schemas.microsoft.com/office/powerpoint/2010/main" val="4151409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EDD6CAD-28C0-42AA-A4B5-0DBF9A8BDDB1}"/>
              </a:ext>
            </a:extLst>
          </p:cNvPr>
          <p:cNvPicPr>
            <a:picLocks noChangeAspect="1"/>
          </p:cNvPicPr>
          <p:nvPr userDrawn="1"/>
        </p:nvPicPr>
        <p:blipFill>
          <a:blip r:embed="rId3"/>
          <a:stretch>
            <a:fillRect/>
          </a:stretch>
        </p:blipFill>
        <p:spPr>
          <a:xfrm>
            <a:off x="9895114" y="4347441"/>
            <a:ext cx="1820043" cy="1829522"/>
          </a:xfrm>
          <a:prstGeom prst="rect">
            <a:avLst/>
          </a:prstGeom>
        </p:spPr>
      </p:pic>
    </p:spTree>
    <p:custDataLst>
      <p:tags r:id="rId1"/>
    </p:custDataLst>
    <p:extLst>
      <p:ext uri="{BB962C8B-B14F-4D97-AF65-F5344CB8AC3E}">
        <p14:creationId xmlns:p14="http://schemas.microsoft.com/office/powerpoint/2010/main" val="325275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sz="3600"/>
            </a:lvl1pPr>
          </a:lstStyle>
          <a:p>
            <a:r>
              <a:rPr lang="en-US" dirty="0"/>
              <a:t>Slide Title</a:t>
            </a:r>
          </a:p>
        </p:txBody>
      </p:sp>
      <p:sp>
        <p:nvSpPr>
          <p:cNvPr id="3" name="Content Placeholder"/>
          <p:cNvSpPr>
            <a:spLocks noGrp="1"/>
          </p:cNvSpPr>
          <p:nvPr>
            <p:ph idx="1" hasCustomPrompt="1"/>
          </p:nvPr>
        </p:nvSpPr>
        <p:spPr/>
        <p:txBody>
          <a:bodyPr/>
          <a:lstStyle>
            <a:lvl1pPr marL="449263" indent="-449263">
              <a:spcBef>
                <a:spcPts val="624"/>
              </a:spcBef>
              <a:spcAft>
                <a:spcPts val="0"/>
              </a:spcAft>
              <a:defRPr sz="2600"/>
            </a:lvl1pPr>
            <a:lvl2pPr marL="900113" indent="-442913">
              <a:spcBef>
                <a:spcPts val="624"/>
              </a:spcBef>
              <a:spcAft>
                <a:spcPts val="0"/>
              </a:spcAft>
              <a:defRPr sz="2400" b="0"/>
            </a:lvl2pPr>
            <a:lvl3pPr marL="1349375" indent="-434975">
              <a:spcBef>
                <a:spcPts val="624"/>
              </a:spcBef>
              <a:spcAft>
                <a:spcPts val="0"/>
              </a:spcAft>
              <a:defRPr sz="22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4DA5BAF-D64E-4650-BFAA-3495D822323D}"/>
              </a:ext>
            </a:extLst>
          </p:cNvPr>
          <p:cNvPicPr>
            <a:picLocks noChangeAspect="1"/>
          </p:cNvPicPr>
          <p:nvPr userDrawn="1"/>
        </p:nvPicPr>
        <p:blipFill>
          <a:blip r:embed="rId3"/>
          <a:stretch>
            <a:fillRect/>
          </a:stretch>
        </p:blipFill>
        <p:spPr>
          <a:xfrm>
            <a:off x="9699546" y="4630741"/>
            <a:ext cx="2015610" cy="1546222"/>
          </a:xfrm>
          <a:prstGeom prst="rect">
            <a:avLst/>
          </a:prstGeom>
        </p:spPr>
      </p:pic>
    </p:spTree>
    <p:custDataLst>
      <p:tags r:id="rId1"/>
    </p:custDataLst>
    <p:extLst>
      <p:ext uri="{BB962C8B-B14F-4D97-AF65-F5344CB8AC3E}">
        <p14:creationId xmlns:p14="http://schemas.microsoft.com/office/powerpoint/2010/main" val="563894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2" descr="cRZ) &#10;000 ">
            <a:extLst>
              <a:ext uri="{FF2B5EF4-FFF2-40B4-BE49-F238E27FC236}">
                <a16:creationId xmlns:a16="http://schemas.microsoft.com/office/drawing/2014/main" id="{D0C8FB6F-6DA2-4842-B187-51540DE70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1126" y="4486054"/>
            <a:ext cx="2625436" cy="1690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9146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BAF461C-031C-42C1-BFE1-FD7B7162814C}"/>
              </a:ext>
            </a:extLst>
          </p:cNvPr>
          <p:cNvPicPr>
            <a:picLocks noChangeAspect="1"/>
          </p:cNvPicPr>
          <p:nvPr userDrawn="1"/>
        </p:nvPicPr>
        <p:blipFill>
          <a:blip r:embed="rId3"/>
          <a:stretch>
            <a:fillRect/>
          </a:stretch>
        </p:blipFill>
        <p:spPr>
          <a:xfrm>
            <a:off x="9829800" y="4335229"/>
            <a:ext cx="1888958" cy="1841734"/>
          </a:xfrm>
          <a:prstGeom prst="rect">
            <a:avLst/>
          </a:prstGeom>
        </p:spPr>
      </p:pic>
    </p:spTree>
    <p:custDataLst>
      <p:tags r:id="rId1"/>
    </p:custDataLst>
    <p:extLst>
      <p:ext uri="{BB962C8B-B14F-4D97-AF65-F5344CB8AC3E}">
        <p14:creationId xmlns:p14="http://schemas.microsoft.com/office/powerpoint/2010/main" val="1339648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brief">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439BA611-6EB3-4105-88BD-931FE2136504}"/>
              </a:ext>
            </a:extLst>
          </p:cNvPr>
          <p:cNvPicPr>
            <a:picLocks noChangeAspect="1"/>
          </p:cNvPicPr>
          <p:nvPr userDrawn="1"/>
        </p:nvPicPr>
        <p:blipFill>
          <a:blip r:embed="rId3"/>
          <a:stretch>
            <a:fillRect/>
          </a:stretch>
        </p:blipFill>
        <p:spPr>
          <a:xfrm>
            <a:off x="10335986" y="4358965"/>
            <a:ext cx="1379171" cy="1817997"/>
          </a:xfrm>
          <a:prstGeom prst="rect">
            <a:avLst/>
          </a:prstGeom>
        </p:spPr>
      </p:pic>
    </p:spTree>
    <p:custDataLst>
      <p:tags r:id="rId1"/>
    </p:custDataLst>
    <p:extLst>
      <p:ext uri="{BB962C8B-B14F-4D97-AF65-F5344CB8AC3E}">
        <p14:creationId xmlns:p14="http://schemas.microsoft.com/office/powerpoint/2010/main" val="809968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Content Placeholder 4">
            <a:extLst>
              <a:ext uri="{FF2B5EF4-FFF2-40B4-BE49-F238E27FC236}">
                <a16:creationId xmlns:a16="http://schemas.microsoft.com/office/drawing/2014/main" id="{AF53F845-5878-44C5-8FCE-B4D47936A7BE}"/>
              </a:ext>
            </a:extLst>
          </p:cNvPr>
          <p:cNvPicPr>
            <a:picLocks noChangeAspect="1"/>
          </p:cNvPicPr>
          <p:nvPr userDrawn="1"/>
        </p:nvPicPr>
        <p:blipFill>
          <a:blip r:embed="rId3"/>
          <a:stretch>
            <a:fillRect/>
          </a:stretch>
        </p:blipFill>
        <p:spPr>
          <a:xfrm>
            <a:off x="9116108" y="5004485"/>
            <a:ext cx="2602650" cy="1458029"/>
          </a:xfrm>
          <a:prstGeom prst="rect">
            <a:avLst/>
          </a:prstGeom>
        </p:spPr>
      </p:pic>
    </p:spTree>
    <p:custDataLst>
      <p:tags r:id="rId1"/>
    </p:custDataLst>
    <p:extLst>
      <p:ext uri="{BB962C8B-B14F-4D97-AF65-F5344CB8AC3E}">
        <p14:creationId xmlns:p14="http://schemas.microsoft.com/office/powerpoint/2010/main" val="7765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ner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2066FF0-ECC3-4507-810F-CB92E7C300FF}"/>
              </a:ext>
            </a:extLst>
          </p:cNvPr>
          <p:cNvPicPr>
            <a:picLocks noChangeAspect="1"/>
          </p:cNvPicPr>
          <p:nvPr userDrawn="1"/>
        </p:nvPicPr>
        <p:blipFill>
          <a:blip r:embed="rId3"/>
          <a:stretch>
            <a:fillRect/>
          </a:stretch>
        </p:blipFill>
        <p:spPr>
          <a:xfrm>
            <a:off x="9813471" y="4491597"/>
            <a:ext cx="1901686" cy="1893158"/>
          </a:xfrm>
          <a:prstGeom prst="rect">
            <a:avLst/>
          </a:prstGeom>
        </p:spPr>
      </p:pic>
    </p:spTree>
    <p:custDataLst>
      <p:tags r:id="rId1"/>
    </p:custDataLst>
    <p:extLst>
      <p:ext uri="{BB962C8B-B14F-4D97-AF65-F5344CB8AC3E}">
        <p14:creationId xmlns:p14="http://schemas.microsoft.com/office/powerpoint/2010/main" val="1334560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ebreak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A6135706-3733-4629-AC2F-EB5DD2DAF1EA}"/>
              </a:ext>
            </a:extLst>
          </p:cNvPr>
          <p:cNvPicPr>
            <a:picLocks noChangeAspect="1"/>
          </p:cNvPicPr>
          <p:nvPr userDrawn="1"/>
        </p:nvPicPr>
        <p:blipFill>
          <a:blip r:embed="rId3"/>
          <a:stretch>
            <a:fillRect/>
          </a:stretch>
        </p:blipFill>
        <p:spPr>
          <a:xfrm>
            <a:off x="9476723" y="4882243"/>
            <a:ext cx="2238434" cy="1502512"/>
          </a:xfrm>
          <a:prstGeom prst="rect">
            <a:avLst/>
          </a:prstGeom>
        </p:spPr>
      </p:pic>
    </p:spTree>
    <p:custDataLst>
      <p:tags r:id="rId1"/>
    </p:custDataLst>
    <p:extLst>
      <p:ext uri="{BB962C8B-B14F-4D97-AF65-F5344CB8AC3E}">
        <p14:creationId xmlns:p14="http://schemas.microsoft.com/office/powerpoint/2010/main" val="3029162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nowledge Check - Quest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Font typeface="Arial" panose="020B0604020202020204" pitchFamily="34" charset="0"/>
              <a:buNone/>
              <a:defRPr sz="2400"/>
            </a:lvl1pPr>
            <a:lvl2pPr>
              <a:spcAft>
                <a:spcPts val="800"/>
              </a:spcAft>
              <a:defRPr sz="2400" b="0"/>
            </a:lvl2pPr>
            <a:lvl3pPr>
              <a:spcAft>
                <a:spcPts val="800"/>
              </a:spcAft>
              <a:defRPr sz="2400" b="0"/>
            </a:lvl3pPr>
          </a:lstStyle>
          <a:p>
            <a:pPr lvl="0"/>
            <a:r>
              <a:rPr lang="en-US" dirty="0"/>
              <a:t>First Level</a:t>
            </a:r>
          </a:p>
        </p:txBody>
      </p:sp>
      <p:sp>
        <p:nvSpPr>
          <p:cNvPr id="4" name="TextBox 3">
            <a:extLst>
              <a:ext uri="{FF2B5EF4-FFF2-40B4-BE49-F238E27FC236}">
                <a16:creationId xmlns:a16="http://schemas.microsoft.com/office/drawing/2014/main" id="{1DBEAB95-C91D-48E1-AF54-A2430F8D642D}"/>
              </a:ext>
              <a:ext uri="{C183D7F6-B498-43B3-948B-1728B52AA6E4}">
                <adec:decorative xmlns:adec="http://schemas.microsoft.com/office/drawing/2017/decorative" val="1"/>
              </a:ext>
            </a:extLst>
          </p:cNvPr>
          <p:cNvSpPr txBox="1"/>
          <p:nvPr userDrawn="1"/>
        </p:nvSpPr>
        <p:spPr>
          <a:xfrm>
            <a:off x="980619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QUESTION</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82322" y="4775480"/>
            <a:ext cx="2045565" cy="1603281"/>
          </a:xfrm>
          <a:prstGeom prst="rect">
            <a:avLst/>
          </a:prstGeom>
        </p:spPr>
      </p:pic>
    </p:spTree>
    <p:custDataLst>
      <p:tags r:id="rId1"/>
    </p:custDataLst>
    <p:extLst>
      <p:ext uri="{BB962C8B-B14F-4D97-AF65-F5344CB8AC3E}">
        <p14:creationId xmlns:p14="http://schemas.microsoft.com/office/powerpoint/2010/main" val="2861424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nowledge Check - Answ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None/>
              <a:defRPr sz="2400"/>
            </a:lvl1pPr>
            <a:lvl2pPr>
              <a:spcAft>
                <a:spcPts val="800"/>
              </a:spcAft>
              <a:defRPr sz="2400" b="0"/>
            </a:lvl2pPr>
            <a:lvl3pPr>
              <a:spcAft>
                <a:spcPts val="800"/>
              </a:spcAft>
              <a:defRPr sz="2400" b="0"/>
            </a:lvl3pPr>
          </a:lstStyle>
          <a:p>
            <a:pPr lvl="0"/>
            <a:r>
              <a:rPr lang="en-US" dirty="0"/>
              <a:t>First Level</a:t>
            </a:r>
          </a:p>
        </p:txBody>
      </p:sp>
      <p:sp>
        <p:nvSpPr>
          <p:cNvPr id="6" name="Content Placeholder">
            <a:extLst>
              <a:ext uri="{FF2B5EF4-FFF2-40B4-BE49-F238E27FC236}">
                <a16:creationId xmlns:a16="http://schemas.microsoft.com/office/drawing/2014/main" id="{77F8AE7D-BCC2-419C-BDD3-70C1D69DD8F8}"/>
              </a:ext>
            </a:extLst>
          </p:cNvPr>
          <p:cNvSpPr>
            <a:spLocks noGrp="1"/>
          </p:cNvSpPr>
          <p:nvPr>
            <p:ph idx="10" hasCustomPrompt="1"/>
          </p:nvPr>
        </p:nvSpPr>
        <p:spPr>
          <a:xfrm>
            <a:off x="476843" y="4256945"/>
            <a:ext cx="9324740" cy="2045565"/>
          </a:xfrm>
        </p:spPr>
        <p:txBody>
          <a:bodyPr/>
          <a:lstStyle>
            <a:lvl1pPr marL="0" indent="0">
              <a:spcAft>
                <a:spcPts val="800"/>
              </a:spcAft>
              <a:buNone/>
              <a:defRPr sz="2400" b="1"/>
            </a:lvl1pPr>
            <a:lvl2pPr>
              <a:spcAft>
                <a:spcPts val="800"/>
              </a:spcAft>
              <a:defRPr sz="2400" b="1"/>
            </a:lvl2pPr>
            <a:lvl3pPr>
              <a:spcAft>
                <a:spcPts val="800"/>
              </a:spcAft>
              <a:defRPr sz="2400" b="1"/>
            </a:lvl3pPr>
          </a:lstStyle>
          <a:p>
            <a:pPr lvl="0"/>
            <a:r>
              <a:rPr lang="en-US" dirty="0"/>
              <a:t>First Level</a:t>
            </a:r>
          </a:p>
        </p:txBody>
      </p:sp>
      <p:sp>
        <p:nvSpPr>
          <p:cNvPr id="7" name="TextBox 6">
            <a:extLst>
              <a:ext uri="{FF2B5EF4-FFF2-40B4-BE49-F238E27FC236}">
                <a16:creationId xmlns:a16="http://schemas.microsoft.com/office/drawing/2014/main" id="{234D0516-B20B-4C2F-A94E-83704B01A65C}"/>
              </a:ext>
              <a:ext uri="{C183D7F6-B498-43B3-948B-1728B52AA6E4}">
                <adec:decorative xmlns:adec="http://schemas.microsoft.com/office/drawing/2017/decorative" val="1"/>
              </a:ext>
            </a:extLst>
          </p:cNvPr>
          <p:cNvSpPr txBox="1"/>
          <p:nvPr userDrawn="1"/>
        </p:nvSpPr>
        <p:spPr>
          <a:xfrm>
            <a:off x="981866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ANSWER</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79898" y="4735056"/>
            <a:ext cx="1923098" cy="2036224"/>
          </a:xfrm>
          <a:prstGeom prst="rect">
            <a:avLst/>
          </a:prstGeom>
        </p:spPr>
      </p:pic>
    </p:spTree>
    <p:custDataLst>
      <p:tags r:id="rId1"/>
    </p:custDataLst>
    <p:extLst>
      <p:ext uri="{BB962C8B-B14F-4D97-AF65-F5344CB8AC3E}">
        <p14:creationId xmlns:p14="http://schemas.microsoft.com/office/powerpoint/2010/main" val="3473058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ec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42242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and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a:xfrm>
            <a:off x="476844" y="1825625"/>
            <a:ext cx="6524592" cy="1876799"/>
          </a:xfrm>
        </p:spPr>
        <p:txBody>
          <a:bodyPr/>
          <a:lstStyle>
            <a:lvl1pPr marL="449263" indent="-449263">
              <a:spcBef>
                <a:spcPts val="624"/>
              </a:spcBef>
              <a:spcAft>
                <a:spcPts val="0"/>
              </a:spcAft>
              <a:defRPr sz="2600"/>
            </a:lvl1pPr>
            <a:lvl2pPr marL="900113" indent="-442913">
              <a:spcBef>
                <a:spcPts val="624"/>
              </a:spcBef>
              <a:spcAft>
                <a:spcPts val="0"/>
              </a:spcAft>
              <a:defRPr sz="2400" b="0"/>
            </a:lvl2pPr>
            <a:lvl3pPr marL="1349375" indent="-434975">
              <a:spcBef>
                <a:spcPts val="624"/>
              </a:spcBef>
              <a:spcAft>
                <a:spcPts val="0"/>
              </a:spcAft>
              <a:defRPr sz="2200" b="0"/>
            </a:lvl3pPr>
          </a:lstStyle>
          <a:p>
            <a:pPr lvl="0"/>
            <a:r>
              <a:rPr lang="en-US" dirty="0"/>
              <a:t>First Level</a:t>
            </a:r>
          </a:p>
          <a:p>
            <a:pPr lvl="1"/>
            <a:r>
              <a:rPr lang="en-US" dirty="0"/>
              <a:t>Second level</a:t>
            </a:r>
          </a:p>
          <a:p>
            <a:pPr lvl="2"/>
            <a:r>
              <a:rPr lang="en-US" dirty="0"/>
              <a:t>Third level</a:t>
            </a:r>
          </a:p>
        </p:txBody>
      </p:sp>
      <p:sp>
        <p:nvSpPr>
          <p:cNvPr id="5" name="Content Placeholder 4">
            <a:extLst>
              <a:ext uri="{FF2B5EF4-FFF2-40B4-BE49-F238E27FC236}">
                <a16:creationId xmlns:a16="http://schemas.microsoft.com/office/drawing/2014/main" id="{28223750-1E4F-4DC6-B05D-F9502850F07C}"/>
              </a:ext>
            </a:extLst>
          </p:cNvPr>
          <p:cNvSpPr>
            <a:spLocks noGrp="1"/>
          </p:cNvSpPr>
          <p:nvPr>
            <p:ph sz="quarter" idx="10"/>
          </p:nvPr>
        </p:nvSpPr>
        <p:spPr>
          <a:xfrm>
            <a:off x="476250" y="3863975"/>
            <a:ext cx="6524625" cy="130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D1F892CB-A5FE-4B03-8DBC-0E2354AADD97}"/>
              </a:ext>
            </a:extLst>
          </p:cNvPr>
          <p:cNvSpPr>
            <a:spLocks noGrp="1"/>
          </p:cNvSpPr>
          <p:nvPr>
            <p:ph type="pic" sz="quarter" idx="11"/>
          </p:nvPr>
        </p:nvSpPr>
        <p:spPr>
          <a:xfrm>
            <a:off x="7315200" y="1998663"/>
            <a:ext cx="2501900" cy="1120775"/>
          </a:xfrm>
        </p:spPr>
        <p:txBody>
          <a:bodyPr/>
          <a:lstStyle/>
          <a:p>
            <a:endParaRPr lang="en-IN"/>
          </a:p>
        </p:txBody>
      </p:sp>
      <p:sp>
        <p:nvSpPr>
          <p:cNvPr id="9" name="Picture Placeholder 8">
            <a:extLst>
              <a:ext uri="{FF2B5EF4-FFF2-40B4-BE49-F238E27FC236}">
                <a16:creationId xmlns:a16="http://schemas.microsoft.com/office/drawing/2014/main" id="{936939EA-DFF5-4C05-AF06-2F1C6F372EA9}"/>
              </a:ext>
            </a:extLst>
          </p:cNvPr>
          <p:cNvSpPr>
            <a:spLocks noGrp="1"/>
          </p:cNvSpPr>
          <p:nvPr>
            <p:ph type="pic" sz="quarter" idx="12"/>
          </p:nvPr>
        </p:nvSpPr>
        <p:spPr>
          <a:xfrm>
            <a:off x="7512050" y="3532188"/>
            <a:ext cx="3074988" cy="646112"/>
          </a:xfrm>
        </p:spPr>
        <p:txBody>
          <a:bodyPr/>
          <a:lstStyle/>
          <a:p>
            <a:endParaRPr lang="en-IN"/>
          </a:p>
        </p:txBody>
      </p:sp>
      <p:sp>
        <p:nvSpPr>
          <p:cNvPr id="11" name="Table Placeholder 10">
            <a:extLst>
              <a:ext uri="{FF2B5EF4-FFF2-40B4-BE49-F238E27FC236}">
                <a16:creationId xmlns:a16="http://schemas.microsoft.com/office/drawing/2014/main" id="{F904B780-1753-48DC-830D-EE1815A527BC}"/>
              </a:ext>
            </a:extLst>
          </p:cNvPr>
          <p:cNvSpPr>
            <a:spLocks noGrp="1"/>
          </p:cNvSpPr>
          <p:nvPr>
            <p:ph type="tbl" sz="quarter" idx="13"/>
          </p:nvPr>
        </p:nvSpPr>
        <p:spPr>
          <a:xfrm>
            <a:off x="7315200" y="4591050"/>
            <a:ext cx="3416300" cy="912813"/>
          </a:xfrm>
        </p:spPr>
        <p:txBody>
          <a:bodyPr/>
          <a:lstStyle/>
          <a:p>
            <a:endParaRPr lang="en-IN"/>
          </a:p>
        </p:txBody>
      </p:sp>
    </p:spTree>
    <p:custDataLst>
      <p:tags r:id="rId1"/>
    </p:custDataLst>
    <p:extLst>
      <p:ext uri="{BB962C8B-B14F-4D97-AF65-F5344CB8AC3E}">
        <p14:creationId xmlns:p14="http://schemas.microsoft.com/office/powerpoint/2010/main" val="448095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0582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1580087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55372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358343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004046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055636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1904057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3936066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166235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15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24155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344552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07C4DFC3-4686-4D3F-AD17-4EB83B5F85F3}"/>
              </a:ext>
            </a:extLst>
          </p:cNvPr>
          <p:cNvPicPr>
            <a:picLocks noChangeAspect="1"/>
          </p:cNvPicPr>
          <p:nvPr userDrawn="1"/>
        </p:nvPicPr>
        <p:blipFill>
          <a:blip r:embed="rId3"/>
          <a:stretch>
            <a:fillRect/>
          </a:stretch>
        </p:blipFill>
        <p:spPr>
          <a:xfrm>
            <a:off x="10058400" y="4520206"/>
            <a:ext cx="1656757" cy="1656757"/>
          </a:xfrm>
          <a:prstGeom prst="rect">
            <a:avLst/>
          </a:prstGeom>
        </p:spPr>
      </p:pic>
    </p:spTree>
    <p:custDataLst>
      <p:tags r:id="rId1"/>
    </p:custDataLst>
    <p:extLst>
      <p:ext uri="{BB962C8B-B14F-4D97-AF65-F5344CB8AC3E}">
        <p14:creationId xmlns:p14="http://schemas.microsoft.com/office/powerpoint/2010/main" val="892545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EDD6CAD-28C0-42AA-A4B5-0DBF9A8BDDB1}"/>
              </a:ext>
            </a:extLst>
          </p:cNvPr>
          <p:cNvPicPr>
            <a:picLocks noChangeAspect="1"/>
          </p:cNvPicPr>
          <p:nvPr userDrawn="1"/>
        </p:nvPicPr>
        <p:blipFill>
          <a:blip r:embed="rId3"/>
          <a:stretch>
            <a:fillRect/>
          </a:stretch>
        </p:blipFill>
        <p:spPr>
          <a:xfrm>
            <a:off x="9895114" y="4347441"/>
            <a:ext cx="1820043" cy="1829522"/>
          </a:xfrm>
          <a:prstGeom prst="rect">
            <a:avLst/>
          </a:prstGeom>
        </p:spPr>
      </p:pic>
    </p:spTree>
    <p:custDataLst>
      <p:tags r:id="rId1"/>
    </p:custDataLst>
    <p:extLst>
      <p:ext uri="{BB962C8B-B14F-4D97-AF65-F5344CB8AC3E}">
        <p14:creationId xmlns:p14="http://schemas.microsoft.com/office/powerpoint/2010/main" val="4198891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34DA5BAF-D64E-4650-BFAA-3495D822323D}"/>
              </a:ext>
            </a:extLst>
          </p:cNvPr>
          <p:cNvPicPr>
            <a:picLocks noChangeAspect="1"/>
          </p:cNvPicPr>
          <p:nvPr userDrawn="1"/>
        </p:nvPicPr>
        <p:blipFill>
          <a:blip r:embed="rId3"/>
          <a:stretch>
            <a:fillRect/>
          </a:stretch>
        </p:blipFill>
        <p:spPr>
          <a:xfrm>
            <a:off x="9699546" y="4630741"/>
            <a:ext cx="2015610" cy="1546222"/>
          </a:xfrm>
          <a:prstGeom prst="rect">
            <a:avLst/>
          </a:prstGeom>
        </p:spPr>
      </p:pic>
    </p:spTree>
    <p:custDataLst>
      <p:tags r:id="rId1"/>
    </p:custDataLst>
    <p:extLst>
      <p:ext uri="{BB962C8B-B14F-4D97-AF65-F5344CB8AC3E}">
        <p14:creationId xmlns:p14="http://schemas.microsoft.com/office/powerpoint/2010/main" val="3663956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oup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2" descr="cRZ) &#10;000 ">
            <a:extLst>
              <a:ext uri="{FF2B5EF4-FFF2-40B4-BE49-F238E27FC236}">
                <a16:creationId xmlns:a16="http://schemas.microsoft.com/office/drawing/2014/main" id="{D0C8FB6F-6DA2-4842-B187-51540DE70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1126" y="4486054"/>
            <a:ext cx="2625436" cy="1690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3833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rtner Discuss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BAF461C-031C-42C1-BFE1-FD7B7162814C}"/>
              </a:ext>
            </a:extLst>
          </p:cNvPr>
          <p:cNvPicPr>
            <a:picLocks noChangeAspect="1"/>
          </p:cNvPicPr>
          <p:nvPr userDrawn="1"/>
        </p:nvPicPr>
        <p:blipFill>
          <a:blip r:embed="rId3"/>
          <a:stretch>
            <a:fillRect/>
          </a:stretch>
        </p:blipFill>
        <p:spPr>
          <a:xfrm>
            <a:off x="9829800" y="4335229"/>
            <a:ext cx="1888958" cy="1841734"/>
          </a:xfrm>
          <a:prstGeom prst="rect">
            <a:avLst/>
          </a:prstGeom>
        </p:spPr>
      </p:pic>
    </p:spTree>
    <p:custDataLst>
      <p:tags r:id="rId1"/>
    </p:custDataLst>
    <p:extLst>
      <p:ext uri="{BB962C8B-B14F-4D97-AF65-F5344CB8AC3E}">
        <p14:creationId xmlns:p14="http://schemas.microsoft.com/office/powerpoint/2010/main" val="304814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brief">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439BA611-6EB3-4105-88BD-931FE2136504}"/>
              </a:ext>
            </a:extLst>
          </p:cNvPr>
          <p:cNvPicPr>
            <a:picLocks noChangeAspect="1"/>
          </p:cNvPicPr>
          <p:nvPr userDrawn="1"/>
        </p:nvPicPr>
        <p:blipFill>
          <a:blip r:embed="rId3"/>
          <a:stretch>
            <a:fillRect/>
          </a:stretch>
        </p:blipFill>
        <p:spPr>
          <a:xfrm>
            <a:off x="10335986" y="4358965"/>
            <a:ext cx="1379171" cy="1817997"/>
          </a:xfrm>
          <a:prstGeom prst="rect">
            <a:avLst/>
          </a:prstGeom>
        </p:spPr>
      </p:pic>
    </p:spTree>
    <p:custDataLst>
      <p:tags r:id="rId1"/>
    </p:custDataLst>
    <p:extLst>
      <p:ext uri="{BB962C8B-B14F-4D97-AF65-F5344CB8AC3E}">
        <p14:creationId xmlns:p14="http://schemas.microsoft.com/office/powerpoint/2010/main" val="24862347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Content Placeholder 4">
            <a:extLst>
              <a:ext uri="{FF2B5EF4-FFF2-40B4-BE49-F238E27FC236}">
                <a16:creationId xmlns:a16="http://schemas.microsoft.com/office/drawing/2014/main" id="{AF53F845-5878-44C5-8FCE-B4D47936A7BE}"/>
              </a:ext>
            </a:extLst>
          </p:cNvPr>
          <p:cNvPicPr>
            <a:picLocks noChangeAspect="1"/>
          </p:cNvPicPr>
          <p:nvPr userDrawn="1"/>
        </p:nvPicPr>
        <p:blipFill>
          <a:blip r:embed="rId3"/>
          <a:stretch>
            <a:fillRect/>
          </a:stretch>
        </p:blipFill>
        <p:spPr>
          <a:xfrm>
            <a:off x="9116108" y="5004485"/>
            <a:ext cx="2602650" cy="1458029"/>
          </a:xfrm>
          <a:prstGeom prst="rect">
            <a:avLst/>
          </a:prstGeom>
        </p:spPr>
      </p:pic>
    </p:spTree>
    <p:custDataLst>
      <p:tags r:id="rId1"/>
    </p:custDataLst>
    <p:extLst>
      <p:ext uri="{BB962C8B-B14F-4D97-AF65-F5344CB8AC3E}">
        <p14:creationId xmlns:p14="http://schemas.microsoft.com/office/powerpoint/2010/main" val="1746408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rtner Activity">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2066FF0-ECC3-4507-810F-CB92E7C300FF}"/>
              </a:ext>
            </a:extLst>
          </p:cNvPr>
          <p:cNvPicPr>
            <a:picLocks noChangeAspect="1"/>
          </p:cNvPicPr>
          <p:nvPr userDrawn="1"/>
        </p:nvPicPr>
        <p:blipFill>
          <a:blip r:embed="rId3"/>
          <a:stretch>
            <a:fillRect/>
          </a:stretch>
        </p:blipFill>
        <p:spPr>
          <a:xfrm>
            <a:off x="9813471" y="4491597"/>
            <a:ext cx="1901686" cy="1893158"/>
          </a:xfrm>
          <a:prstGeom prst="rect">
            <a:avLst/>
          </a:prstGeom>
        </p:spPr>
      </p:pic>
    </p:spTree>
    <p:custDataLst>
      <p:tags r:id="rId1"/>
    </p:custDataLst>
    <p:extLst>
      <p:ext uri="{BB962C8B-B14F-4D97-AF65-F5344CB8AC3E}">
        <p14:creationId xmlns:p14="http://schemas.microsoft.com/office/powerpoint/2010/main" val="123719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ebreak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A6135706-3733-4629-AC2F-EB5DD2DAF1EA}"/>
              </a:ext>
            </a:extLst>
          </p:cNvPr>
          <p:cNvPicPr>
            <a:picLocks noChangeAspect="1"/>
          </p:cNvPicPr>
          <p:nvPr userDrawn="1"/>
        </p:nvPicPr>
        <p:blipFill>
          <a:blip r:embed="rId3"/>
          <a:stretch>
            <a:fillRect/>
          </a:stretch>
        </p:blipFill>
        <p:spPr>
          <a:xfrm>
            <a:off x="9476723" y="4882243"/>
            <a:ext cx="2238434" cy="1502512"/>
          </a:xfrm>
          <a:prstGeom prst="rect">
            <a:avLst/>
          </a:prstGeom>
        </p:spPr>
      </p:pic>
    </p:spTree>
    <p:custDataLst>
      <p:tags r:id="rId1"/>
    </p:custDataLst>
    <p:extLst>
      <p:ext uri="{BB962C8B-B14F-4D97-AF65-F5344CB8AC3E}">
        <p14:creationId xmlns:p14="http://schemas.microsoft.com/office/powerpoint/2010/main" val="3275400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nowledge Check - Question">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Font typeface="Arial" panose="020B0604020202020204" pitchFamily="34" charset="0"/>
              <a:buNone/>
              <a:defRPr sz="2400"/>
            </a:lvl1pPr>
            <a:lvl2pPr>
              <a:spcAft>
                <a:spcPts val="800"/>
              </a:spcAft>
              <a:defRPr sz="2400" b="0"/>
            </a:lvl2pPr>
            <a:lvl3pPr>
              <a:spcAft>
                <a:spcPts val="800"/>
              </a:spcAft>
              <a:defRPr sz="2400" b="0"/>
            </a:lvl3pPr>
          </a:lstStyle>
          <a:p>
            <a:pPr lvl="0"/>
            <a:r>
              <a:rPr lang="en-US" dirty="0"/>
              <a:t>First Level</a:t>
            </a:r>
          </a:p>
        </p:txBody>
      </p:sp>
      <p:sp>
        <p:nvSpPr>
          <p:cNvPr id="4" name="TextBox 3">
            <a:extLst>
              <a:ext uri="{FF2B5EF4-FFF2-40B4-BE49-F238E27FC236}">
                <a16:creationId xmlns:a16="http://schemas.microsoft.com/office/drawing/2014/main" id="{1DBEAB95-C91D-48E1-AF54-A2430F8D642D}"/>
              </a:ext>
              <a:ext uri="{C183D7F6-B498-43B3-948B-1728B52AA6E4}">
                <adec:decorative xmlns:adec="http://schemas.microsoft.com/office/drawing/2017/decorative" val="1"/>
              </a:ext>
            </a:extLst>
          </p:cNvPr>
          <p:cNvSpPr txBox="1"/>
          <p:nvPr userDrawn="1"/>
        </p:nvSpPr>
        <p:spPr>
          <a:xfrm>
            <a:off x="980619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QUESTION</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82322" y="4775480"/>
            <a:ext cx="2045565" cy="1603281"/>
          </a:xfrm>
          <a:prstGeom prst="rect">
            <a:avLst/>
          </a:prstGeom>
        </p:spPr>
      </p:pic>
    </p:spTree>
    <p:custDataLst>
      <p:tags r:id="rId1"/>
    </p:custDataLst>
    <p:extLst>
      <p:ext uri="{BB962C8B-B14F-4D97-AF65-F5344CB8AC3E}">
        <p14:creationId xmlns:p14="http://schemas.microsoft.com/office/powerpoint/2010/main" val="1494182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nowledge Check - Answer">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11241914" cy="2298140"/>
          </a:xfrm>
        </p:spPr>
        <p:txBody>
          <a:bodyPr/>
          <a:lstStyle>
            <a:lvl1pPr marL="0" indent="0">
              <a:spcAft>
                <a:spcPts val="800"/>
              </a:spcAft>
              <a:buNone/>
              <a:defRPr sz="2400"/>
            </a:lvl1pPr>
            <a:lvl2pPr>
              <a:spcAft>
                <a:spcPts val="800"/>
              </a:spcAft>
              <a:defRPr sz="2400" b="0"/>
            </a:lvl2pPr>
            <a:lvl3pPr>
              <a:spcAft>
                <a:spcPts val="800"/>
              </a:spcAft>
              <a:defRPr sz="2400" b="0"/>
            </a:lvl3pPr>
          </a:lstStyle>
          <a:p>
            <a:pPr lvl="0"/>
            <a:r>
              <a:rPr lang="en-US" dirty="0"/>
              <a:t>First Level</a:t>
            </a:r>
          </a:p>
        </p:txBody>
      </p:sp>
      <p:sp>
        <p:nvSpPr>
          <p:cNvPr id="6" name="Content Placeholder">
            <a:extLst>
              <a:ext uri="{FF2B5EF4-FFF2-40B4-BE49-F238E27FC236}">
                <a16:creationId xmlns:a16="http://schemas.microsoft.com/office/drawing/2014/main" id="{77F8AE7D-BCC2-419C-BDD3-70C1D69DD8F8}"/>
              </a:ext>
            </a:extLst>
          </p:cNvPr>
          <p:cNvSpPr>
            <a:spLocks noGrp="1"/>
          </p:cNvSpPr>
          <p:nvPr>
            <p:ph idx="10" hasCustomPrompt="1"/>
          </p:nvPr>
        </p:nvSpPr>
        <p:spPr>
          <a:xfrm>
            <a:off x="476843" y="4256945"/>
            <a:ext cx="9324740" cy="2045565"/>
          </a:xfrm>
        </p:spPr>
        <p:txBody>
          <a:bodyPr/>
          <a:lstStyle>
            <a:lvl1pPr marL="0" indent="0">
              <a:spcAft>
                <a:spcPts val="800"/>
              </a:spcAft>
              <a:buNone/>
              <a:defRPr sz="2400" b="1"/>
            </a:lvl1pPr>
            <a:lvl2pPr>
              <a:spcAft>
                <a:spcPts val="800"/>
              </a:spcAft>
              <a:defRPr sz="2400" b="1"/>
            </a:lvl2pPr>
            <a:lvl3pPr>
              <a:spcAft>
                <a:spcPts val="800"/>
              </a:spcAft>
              <a:defRPr sz="2400" b="1"/>
            </a:lvl3pPr>
          </a:lstStyle>
          <a:p>
            <a:pPr lvl="0"/>
            <a:r>
              <a:rPr lang="en-US" dirty="0"/>
              <a:t>First Level</a:t>
            </a:r>
          </a:p>
        </p:txBody>
      </p:sp>
      <p:sp>
        <p:nvSpPr>
          <p:cNvPr id="7" name="TextBox 6">
            <a:extLst>
              <a:ext uri="{FF2B5EF4-FFF2-40B4-BE49-F238E27FC236}">
                <a16:creationId xmlns:a16="http://schemas.microsoft.com/office/drawing/2014/main" id="{234D0516-B20B-4C2F-A94E-83704B01A65C}"/>
              </a:ext>
              <a:ext uri="{C183D7F6-B498-43B3-948B-1728B52AA6E4}">
                <adec:decorative xmlns:adec="http://schemas.microsoft.com/office/drawing/2017/decorative" val="1"/>
              </a:ext>
            </a:extLst>
          </p:cNvPr>
          <p:cNvSpPr txBox="1"/>
          <p:nvPr userDrawn="1"/>
        </p:nvSpPr>
        <p:spPr>
          <a:xfrm>
            <a:off x="9818665" y="4273391"/>
            <a:ext cx="2045564" cy="461665"/>
          </a:xfrm>
          <a:prstGeom prst="rect">
            <a:avLst/>
          </a:prstGeom>
          <a:noFill/>
        </p:spPr>
        <p:txBody>
          <a:bodyPr wrap="square" rtlCol="0">
            <a:spAutoFit/>
          </a:bodyPr>
          <a:lstStyle/>
          <a:p>
            <a:pPr algn="ctr"/>
            <a:r>
              <a:rPr lang="en-US" sz="2400" b="1" dirty="0">
                <a:solidFill>
                  <a:schemeClr val="accent1"/>
                </a:solidFill>
                <a:latin typeface="Arial Black" panose="020B0A04020102020204" pitchFamily="34" charset="0"/>
              </a:rPr>
              <a:t>ANSWER</a:t>
            </a:r>
          </a:p>
        </p:txBody>
      </p:sp>
      <p:pic>
        <p:nvPicPr>
          <p:cNvPr id="5" name="Graphic 4">
            <a:extLst>
              <a:ext uri="{FF2B5EF4-FFF2-40B4-BE49-F238E27FC236}">
                <a16:creationId xmlns:a16="http://schemas.microsoft.com/office/drawing/2014/main" id="{EFA6D836-ADE7-4C1E-87F7-A37932D7898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79898" y="4735056"/>
            <a:ext cx="1923098" cy="2036224"/>
          </a:xfrm>
          <a:prstGeom prst="rect">
            <a:avLst/>
          </a:prstGeom>
        </p:spPr>
      </p:pic>
    </p:spTree>
    <p:custDataLst>
      <p:tags r:id="rId1"/>
    </p:custDataLst>
    <p:extLst>
      <p:ext uri="{BB962C8B-B14F-4D97-AF65-F5344CB8AC3E}">
        <p14:creationId xmlns:p14="http://schemas.microsoft.com/office/powerpoint/2010/main" val="407940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3955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3247233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7226358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834898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7213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5746284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48946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437818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026825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685284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64123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375822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ags" Target="../tags/tag18.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ags" Target="../tags/tag4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ags" Target="../tags/tag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©2022</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6"/>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829" r:id="rId4"/>
    <p:sldLayoutId id="2147483728" r:id="rId5"/>
    <p:sldLayoutId id="2147483736" r:id="rId6"/>
    <p:sldLayoutId id="2147483729" r:id="rId7"/>
    <p:sldLayoutId id="2147483760" r:id="rId8"/>
    <p:sldLayoutId id="2147483730" r:id="rId9"/>
    <p:sldLayoutId id="2147483732" r:id="rId10"/>
    <p:sldLayoutId id="2147483761" r:id="rId11"/>
    <p:sldLayoutId id="2147483737" r:id="rId12"/>
    <p:sldLayoutId id="2147483762" r:id="rId13"/>
    <p:sldLayoutId id="2147483815" r:id="rId14"/>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579592" y="6496169"/>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©2023</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6"/>
    </p:custDataLst>
    <p:extLst>
      <p:ext uri="{BB962C8B-B14F-4D97-AF65-F5344CB8AC3E}">
        <p14:creationId xmlns:p14="http://schemas.microsoft.com/office/powerpoint/2010/main" val="310442080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©2023</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852A7DF-F114-4A5A-BA59-3A34B8D3A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ustDataLst>
      <p:tags r:id="rId25"/>
    </p:custDataLst>
    <p:extLst>
      <p:ext uri="{BB962C8B-B14F-4D97-AF65-F5344CB8AC3E}">
        <p14:creationId xmlns:p14="http://schemas.microsoft.com/office/powerpoint/2010/main" val="51809285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tx1">
                    <a:lumMod val="60000"/>
                    <a:lumOff val="40000"/>
                  </a:schemeClr>
                </a:solidFill>
                <a:latin typeface="+mn-lt"/>
              </a:rPr>
              <a:t>©2019</a:t>
            </a:r>
            <a:r>
              <a:rPr lang="en-US" sz="900" baseline="0" dirty="0">
                <a:solidFill>
                  <a:schemeClr val="tx1">
                    <a:lumMod val="60000"/>
                    <a:lumOff val="40000"/>
                  </a:schemeClr>
                </a:solidFill>
                <a:latin typeface="+mn-lt"/>
              </a:rPr>
              <a:t> </a:t>
            </a:r>
            <a:r>
              <a:rPr lang="en-US" sz="900" dirty="0">
                <a:solidFill>
                  <a:schemeClr val="tx1">
                    <a:lumMod val="60000"/>
                    <a:lumOff val="40000"/>
                  </a:schemeClr>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4"/>
    </p:custDataLst>
    <p:extLst>
      <p:ext uri="{BB962C8B-B14F-4D97-AF65-F5344CB8AC3E}">
        <p14:creationId xmlns:p14="http://schemas.microsoft.com/office/powerpoint/2010/main" val="1945649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a:xfrm>
            <a:off x="5003515" y="595901"/>
            <a:ext cx="6747207" cy="2914062"/>
          </a:xfrm>
        </p:spPr>
        <p:txBody>
          <a:bodyPr/>
          <a:lstStyle/>
          <a:p>
            <a:r>
              <a:rPr lang="en-US" sz="4400" dirty="0"/>
              <a:t>Life-Span Human Development, 10e</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a:xfrm>
            <a:off x="5003515" y="3578888"/>
            <a:ext cx="6747207" cy="1655762"/>
          </a:xfrm>
        </p:spPr>
        <p:txBody>
          <a:bodyPr/>
          <a:lstStyle/>
          <a:p>
            <a:r>
              <a:rPr lang="en-US" sz="3600" b="1" dirty="0"/>
              <a:t>Chapter 13: </a:t>
            </a:r>
            <a:r>
              <a:rPr lang="en-US" sz="3600" dirty="0"/>
              <a:t>Emotions, Attachment, and Social Relationships</a:t>
            </a:r>
          </a:p>
        </p:txBody>
      </p:sp>
      <p:pic>
        <p:nvPicPr>
          <p:cNvPr id="10" name="Content Placeholder 7" descr="A front cover of a book titled, Life-Span Human Development, 10 e by Carol K. Sigelman and Elizabeth A. Rider shows silhouette of different age group people performing different activities.">
            <a:extLst>
              <a:ext uri="{FF2B5EF4-FFF2-40B4-BE49-F238E27FC236}">
                <a16:creationId xmlns:a16="http://schemas.microsoft.com/office/drawing/2014/main" id="{83CB5B8A-F7BF-45C0-9AAF-ADAAB6A22FBD}"/>
              </a:ext>
            </a:extLst>
          </p:cNvPr>
          <p:cNvPicPr>
            <a:picLocks noGrp="1" noChangeAspect="1"/>
          </p:cNvPicPr>
          <p:nvPr>
            <p:ph sz="half" idx="10"/>
          </p:nvPr>
        </p:nvPicPr>
        <p:blipFill>
          <a:blip r:embed="rId4"/>
          <a:stretch>
            <a:fillRect/>
          </a:stretch>
        </p:blipFill>
        <p:spPr>
          <a:xfrm>
            <a:off x="0" y="0"/>
            <a:ext cx="4866290" cy="6226943"/>
          </a:xfrm>
          <a:prstGeom prst="rect">
            <a:avLst/>
          </a:prstGeom>
        </p:spPr>
      </p:pic>
      <p:sp>
        <p:nvSpPr>
          <p:cNvPr id="7" name="Content Placeholder 4">
            <a:extLst>
              <a:ext uri="{FF2B5EF4-FFF2-40B4-BE49-F238E27FC236}">
                <a16:creationId xmlns:a16="http://schemas.microsoft.com/office/drawing/2014/main" id="{A39B8255-D263-4064-9AB5-DAF0B4447669}"/>
              </a:ext>
            </a:extLst>
          </p:cNvPr>
          <p:cNvSpPr txBox="1">
            <a:spLocks/>
          </p:cNvSpPr>
          <p:nvPr/>
        </p:nvSpPr>
        <p:spPr>
          <a:xfrm>
            <a:off x="2141314" y="6506210"/>
            <a:ext cx="8654626" cy="230832"/>
          </a:xfrm>
          <a:prstGeom prst="rect">
            <a:avLst/>
          </a:prstGeom>
        </p:spPr>
        <p:txBody>
          <a:bodyPr/>
          <a:lst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spcBef>
                <a:spcPct val="0"/>
              </a:spcBef>
              <a:spcAft>
                <a:spcPct val="0"/>
              </a:spcAft>
              <a:buNone/>
            </a:pPr>
            <a:r>
              <a:rPr lang="en-US" sz="900" dirty="0">
                <a:solidFill>
                  <a:schemeClr val="tx1">
                    <a:lumMod val="60000"/>
                    <a:lumOff val="40000"/>
                  </a:schemeClr>
                </a:solidFill>
                <a:latin typeface="Arial" panose="020B0604020202020204" pitchFamily="34" charset="0"/>
                <a:cs typeface="Arial" panose="020B0604020202020204" pitchFamily="34" charset="0"/>
              </a:rPr>
              <a:t>©2022 Cengage Learning.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7929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Poll 1</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pPr marL="0" indent="0">
              <a:buNone/>
            </a:pPr>
            <a:r>
              <a:rPr lang="en-US" dirty="0"/>
              <a:t>Which statement do you agree with?</a:t>
            </a:r>
          </a:p>
          <a:p>
            <a:pPr marL="514350" indent="-514350">
              <a:buFont typeface="+mj-lt"/>
              <a:buAutoNum type="alphaUcPeriod"/>
            </a:pPr>
            <a:r>
              <a:rPr lang="en-US" dirty="0"/>
              <a:t>The development of emotions progresses through the life span.</a:t>
            </a:r>
          </a:p>
          <a:p>
            <a:pPr marL="514350" indent="-514350">
              <a:buFont typeface="+mj-lt"/>
              <a:buAutoNum type="alphaUcPeriod"/>
            </a:pPr>
            <a:r>
              <a:rPr lang="en-US" dirty="0"/>
              <a:t>Emotion regulation remains consistent through the life span.</a:t>
            </a:r>
          </a:p>
          <a:p>
            <a:pPr marL="514350" indent="-514350">
              <a:buFont typeface="+mj-lt"/>
              <a:buAutoNum type="alphaUcPeriod"/>
            </a:pPr>
            <a:r>
              <a:rPr lang="en-US" dirty="0"/>
              <a:t>Emotional expression is universal.</a:t>
            </a:r>
          </a:p>
          <a:p>
            <a:pPr marL="514350" indent="-514350">
              <a:buFont typeface="+mj-lt"/>
              <a:buAutoNum type="alphaUcPeriod"/>
            </a:pPr>
            <a:r>
              <a:rPr lang="en-US" dirty="0"/>
              <a:t>How we feel emotions changes as we move through the life span.</a:t>
            </a:r>
          </a:p>
        </p:txBody>
      </p:sp>
    </p:spTree>
    <p:extLst>
      <p:ext uri="{BB962C8B-B14F-4D97-AF65-F5344CB8AC3E}">
        <p14:creationId xmlns:p14="http://schemas.microsoft.com/office/powerpoint/2010/main" val="427615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First Emotions and Emotion Regulation (1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Izard and colleagues—basic emotions</a:t>
            </a:r>
          </a:p>
          <a:p>
            <a:pPr lvl="1"/>
            <a:r>
              <a:rPr lang="en-US" dirty="0"/>
              <a:t>Biologically based</a:t>
            </a:r>
          </a:p>
          <a:p>
            <a:pPr lvl="1"/>
            <a:r>
              <a:rPr lang="en-US" dirty="0"/>
              <a:t>Develop early in life</a:t>
            </a:r>
          </a:p>
          <a:p>
            <a:pPr lvl="1"/>
            <a:r>
              <a:rPr lang="en-US" dirty="0"/>
              <a:t>Play critical roles in motivating and organizing behavior</a:t>
            </a:r>
          </a:p>
          <a:p>
            <a:r>
              <a:rPr lang="en-US" dirty="0"/>
              <a:t>Primary emotions</a:t>
            </a:r>
          </a:p>
          <a:p>
            <a:pPr lvl="1"/>
            <a:r>
              <a:rPr lang="en-US" dirty="0"/>
              <a:t>Distinct basic emotions that emerge within the first 6 months of life</a:t>
            </a:r>
          </a:p>
          <a:p>
            <a:pPr lvl="1"/>
            <a:r>
              <a:rPr lang="en-US" dirty="0"/>
              <a:t>Birth: Babies show contentment and distress</a:t>
            </a:r>
          </a:p>
          <a:p>
            <a:pPr lvl="1"/>
            <a:r>
              <a:rPr lang="en-US" dirty="0"/>
              <a:t>Six months: Contentment becomes joy, interest becomes surprise, and distress becomes disgust, sadness, anger, and fear.</a:t>
            </a:r>
          </a:p>
        </p:txBody>
      </p:sp>
    </p:spTree>
    <p:extLst>
      <p:ext uri="{BB962C8B-B14F-4D97-AF65-F5344CB8AC3E}">
        <p14:creationId xmlns:p14="http://schemas.microsoft.com/office/powerpoint/2010/main" val="345385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59413-053B-4231-B578-31652A7873C5}"/>
              </a:ext>
            </a:extLst>
          </p:cNvPr>
          <p:cNvSpPr>
            <a:spLocks noGrp="1"/>
          </p:cNvSpPr>
          <p:nvPr>
            <p:ph type="title"/>
          </p:nvPr>
        </p:nvSpPr>
        <p:spPr/>
        <p:txBody>
          <a:bodyPr anchor="ctr"/>
          <a:lstStyle/>
          <a:p>
            <a:r>
              <a:rPr lang="en-US" sz="3600" dirty="0"/>
              <a:t>First Emotions and Emotion Regulation (2 of 3)</a:t>
            </a:r>
            <a:endParaRPr lang="en-IN" sz="3600" dirty="0"/>
          </a:p>
        </p:txBody>
      </p:sp>
      <p:sp>
        <p:nvSpPr>
          <p:cNvPr id="5" name="Content Placeholder 4">
            <a:extLst>
              <a:ext uri="{FF2B5EF4-FFF2-40B4-BE49-F238E27FC236}">
                <a16:creationId xmlns:a16="http://schemas.microsoft.com/office/drawing/2014/main" id="{DA800958-C0E4-4582-A6F8-C21D9E4E6F23}"/>
              </a:ext>
            </a:extLst>
          </p:cNvPr>
          <p:cNvSpPr>
            <a:spLocks noGrp="1"/>
          </p:cNvSpPr>
          <p:nvPr>
            <p:ph idx="1"/>
          </p:nvPr>
        </p:nvSpPr>
        <p:spPr>
          <a:xfrm>
            <a:off x="476844" y="1825625"/>
            <a:ext cx="6524592" cy="4073730"/>
          </a:xfrm>
        </p:spPr>
        <p:txBody>
          <a:bodyPr/>
          <a:lstStyle/>
          <a:p>
            <a:r>
              <a:rPr lang="en-US" sz="2400" dirty="0"/>
              <a:t>After 18 months:</a:t>
            </a:r>
          </a:p>
          <a:p>
            <a:pPr lvl="1"/>
            <a:r>
              <a:rPr lang="en-US" sz="2200" dirty="0"/>
              <a:t>Self-conscious emotions emerge</a:t>
            </a:r>
          </a:p>
          <a:p>
            <a:pPr lvl="2"/>
            <a:r>
              <a:rPr lang="en-US" sz="2000" dirty="0"/>
              <a:t>Require self-awareness</a:t>
            </a:r>
          </a:p>
          <a:p>
            <a:pPr lvl="2"/>
            <a:r>
              <a:rPr lang="en-US" sz="2000" dirty="0"/>
              <a:t>Embarrassment</a:t>
            </a:r>
          </a:p>
          <a:p>
            <a:pPr lvl="2"/>
            <a:r>
              <a:rPr lang="en-US" sz="2000" dirty="0"/>
              <a:t>Pride</a:t>
            </a:r>
          </a:p>
          <a:p>
            <a:pPr lvl="2"/>
            <a:r>
              <a:rPr lang="en-US" sz="2000" dirty="0"/>
              <a:t>Shame</a:t>
            </a:r>
          </a:p>
          <a:p>
            <a:pPr lvl="2"/>
            <a:r>
              <a:rPr lang="en-US" sz="2000" dirty="0"/>
              <a:t>Guilt</a:t>
            </a:r>
          </a:p>
        </p:txBody>
      </p:sp>
      <p:pic>
        <p:nvPicPr>
          <p:cNvPr id="9" name="Picture Placeholder 8" descr="A flowchart shows the emergence of different emotions from birth to age of 3 years. From birth to 6 months: Primary emotions; contentment leads to joy, interest leads to surprise, and distress leads to sadness, disgust and anger, fear. The primary emotions lead to self-awareness at 1.5 years of age and further leads to secondary or self-conscious emotions after 2 years. From 2 to 2.5 years of age: Secondary emotions like embarrassment, envy, and empathy lead to pride, shame, and gut during 2.5 to 3 years of age. Also, acquisition and retention of standards and rules during 2 years of age leads to secondary emotions like pride, shame, and gut during 2.5 to 3 years of age.">
            <a:extLst>
              <a:ext uri="{FF2B5EF4-FFF2-40B4-BE49-F238E27FC236}">
                <a16:creationId xmlns:a16="http://schemas.microsoft.com/office/drawing/2014/main" id="{E6CD1E41-59D8-41D5-96A2-1026A82F1BD6}"/>
              </a:ext>
            </a:extLst>
          </p:cNvPr>
          <p:cNvPicPr>
            <a:picLocks noGrp="1" noChangeAspect="1"/>
          </p:cNvPicPr>
          <p:nvPr>
            <p:ph type="pic" sz="quarter" idx="11"/>
          </p:nvPr>
        </p:nvPicPr>
        <p:blipFill>
          <a:blip r:embed="rId2"/>
          <a:stretch>
            <a:fillRect/>
          </a:stretch>
        </p:blipFill>
        <p:spPr>
          <a:xfrm>
            <a:off x="5080246" y="3319463"/>
            <a:ext cx="6480048" cy="2093976"/>
          </a:xfrm>
          <a:prstGeom prst="rect">
            <a:avLst/>
          </a:prstGeom>
        </p:spPr>
      </p:pic>
    </p:spTree>
    <p:extLst>
      <p:ext uri="{BB962C8B-B14F-4D97-AF65-F5344CB8AC3E}">
        <p14:creationId xmlns:p14="http://schemas.microsoft.com/office/powerpoint/2010/main" val="38419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First Emotions and Emotion Regulation (3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Infants begin to use social referencing:</a:t>
            </a:r>
          </a:p>
          <a:p>
            <a:pPr lvl="1"/>
            <a:r>
              <a:rPr lang="en-US" dirty="0"/>
              <a:t>Around 9 months of age</a:t>
            </a:r>
          </a:p>
          <a:p>
            <a:pPr lvl="2"/>
            <a:r>
              <a:rPr lang="en-US" dirty="0"/>
              <a:t>Monitor companions’ emotional reactions to stimuli </a:t>
            </a:r>
          </a:p>
          <a:p>
            <a:pPr lvl="2"/>
            <a:r>
              <a:rPr lang="en-US" dirty="0"/>
              <a:t>Use this information to decide how to feel and behave</a:t>
            </a:r>
          </a:p>
          <a:p>
            <a:r>
              <a:rPr lang="en-US" dirty="0"/>
              <a:t>Infants develop strategies for emotion regulation:</a:t>
            </a:r>
          </a:p>
          <a:p>
            <a:pPr lvl="1"/>
            <a:r>
              <a:rPr lang="en-US" dirty="0"/>
              <a:t>By the end of the first year, infants can move away from upsetting events.</a:t>
            </a:r>
          </a:p>
          <a:p>
            <a:pPr lvl="1"/>
            <a:r>
              <a:rPr lang="en-US" dirty="0"/>
              <a:t>By 18–24 months, toddlers will try to control whatever is upsetting them.</a:t>
            </a:r>
          </a:p>
        </p:txBody>
      </p:sp>
    </p:spTree>
    <p:extLst>
      <p:ext uri="{BB962C8B-B14F-4D97-AF65-F5344CB8AC3E}">
        <p14:creationId xmlns:p14="http://schemas.microsoft.com/office/powerpoint/2010/main" val="109706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Emotional Socialization in Childhood</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As children get older, they:</a:t>
            </a:r>
          </a:p>
          <a:p>
            <a:pPr lvl="1"/>
            <a:r>
              <a:rPr lang="en-US" dirty="0"/>
              <a:t>Develop emotional competence</a:t>
            </a:r>
          </a:p>
          <a:p>
            <a:pPr lvl="2"/>
            <a:r>
              <a:rPr lang="en-US" dirty="0"/>
              <a:t>Patterns of emotional expression, greater understanding of emotion, and better emotion regulation skills</a:t>
            </a:r>
          </a:p>
          <a:p>
            <a:pPr lvl="1"/>
            <a:r>
              <a:rPr lang="en-US" dirty="0"/>
              <a:t>Learn about display rules for emotion</a:t>
            </a:r>
          </a:p>
          <a:p>
            <a:pPr lvl="2"/>
            <a:r>
              <a:rPr lang="en-US" dirty="0"/>
              <a:t>Cultural rules specifying what emotions should and should not be expressed under what circumstances</a:t>
            </a:r>
          </a:p>
        </p:txBody>
      </p:sp>
    </p:spTree>
    <p:extLst>
      <p:ext uri="{BB962C8B-B14F-4D97-AF65-F5344CB8AC3E}">
        <p14:creationId xmlns:p14="http://schemas.microsoft.com/office/powerpoint/2010/main" val="412429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Adolescents’ Emotional Lives</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Why do adolescents experience mildly negative moods more often than children?</a:t>
            </a:r>
          </a:p>
          <a:p>
            <a:pPr lvl="1"/>
            <a:r>
              <a:rPr lang="en-US" dirty="0"/>
              <a:t>Experience more negative life events</a:t>
            </a:r>
          </a:p>
          <a:p>
            <a:pPr lvl="1"/>
            <a:r>
              <a:rPr lang="en-US" dirty="0"/>
              <a:t>May not be as able as adults to regulate negative emotions</a:t>
            </a:r>
          </a:p>
          <a:p>
            <a:pPr lvl="1"/>
            <a:r>
              <a:rPr lang="en-US" dirty="0"/>
              <a:t>May choose to </a:t>
            </a:r>
            <a:r>
              <a:rPr lang="en-US" dirty="0" err="1"/>
              <a:t>savour</a:t>
            </a:r>
            <a:r>
              <a:rPr lang="en-US" dirty="0"/>
              <a:t> negative or mixed emotions at times</a:t>
            </a:r>
          </a:p>
        </p:txBody>
      </p:sp>
    </p:spTree>
    <p:extLst>
      <p:ext uri="{BB962C8B-B14F-4D97-AF65-F5344CB8AC3E}">
        <p14:creationId xmlns:p14="http://schemas.microsoft.com/office/powerpoint/2010/main" val="136718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Emotions and Aging (1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Do older adults experience more negative emotions than younger adults?</a:t>
            </a:r>
          </a:p>
          <a:p>
            <a:pPr lvl="1"/>
            <a:r>
              <a:rPr lang="en-US" dirty="0"/>
              <a:t>Research findings</a:t>
            </a:r>
          </a:p>
          <a:p>
            <a:pPr lvl="2"/>
            <a:r>
              <a:rPr lang="en-US" dirty="0"/>
              <a:t>Older adults did not experience more negative emotions.</a:t>
            </a:r>
          </a:p>
          <a:p>
            <a:pPr lvl="2"/>
            <a:r>
              <a:rPr lang="en-US" dirty="0"/>
              <a:t>Emotions were not any less important.</a:t>
            </a:r>
          </a:p>
          <a:p>
            <a:pPr lvl="2"/>
            <a:r>
              <a:rPr lang="en-US" dirty="0"/>
              <a:t>They experienced emotions with similar intensity as younger adults.</a:t>
            </a:r>
          </a:p>
          <a:p>
            <a:pPr lvl="2"/>
            <a:r>
              <a:rPr lang="en-US" dirty="0"/>
              <a:t>Older adults seem to live more positive emotional lives.</a:t>
            </a:r>
          </a:p>
        </p:txBody>
      </p:sp>
    </p:spTree>
    <p:extLst>
      <p:ext uri="{BB962C8B-B14F-4D97-AF65-F5344CB8AC3E}">
        <p14:creationId xmlns:p14="http://schemas.microsoft.com/office/powerpoint/2010/main" val="4315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Emotions and Aging (2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Carstensen and colleagues</a:t>
            </a:r>
          </a:p>
          <a:p>
            <a:pPr lvl="1"/>
            <a:r>
              <a:rPr lang="en-US" dirty="0"/>
              <a:t>Overall emotional well-being increases with age.</a:t>
            </a:r>
          </a:p>
          <a:p>
            <a:pPr lvl="1"/>
            <a:r>
              <a:rPr lang="en-US" dirty="0"/>
              <a:t>Older adults also experienced:</a:t>
            </a:r>
          </a:p>
          <a:p>
            <a:pPr lvl="2"/>
            <a:r>
              <a:rPr lang="en-US" dirty="0"/>
              <a:t>Longer-lasting positive emotions</a:t>
            </a:r>
          </a:p>
          <a:p>
            <a:pPr lvl="2"/>
            <a:r>
              <a:rPr lang="en-US" dirty="0"/>
              <a:t>Fleeting negative emotions</a:t>
            </a:r>
          </a:p>
          <a:p>
            <a:pPr lvl="2"/>
            <a:r>
              <a:rPr lang="en-US" dirty="0"/>
              <a:t>Fewer emotional ups and downs per day</a:t>
            </a:r>
          </a:p>
        </p:txBody>
      </p:sp>
    </p:spTree>
    <p:extLst>
      <p:ext uri="{BB962C8B-B14F-4D97-AF65-F5344CB8AC3E}">
        <p14:creationId xmlns:p14="http://schemas.microsoft.com/office/powerpoint/2010/main" val="335745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39958-F387-4004-85E9-68FF3595422D}"/>
              </a:ext>
            </a:extLst>
          </p:cNvPr>
          <p:cNvSpPr>
            <a:spLocks noGrp="1"/>
          </p:cNvSpPr>
          <p:nvPr>
            <p:ph type="title"/>
          </p:nvPr>
        </p:nvSpPr>
        <p:spPr/>
        <p:txBody>
          <a:bodyPr anchor="ctr"/>
          <a:lstStyle/>
          <a:p>
            <a:r>
              <a:rPr lang="en-US" dirty="0"/>
              <a:t>Emotions and Aging (3 of 3)</a:t>
            </a:r>
            <a:endParaRPr lang="en-IN" dirty="0"/>
          </a:p>
        </p:txBody>
      </p:sp>
      <p:sp>
        <p:nvSpPr>
          <p:cNvPr id="4" name="Content Placeholder 3">
            <a:extLst>
              <a:ext uri="{FF2B5EF4-FFF2-40B4-BE49-F238E27FC236}">
                <a16:creationId xmlns:a16="http://schemas.microsoft.com/office/drawing/2014/main" id="{8B11D9EB-0636-4F18-8F77-A4B6D1EFD01E}"/>
              </a:ext>
            </a:extLst>
          </p:cNvPr>
          <p:cNvSpPr>
            <a:spLocks noGrp="1"/>
          </p:cNvSpPr>
          <p:nvPr>
            <p:ph idx="1"/>
          </p:nvPr>
        </p:nvSpPr>
        <p:spPr/>
        <p:txBody>
          <a:bodyPr/>
          <a:lstStyle/>
          <a:p>
            <a:r>
              <a:rPr lang="en-US" dirty="0"/>
              <a:t>Socioemotional selectivity theory</a:t>
            </a:r>
          </a:p>
          <a:p>
            <a:pPr lvl="1"/>
            <a:r>
              <a:rPr lang="en-US" dirty="0"/>
              <a:t>Perception that one has little time left to live</a:t>
            </a:r>
          </a:p>
          <a:p>
            <a:pPr lvl="1"/>
            <a:r>
              <a:rPr lang="en-US" dirty="0"/>
              <a:t>Prompts more emphasis on the goal of fulfilling current emotional needs</a:t>
            </a:r>
          </a:p>
          <a:p>
            <a:r>
              <a:rPr lang="en-US" dirty="0"/>
              <a:t>Positivity effect </a:t>
            </a:r>
          </a:p>
          <a:p>
            <a:pPr lvl="1"/>
            <a:r>
              <a:rPr lang="en-US" dirty="0"/>
              <a:t>Tendency for older adults to place more priority on positive information </a:t>
            </a:r>
          </a:p>
        </p:txBody>
      </p:sp>
    </p:spTree>
    <p:extLst>
      <p:ext uri="{BB962C8B-B14F-4D97-AF65-F5344CB8AC3E}">
        <p14:creationId xmlns:p14="http://schemas.microsoft.com/office/powerpoint/2010/main" val="233294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8259-7663-4779-A4EF-23D9F2F1E5A2}"/>
              </a:ext>
            </a:extLst>
          </p:cNvPr>
          <p:cNvSpPr>
            <a:spLocks noGrp="1"/>
          </p:cNvSpPr>
          <p:nvPr>
            <p:ph type="title"/>
          </p:nvPr>
        </p:nvSpPr>
        <p:spPr/>
        <p:txBody>
          <a:bodyPr/>
          <a:lstStyle/>
          <a:p>
            <a:r>
              <a:rPr lang="en-IN" dirty="0"/>
              <a:t>13.2 Perspectives on Relationships</a:t>
            </a:r>
          </a:p>
        </p:txBody>
      </p:sp>
    </p:spTree>
    <p:extLst>
      <p:ext uri="{BB962C8B-B14F-4D97-AF65-F5344CB8AC3E}">
        <p14:creationId xmlns:p14="http://schemas.microsoft.com/office/powerpoint/2010/main" val="290691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Icebreaker</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457200" indent="-457200">
              <a:buFont typeface="+mj-lt"/>
              <a:buAutoNum type="arabicPeriod"/>
            </a:pPr>
            <a:r>
              <a:rPr lang="en-US" dirty="0"/>
              <a:t>The class will be broken up into pairs of students. </a:t>
            </a:r>
          </a:p>
          <a:p>
            <a:pPr marL="457200" indent="-457200">
              <a:buFont typeface="+mj-lt"/>
              <a:buAutoNum type="arabicPeriod"/>
            </a:pPr>
            <a:r>
              <a:rPr lang="en-US" dirty="0"/>
              <a:t>Each pair of students will discuss their relationship with the person to whom they believe they formed the closest, most secure attachment. </a:t>
            </a:r>
          </a:p>
          <a:p>
            <a:pPr marL="457200" indent="-457200">
              <a:buFont typeface="+mj-lt"/>
              <a:buAutoNum type="arabicPeriod"/>
            </a:pPr>
            <a:r>
              <a:rPr lang="en-US" dirty="0"/>
              <a:t>Students will share their answers with the class for an open discussion. </a:t>
            </a:r>
          </a:p>
        </p:txBody>
      </p:sp>
    </p:spTree>
    <p:custDataLst>
      <p:tags r:id="rId1"/>
    </p:custDataLst>
    <p:extLst>
      <p:ext uri="{BB962C8B-B14F-4D97-AF65-F5344CB8AC3E}">
        <p14:creationId xmlns:p14="http://schemas.microsoft.com/office/powerpoint/2010/main" val="305064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Attachment Theory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Attachment theory</a:t>
            </a:r>
          </a:p>
          <a:p>
            <a:pPr lvl="1"/>
            <a:r>
              <a:rPr lang="en-US" dirty="0"/>
              <a:t>Based primarily on ethology</a:t>
            </a:r>
          </a:p>
          <a:p>
            <a:pPr lvl="1"/>
            <a:r>
              <a:rPr lang="en-US" dirty="0"/>
              <a:t>Asked how attachment might have helped our ancestors adapt to their environment</a:t>
            </a:r>
          </a:p>
          <a:p>
            <a:r>
              <a:rPr lang="en-US" dirty="0"/>
              <a:t>Attachment</a:t>
            </a:r>
          </a:p>
          <a:p>
            <a:pPr lvl="1"/>
            <a:r>
              <a:rPr lang="en-US" dirty="0"/>
              <a:t>A strong affectional tie that binds a person to an intimate companion</a:t>
            </a:r>
          </a:p>
        </p:txBody>
      </p:sp>
    </p:spTree>
    <p:extLst>
      <p:ext uri="{BB962C8B-B14F-4D97-AF65-F5344CB8AC3E}">
        <p14:creationId xmlns:p14="http://schemas.microsoft.com/office/powerpoint/2010/main" val="348994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Attachment Theory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Babies’ behaviors ensure adults will love them and meet their needs</a:t>
            </a:r>
          </a:p>
          <a:p>
            <a:pPr lvl="1"/>
            <a:r>
              <a:rPr lang="en-US" dirty="0"/>
              <a:t>Sucking</a:t>
            </a:r>
          </a:p>
          <a:p>
            <a:pPr lvl="1"/>
            <a:r>
              <a:rPr lang="en-US" dirty="0"/>
              <a:t>Smiling</a:t>
            </a:r>
          </a:p>
          <a:p>
            <a:pPr lvl="1"/>
            <a:r>
              <a:rPr lang="en-US" dirty="0"/>
              <a:t>Cooing</a:t>
            </a:r>
          </a:p>
          <a:p>
            <a:pPr lvl="1"/>
            <a:r>
              <a:rPr lang="en-US" dirty="0"/>
              <a:t>Crying</a:t>
            </a:r>
          </a:p>
          <a:p>
            <a:r>
              <a:rPr lang="en-US" dirty="0"/>
              <a:t>Adults hormonally prepared for caregiving</a:t>
            </a:r>
          </a:p>
          <a:p>
            <a:pPr lvl="1"/>
            <a:r>
              <a:rPr lang="en-US" dirty="0"/>
              <a:t>Oxytocin</a:t>
            </a:r>
          </a:p>
        </p:txBody>
      </p:sp>
    </p:spTree>
    <p:extLst>
      <p:ext uri="{BB962C8B-B14F-4D97-AF65-F5344CB8AC3E}">
        <p14:creationId xmlns:p14="http://schemas.microsoft.com/office/powerpoint/2010/main" val="33724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Attachment Theory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Infants construct expectations about relationships via internal working models</a:t>
            </a:r>
          </a:p>
          <a:p>
            <a:pPr lvl="1"/>
            <a:r>
              <a:rPr lang="en-US" dirty="0"/>
              <a:t>Cognitive representations of themselves and other people </a:t>
            </a:r>
          </a:p>
          <a:p>
            <a:pPr lvl="1"/>
            <a:r>
              <a:rPr lang="en-US" dirty="0"/>
              <a:t>Guide processing of social information and behavior in relationships</a:t>
            </a:r>
          </a:p>
          <a:p>
            <a:pPr lvl="2"/>
            <a:r>
              <a:rPr lang="en-US" dirty="0"/>
              <a:t>Securely attached infants will develop secure internal working models that they are loveable.</a:t>
            </a:r>
          </a:p>
          <a:p>
            <a:pPr lvl="2"/>
            <a:r>
              <a:rPr lang="en-US" dirty="0"/>
              <a:t>Insecurely attached infants develop models that they are difficult to love</a:t>
            </a:r>
          </a:p>
        </p:txBody>
      </p:sp>
    </p:spTree>
    <p:extLst>
      <p:ext uri="{BB962C8B-B14F-4D97-AF65-F5344CB8AC3E}">
        <p14:creationId xmlns:p14="http://schemas.microsoft.com/office/powerpoint/2010/main" val="131452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Peers: The Second World of Childhood</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Peer: a social equal</a:t>
            </a:r>
          </a:p>
          <a:p>
            <a:pPr lvl="1"/>
            <a:r>
              <a:rPr lang="en-US" dirty="0"/>
              <a:t>Learn that relationships are reciprocal</a:t>
            </a:r>
          </a:p>
          <a:p>
            <a:pPr lvl="1"/>
            <a:r>
              <a:rPr lang="en-US" dirty="0"/>
              <a:t>Force them to hone their perspective-taking skills</a:t>
            </a:r>
          </a:p>
          <a:p>
            <a:pPr lvl="1"/>
            <a:r>
              <a:rPr lang="en-US" dirty="0"/>
              <a:t>Contribute to their social cognitive and moral development</a:t>
            </a:r>
          </a:p>
          <a:p>
            <a:r>
              <a:rPr lang="en-US" dirty="0"/>
              <a:t>Chumships </a:t>
            </a:r>
          </a:p>
          <a:p>
            <a:pPr lvl="1"/>
            <a:r>
              <a:rPr lang="en-US" dirty="0"/>
              <a:t>Close childhood relationships teach children how to participate in emotionally intimate relationships</a:t>
            </a:r>
          </a:p>
        </p:txBody>
      </p:sp>
    </p:spTree>
    <p:extLst>
      <p:ext uri="{BB962C8B-B14F-4D97-AF65-F5344CB8AC3E}">
        <p14:creationId xmlns:p14="http://schemas.microsoft.com/office/powerpoint/2010/main" val="162821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1</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Bowlby’s attachment theory is based primarily on</a:t>
            </a:r>
          </a:p>
          <a:p>
            <a:pPr marL="571500" indent="-571500">
              <a:buFont typeface="+mj-lt"/>
              <a:buAutoNum type="alphaUcPeriod"/>
            </a:pPr>
            <a:r>
              <a:rPr lang="en-US" dirty="0"/>
              <a:t>the theory of evolution</a:t>
            </a:r>
          </a:p>
          <a:p>
            <a:pPr marL="571500" indent="-571500">
              <a:buFont typeface="+mj-lt"/>
              <a:buAutoNum type="alphaUcPeriod"/>
            </a:pPr>
            <a:r>
              <a:rPr lang="en-US" dirty="0"/>
              <a:t>Psychiatry</a:t>
            </a:r>
          </a:p>
          <a:p>
            <a:pPr marL="571500" indent="-571500">
              <a:buFont typeface="+mj-lt"/>
              <a:buAutoNum type="alphaUcPeriod"/>
            </a:pPr>
            <a:r>
              <a:rPr lang="en-US" dirty="0"/>
              <a:t>psychoanalysis</a:t>
            </a:r>
          </a:p>
          <a:p>
            <a:pPr marL="571500" indent="-571500">
              <a:buFont typeface="+mj-lt"/>
              <a:buAutoNum type="alphaUcPeriod"/>
            </a:pPr>
            <a:r>
              <a:rPr lang="en-US" dirty="0"/>
              <a:t>ethology</a:t>
            </a:r>
          </a:p>
        </p:txBody>
      </p:sp>
    </p:spTree>
    <p:extLst>
      <p:ext uri="{BB962C8B-B14F-4D97-AF65-F5344CB8AC3E}">
        <p14:creationId xmlns:p14="http://schemas.microsoft.com/office/powerpoint/2010/main" val="133283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1: Answer</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Bowlby’s attachment theory is based primarily on</a:t>
            </a:r>
          </a:p>
          <a:p>
            <a:r>
              <a:rPr lang="en-US" dirty="0"/>
              <a:t>Answer: D. ethology</a:t>
            </a:r>
          </a:p>
          <a:p>
            <a:r>
              <a:rPr lang="en-US" b="1" dirty="0"/>
              <a:t>Attachment theory was developed by John Bowlby and later elaborated on by his colleague Mary Ainsworth. The theory was based primarily on ethology, the study of the behavior of various species in their natural environments and the evolution of that behavior.</a:t>
            </a:r>
          </a:p>
        </p:txBody>
      </p:sp>
    </p:spTree>
    <p:extLst>
      <p:ext uri="{BB962C8B-B14F-4D97-AF65-F5344CB8AC3E}">
        <p14:creationId xmlns:p14="http://schemas.microsoft.com/office/powerpoint/2010/main" val="364572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A57C0F-1B2B-497B-BA59-7301D4709BCB}"/>
              </a:ext>
            </a:extLst>
          </p:cNvPr>
          <p:cNvSpPr>
            <a:spLocks noGrp="1"/>
          </p:cNvSpPr>
          <p:nvPr>
            <p:ph type="title"/>
          </p:nvPr>
        </p:nvSpPr>
        <p:spPr/>
        <p:txBody>
          <a:bodyPr/>
          <a:lstStyle/>
          <a:p>
            <a:r>
              <a:rPr lang="en-IN" sz="4800" dirty="0"/>
              <a:t>13.3 The Infant</a:t>
            </a:r>
          </a:p>
        </p:txBody>
      </p:sp>
    </p:spTree>
    <p:extLst>
      <p:ext uri="{BB962C8B-B14F-4D97-AF65-F5344CB8AC3E}">
        <p14:creationId xmlns:p14="http://schemas.microsoft.com/office/powerpoint/2010/main" val="12882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 Attachment Forms (1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The caregiver’s attachment to the infant</a:t>
            </a:r>
          </a:p>
          <a:p>
            <a:pPr lvl="1"/>
            <a:r>
              <a:rPr lang="en-US" dirty="0"/>
              <a:t>Bonding at birth is neither necessary nor sufficient for a strong parent–infant attachment to form.</a:t>
            </a:r>
          </a:p>
          <a:p>
            <a:pPr lvl="1"/>
            <a:r>
              <a:rPr lang="en-US" dirty="0"/>
              <a:t>Over the weeks and months, caregivers and infants develop synchronized routines.</a:t>
            </a:r>
          </a:p>
        </p:txBody>
      </p:sp>
    </p:spTree>
    <p:extLst>
      <p:ext uri="{BB962C8B-B14F-4D97-AF65-F5344CB8AC3E}">
        <p14:creationId xmlns:p14="http://schemas.microsoft.com/office/powerpoint/2010/main" val="219428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 Attachment Forms (2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Four phases in forming attachments</a:t>
            </a:r>
          </a:p>
          <a:p>
            <a:pPr lvl="1"/>
            <a:r>
              <a:rPr lang="en-US" dirty="0"/>
              <a:t>Undiscriminating social responsiveness (birth to 2 or 3 months)</a:t>
            </a:r>
          </a:p>
          <a:p>
            <a:pPr lvl="1"/>
            <a:r>
              <a:rPr lang="en-US" dirty="0"/>
              <a:t>Discriminating social responsiveness (2 or 3 months to 6 or 7 months)</a:t>
            </a:r>
          </a:p>
          <a:p>
            <a:pPr lvl="1"/>
            <a:r>
              <a:rPr lang="en-US" dirty="0"/>
              <a:t>True attachment (6 or 7 months to about 3 years)</a:t>
            </a:r>
          </a:p>
          <a:p>
            <a:pPr lvl="1"/>
            <a:r>
              <a:rPr lang="en-US" dirty="0"/>
              <a:t>Goal-corrected partnership (3 years and older)</a:t>
            </a:r>
          </a:p>
        </p:txBody>
      </p:sp>
    </p:spTree>
    <p:extLst>
      <p:ext uri="{BB962C8B-B14F-4D97-AF65-F5344CB8AC3E}">
        <p14:creationId xmlns:p14="http://schemas.microsoft.com/office/powerpoint/2010/main" val="166662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 Attachment Forms (3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Attachment-related fears</a:t>
            </a:r>
          </a:p>
          <a:p>
            <a:pPr lvl="1"/>
            <a:r>
              <a:rPr lang="en-US" dirty="0"/>
              <a:t>Separation anxiety</a:t>
            </a:r>
          </a:p>
          <a:p>
            <a:pPr lvl="2"/>
            <a:r>
              <a:rPr lang="en-US" dirty="0"/>
              <a:t>Baby becomes wary or fretful when separated from parent.</a:t>
            </a:r>
          </a:p>
          <a:p>
            <a:pPr lvl="2"/>
            <a:r>
              <a:rPr lang="en-US" dirty="0"/>
              <a:t>Peaks between 14 and 18 months</a:t>
            </a:r>
          </a:p>
          <a:p>
            <a:pPr lvl="1"/>
            <a:r>
              <a:rPr lang="en-US" dirty="0"/>
              <a:t>Stranger anxiety</a:t>
            </a:r>
          </a:p>
          <a:p>
            <a:pPr lvl="2"/>
            <a:r>
              <a:rPr lang="en-US" dirty="0"/>
              <a:t>Wary or fretful reaction to the approach of an unfamiliar person</a:t>
            </a:r>
          </a:p>
          <a:p>
            <a:pPr lvl="2"/>
            <a:r>
              <a:rPr lang="en-US" dirty="0"/>
              <a:t>Peaks around 1 year of age</a:t>
            </a:r>
          </a:p>
        </p:txBody>
      </p:sp>
    </p:spTree>
    <p:extLst>
      <p:ext uri="{BB962C8B-B14F-4D97-AF65-F5344CB8AC3E}">
        <p14:creationId xmlns:p14="http://schemas.microsoft.com/office/powerpoint/2010/main" val="270370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(1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13.1 Distinguish between primary and secondary or self-conscious emotions, giving examples and indicating when they emerge.</a:t>
            </a:r>
          </a:p>
          <a:p>
            <a:r>
              <a:rPr lang="en-US" dirty="0"/>
              <a:t>13.2 Discuss age-related changes in emotional competence, emotion regulation skills, and the learning of cultural display rules for emotion.</a:t>
            </a:r>
          </a:p>
          <a:p>
            <a:r>
              <a:rPr lang="en-US" dirty="0"/>
              <a:t>13.3 Using research on adolescent emotion regulation and socioemotional selectivity theory, explain why older adults typically have greater emotional well-being than adolescents.</a:t>
            </a:r>
          </a:p>
        </p:txBody>
      </p:sp>
    </p:spTree>
    <p:custDataLst>
      <p:tags r:id="rId1"/>
    </p:custDataLst>
    <p:extLst>
      <p:ext uri="{BB962C8B-B14F-4D97-AF65-F5344CB8AC3E}">
        <p14:creationId xmlns:p14="http://schemas.microsoft.com/office/powerpoint/2010/main" val="218733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An Attachment Forms (4 of 4)</a:t>
            </a:r>
            <a:endParaRPr lang="en-IN" dirty="0"/>
          </a:p>
        </p:txBody>
      </p:sp>
      <p:sp>
        <p:nvSpPr>
          <p:cNvPr id="3" name="Content Placeholder 2">
            <a:extLst>
              <a:ext uri="{FF2B5EF4-FFF2-40B4-BE49-F238E27FC236}">
                <a16:creationId xmlns:a16="http://schemas.microsoft.com/office/drawing/2014/main" id="{47740830-42D4-4CC3-AC7C-BABC4D73448D}"/>
              </a:ext>
            </a:extLst>
          </p:cNvPr>
          <p:cNvSpPr>
            <a:spLocks noGrp="1"/>
          </p:cNvSpPr>
          <p:nvPr>
            <p:ph idx="1"/>
          </p:nvPr>
        </p:nvSpPr>
        <p:spPr/>
        <p:txBody>
          <a:bodyPr/>
          <a:lstStyle/>
          <a:p>
            <a:r>
              <a:rPr lang="en-US" dirty="0"/>
              <a:t>Explanatory behavior</a:t>
            </a:r>
          </a:p>
          <a:p>
            <a:pPr lvl="1"/>
            <a:r>
              <a:rPr lang="en-US" dirty="0"/>
              <a:t>Attachment figure serves as a</a:t>
            </a:r>
          </a:p>
          <a:p>
            <a:pPr lvl="2"/>
            <a:r>
              <a:rPr lang="en-US" dirty="0"/>
              <a:t>Secure base for exploration</a:t>
            </a:r>
          </a:p>
          <a:p>
            <a:pPr lvl="2"/>
            <a:r>
              <a:rPr lang="en-US" dirty="0"/>
              <a:t>Safe haven</a:t>
            </a:r>
          </a:p>
        </p:txBody>
      </p:sp>
    </p:spTree>
    <p:extLst>
      <p:ext uri="{BB962C8B-B14F-4D97-AF65-F5344CB8AC3E}">
        <p14:creationId xmlns:p14="http://schemas.microsoft.com/office/powerpoint/2010/main" val="2905574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Quality of Attachment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Ainsworth and her associates created the Strange Situation, a now-famous procedure for measuring the quality of an attachment </a:t>
            </a:r>
          </a:p>
          <a:p>
            <a:pPr lvl="1"/>
            <a:r>
              <a:rPr lang="en-US" dirty="0"/>
              <a:t>Secure attachment </a:t>
            </a:r>
          </a:p>
          <a:p>
            <a:pPr lvl="1"/>
            <a:r>
              <a:rPr lang="en-US" dirty="0"/>
              <a:t>Resistant attachment</a:t>
            </a:r>
          </a:p>
          <a:p>
            <a:pPr lvl="1"/>
            <a:r>
              <a:rPr lang="en-US" dirty="0"/>
              <a:t>Avoidant attachment</a:t>
            </a:r>
          </a:p>
          <a:p>
            <a:pPr lvl="1"/>
            <a:r>
              <a:rPr lang="en-US" dirty="0"/>
              <a:t>Disorganized–disoriented attachment</a:t>
            </a:r>
          </a:p>
        </p:txBody>
      </p:sp>
    </p:spTree>
    <p:extLst>
      <p:ext uri="{BB962C8B-B14F-4D97-AF65-F5344CB8AC3E}">
        <p14:creationId xmlns:p14="http://schemas.microsoft.com/office/powerpoint/2010/main" val="3137012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EF1CA-D6F7-4CCB-97B6-DE179207A044}"/>
              </a:ext>
            </a:extLst>
          </p:cNvPr>
          <p:cNvSpPr>
            <a:spLocks noGrp="1"/>
          </p:cNvSpPr>
          <p:nvPr>
            <p:ph type="title"/>
          </p:nvPr>
        </p:nvSpPr>
        <p:spPr/>
        <p:txBody>
          <a:bodyPr anchor="ctr"/>
          <a:lstStyle/>
          <a:p>
            <a:r>
              <a:rPr lang="en-US" sz="3600" dirty="0"/>
              <a:t>Quality of Attachment (2 of 2)</a:t>
            </a:r>
            <a:endParaRPr lang="en-IN" sz="3600" dirty="0"/>
          </a:p>
        </p:txBody>
      </p:sp>
      <p:sp>
        <p:nvSpPr>
          <p:cNvPr id="5" name="Content Placeholder 4">
            <a:extLst>
              <a:ext uri="{FF2B5EF4-FFF2-40B4-BE49-F238E27FC236}">
                <a16:creationId xmlns:a16="http://schemas.microsoft.com/office/drawing/2014/main" id="{675FA101-0D2E-4742-8D65-79A4903778EE}"/>
              </a:ext>
            </a:extLst>
          </p:cNvPr>
          <p:cNvSpPr>
            <a:spLocks noGrp="1"/>
          </p:cNvSpPr>
          <p:nvPr>
            <p:ph idx="1"/>
          </p:nvPr>
        </p:nvSpPr>
        <p:spPr>
          <a:xfrm>
            <a:off x="476844" y="1825625"/>
            <a:ext cx="6524592" cy="4442440"/>
          </a:xfrm>
        </p:spPr>
        <p:txBody>
          <a:bodyPr/>
          <a:lstStyle/>
          <a:p>
            <a:r>
              <a:rPr lang="en-US" dirty="0"/>
              <a:t>Caregiver’s contributions</a:t>
            </a:r>
          </a:p>
          <a:p>
            <a:pPr lvl="1"/>
            <a:r>
              <a:rPr lang="en-US" dirty="0"/>
              <a:t>Contact comfort promotes human attachments.</a:t>
            </a:r>
          </a:p>
          <a:p>
            <a:pPr lvl="1"/>
            <a:r>
              <a:rPr lang="en-US" dirty="0"/>
              <a:t>Parents who are sensitive and responsive to baby’s needs and emotional signals promote secure attachment.</a:t>
            </a:r>
          </a:p>
          <a:p>
            <a:r>
              <a:rPr lang="en-US" dirty="0"/>
              <a:t>Infant’s contributions</a:t>
            </a:r>
          </a:p>
          <a:p>
            <a:pPr lvl="1"/>
            <a:r>
              <a:rPr lang="en-US" dirty="0"/>
              <a:t>Relationships between infant temperament and quality of attachment are often weak.</a:t>
            </a:r>
          </a:p>
        </p:txBody>
      </p:sp>
      <p:pic>
        <p:nvPicPr>
          <p:cNvPr id="10" name="Picture Placeholder 9" descr="A bar graph plots infants securely attached in nondepressed and depressed mothers. The horizontal axis is labeled full-term infant and premature infant. The vertical axis represents percentage of infants securely attached and ranges from 0 to 100, in increments of 10. The approximate data from the graph are as follows:&#10;Full-term infant: nondepressed mother, 61; depressed mother, 62.&#10;Premature infant: nondepressed mother, 75; depressed mother, 32.">
            <a:extLst>
              <a:ext uri="{FF2B5EF4-FFF2-40B4-BE49-F238E27FC236}">
                <a16:creationId xmlns:a16="http://schemas.microsoft.com/office/drawing/2014/main" id="{D805EEF2-FDDF-441E-8599-EB703F1B86B1}"/>
              </a:ext>
            </a:extLst>
          </p:cNvPr>
          <p:cNvPicPr>
            <a:picLocks noGrp="1" noChangeAspect="1"/>
          </p:cNvPicPr>
          <p:nvPr>
            <p:ph type="pic" sz="quarter" idx="11"/>
          </p:nvPr>
        </p:nvPicPr>
        <p:blipFill>
          <a:blip r:embed="rId2"/>
          <a:stretch>
            <a:fillRect/>
          </a:stretch>
        </p:blipFill>
        <p:spPr>
          <a:xfrm>
            <a:off x="7831138" y="1690692"/>
            <a:ext cx="3420152" cy="4352921"/>
          </a:xfrm>
          <a:prstGeom prst="rect">
            <a:avLst/>
          </a:prstGeom>
          <a:noFill/>
        </p:spPr>
      </p:pic>
    </p:spTree>
    <p:extLst>
      <p:ext uri="{BB962C8B-B14F-4D97-AF65-F5344CB8AC3E}">
        <p14:creationId xmlns:p14="http://schemas.microsoft.com/office/powerpoint/2010/main" val="128738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The Caregiver’s Caregiving</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According to Freud, infants become attached to the individual who provides them with oral pleasure, and the attachment bond will be most secure if a mother is relaxed and generous in her feeding practices.</a:t>
            </a:r>
          </a:p>
          <a:p>
            <a:r>
              <a:rPr lang="en-US" dirty="0"/>
              <a:t>Contact comfort, the pleasurable tactile sensations provided by a soft and cuddly “parent,” is a more powerful contributor to attachment in monkeys than feeding.</a:t>
            </a:r>
          </a:p>
        </p:txBody>
      </p:sp>
    </p:spTree>
    <p:extLst>
      <p:ext uri="{BB962C8B-B14F-4D97-AF65-F5344CB8AC3E}">
        <p14:creationId xmlns:p14="http://schemas.microsoft.com/office/powerpoint/2010/main" val="63070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The Infant’s Temperament</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An infant’s temperament can also influence the quality of an attachment </a:t>
            </a:r>
          </a:p>
          <a:p>
            <a:pPr lvl="1"/>
            <a:r>
              <a:rPr lang="en-US" dirty="0"/>
              <a:t>Infant temperament and quality of attachment are typically quite weak.</a:t>
            </a:r>
          </a:p>
          <a:p>
            <a:pPr lvl="1"/>
            <a:r>
              <a:rPr lang="en-US" dirty="0"/>
              <a:t>An infant’s genetic makeup</a:t>
            </a:r>
          </a:p>
          <a:p>
            <a:pPr lvl="1"/>
            <a:r>
              <a:rPr lang="en-US" dirty="0"/>
              <a:t>Many infants are securely attached to one parent but insecurely attached to the other.</a:t>
            </a:r>
          </a:p>
          <a:p>
            <a:pPr lvl="1"/>
            <a:r>
              <a:rPr lang="en-US" dirty="0"/>
              <a:t>Caregivers who are sensitive and responsive and adjust to their baby’s temperamental quirks are able to establish secure relationships.</a:t>
            </a:r>
          </a:p>
        </p:txBody>
      </p:sp>
    </p:spTree>
    <p:extLst>
      <p:ext uri="{BB962C8B-B14F-4D97-AF65-F5344CB8AC3E}">
        <p14:creationId xmlns:p14="http://schemas.microsoft.com/office/powerpoint/2010/main" val="3454052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Cultural and Social Context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Biological mother in attachment theory</a:t>
            </a:r>
          </a:p>
          <a:p>
            <a:pPr lvl="1"/>
            <a:r>
              <a:rPr lang="en-US" dirty="0" err="1"/>
              <a:t>Alloparenting</a:t>
            </a:r>
            <a:r>
              <a:rPr lang="en-US" dirty="0"/>
              <a:t> distributes care among multiple caregivers, such as aunts and uncles, grandparents, siblings, cousins, and neighbor women.</a:t>
            </a:r>
          </a:p>
          <a:p>
            <a:pPr lvl="1"/>
            <a:r>
              <a:rPr lang="en-US" dirty="0"/>
              <a:t>Individualistic cultures want their babies to take interest in objects, interact face-to-face with their parents, and explore independently.</a:t>
            </a:r>
          </a:p>
          <a:p>
            <a:pPr lvl="1"/>
            <a:r>
              <a:rPr lang="en-US" dirty="0"/>
              <a:t>Collectivist cultures keep their babies in physical contact all day and train them to stay close and do as they are told.</a:t>
            </a:r>
          </a:p>
        </p:txBody>
      </p:sp>
    </p:spTree>
    <p:extLst>
      <p:ext uri="{BB962C8B-B14F-4D97-AF65-F5344CB8AC3E}">
        <p14:creationId xmlns:p14="http://schemas.microsoft.com/office/powerpoint/2010/main" val="2409367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Cultural and Social Context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The cultural context in which caregiver and baby interact also colors their relationship</a:t>
            </a:r>
          </a:p>
          <a:p>
            <a:pPr lvl="1"/>
            <a:r>
              <a:rPr lang="en-US" dirty="0"/>
              <a:t>In Germany, an individualistic culture, parents strongly encourage independence and discourage clingy behavior.</a:t>
            </a:r>
          </a:p>
          <a:p>
            <a:pPr lvl="1"/>
            <a:r>
              <a:rPr lang="en-US" dirty="0"/>
              <a:t>In Japan infants are rarely separated from their mothers early in life and are encouraged to be dependent on their mothers. </a:t>
            </a:r>
          </a:p>
        </p:txBody>
      </p:sp>
    </p:spTree>
    <p:extLst>
      <p:ext uri="{BB962C8B-B14F-4D97-AF65-F5344CB8AC3E}">
        <p14:creationId xmlns:p14="http://schemas.microsoft.com/office/powerpoint/2010/main" val="3773308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Implications of Early Attachment</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From Freud, secure parent–child relationship is critical in human development</a:t>
            </a:r>
          </a:p>
          <a:p>
            <a:pPr lvl="1"/>
            <a:r>
              <a:rPr lang="en-US" dirty="0"/>
              <a:t>Studies of socially deprived infants</a:t>
            </a:r>
          </a:p>
          <a:p>
            <a:pPr lvl="1"/>
            <a:r>
              <a:rPr lang="en-US" dirty="0"/>
              <a:t>Studies of infants who experience separations from their caregivers</a:t>
            </a:r>
          </a:p>
          <a:p>
            <a:pPr lvl="1"/>
            <a:r>
              <a:rPr lang="en-US" dirty="0"/>
              <a:t>Studies comparing the later development of securely and insecurely attached infants</a:t>
            </a:r>
          </a:p>
        </p:txBody>
      </p:sp>
    </p:spTree>
    <p:extLst>
      <p:ext uri="{BB962C8B-B14F-4D97-AF65-F5344CB8AC3E}">
        <p14:creationId xmlns:p14="http://schemas.microsoft.com/office/powerpoint/2010/main" val="428365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Deprived Institutions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What happens if an infant never has an opportunity to form an attachment?</a:t>
            </a:r>
          </a:p>
          <a:p>
            <a:r>
              <a:rPr lang="en-US" dirty="0"/>
              <a:t> Infants who spent their first several months or more in deprived orphanages </a:t>
            </a:r>
          </a:p>
          <a:p>
            <a:pPr lvl="1"/>
            <a:r>
              <a:rPr lang="en-US" dirty="0"/>
              <a:t>Poor growth</a:t>
            </a:r>
          </a:p>
          <a:p>
            <a:pPr lvl="1"/>
            <a:r>
              <a:rPr lang="en-US" dirty="0"/>
              <a:t>Medical problems</a:t>
            </a:r>
          </a:p>
          <a:p>
            <a:pPr lvl="1"/>
            <a:r>
              <a:rPr lang="en-US" dirty="0"/>
              <a:t>Delays and differences in physical, cognitive, and social-emotional development</a:t>
            </a:r>
          </a:p>
        </p:txBody>
      </p:sp>
    </p:spTree>
    <p:extLst>
      <p:ext uri="{BB962C8B-B14F-4D97-AF65-F5344CB8AC3E}">
        <p14:creationId xmlns:p14="http://schemas.microsoft.com/office/powerpoint/2010/main" val="2842916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Deprived Institutions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After being adopted</a:t>
            </a:r>
          </a:p>
          <a:p>
            <a:pPr lvl="1"/>
            <a:r>
              <a:rPr lang="en-US" dirty="0"/>
              <a:t>90% had clearly become attached to their adoptive parents</a:t>
            </a:r>
          </a:p>
          <a:p>
            <a:pPr lvl="1"/>
            <a:r>
              <a:rPr lang="en-US" dirty="0"/>
              <a:t>Many saw their parents as both comforting and threatening</a:t>
            </a:r>
          </a:p>
        </p:txBody>
      </p:sp>
    </p:spTree>
    <p:extLst>
      <p:ext uri="{BB962C8B-B14F-4D97-AF65-F5344CB8AC3E}">
        <p14:creationId xmlns:p14="http://schemas.microsoft.com/office/powerpoint/2010/main" val="411768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(2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sz="2400" dirty="0"/>
              <a:t>By the end of this chapter, you should be able to:</a:t>
            </a:r>
          </a:p>
          <a:p>
            <a:r>
              <a:rPr lang="en-US" sz="2400" dirty="0"/>
              <a:t>13.4 Outline the main argument of Bowlby and Ainsworth’s attachment theory, with emphasis on the role of nature and nurture in attachment and the mechanism through which early attachments have lasting effects on development.</a:t>
            </a:r>
          </a:p>
          <a:p>
            <a:r>
              <a:rPr lang="en-US" sz="2400" dirty="0"/>
              <a:t>13.5 Discuss two theorists who claim that peers are more important than parents in development.</a:t>
            </a:r>
          </a:p>
          <a:p>
            <a:r>
              <a:rPr lang="en-US" sz="2400" dirty="0"/>
              <a:t>13.6 Discuss how both the caregiver’s attachment and the infant’s attachment grow during the first year of life and the significance of neurobiological changes and synchronized routines in the attachment process.</a:t>
            </a:r>
          </a:p>
        </p:txBody>
      </p:sp>
    </p:spTree>
    <p:custDataLst>
      <p:tags r:id="rId1"/>
    </p:custDataLst>
    <p:extLst>
      <p:ext uri="{BB962C8B-B14F-4D97-AF65-F5344CB8AC3E}">
        <p14:creationId xmlns:p14="http://schemas.microsoft.com/office/powerpoint/2010/main" val="122357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Separations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Infants go through a grieving process</a:t>
            </a:r>
          </a:p>
          <a:p>
            <a:pPr lvl="1"/>
            <a:r>
              <a:rPr lang="en-US" dirty="0"/>
              <a:t>Protest and search frantically for their loved one</a:t>
            </a:r>
          </a:p>
          <a:p>
            <a:pPr lvl="1"/>
            <a:r>
              <a:rPr lang="en-US" dirty="0"/>
              <a:t>Then become sad and listless once they give up</a:t>
            </a:r>
          </a:p>
          <a:p>
            <a:pPr lvl="1"/>
            <a:r>
              <a:rPr lang="en-US" dirty="0"/>
              <a:t>Sometimes then ignore or avoid their caregiver if she returns, only gradually warming up to her again</a:t>
            </a:r>
          </a:p>
        </p:txBody>
      </p:sp>
    </p:spTree>
    <p:extLst>
      <p:ext uri="{BB962C8B-B14F-4D97-AF65-F5344CB8AC3E}">
        <p14:creationId xmlns:p14="http://schemas.microsoft.com/office/powerpoint/2010/main" val="307044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Day Care</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Infants who experienced routine care by someone other than their mothers were not much different than infants cared for by their mothers.</a:t>
            </a:r>
          </a:p>
          <a:p>
            <a:r>
              <a:rPr lang="en-US" dirty="0"/>
              <a:t>Quality of parenting was a much stronger influence on these infants’ attachments and later development than whether they had day care experience.</a:t>
            </a:r>
          </a:p>
        </p:txBody>
      </p:sp>
    </p:spTree>
    <p:extLst>
      <p:ext uri="{BB962C8B-B14F-4D97-AF65-F5344CB8AC3E}">
        <p14:creationId xmlns:p14="http://schemas.microsoft.com/office/powerpoint/2010/main" val="151647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Later Development of Securely and Insecurely Attached Infants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Three main qualities distinguish children who were securely attached infants from children who were insecurely attached</a:t>
            </a:r>
          </a:p>
          <a:p>
            <a:pPr lvl="1"/>
            <a:r>
              <a:rPr lang="en-US" dirty="0"/>
              <a:t>Intellectual competence. Children who were securely attached as infants are described by teachers as more curious, self-directed, and eager to learn. </a:t>
            </a:r>
          </a:p>
          <a:p>
            <a:pPr lvl="1"/>
            <a:r>
              <a:rPr lang="en-US" dirty="0"/>
              <a:t>Social competence. Children who had been securely attached as infants are more able to initiate play activities, are more sensitive to the needs and feelings of other children, and more popular and socially competent.</a:t>
            </a:r>
          </a:p>
          <a:p>
            <a:pPr lvl="1"/>
            <a:r>
              <a:rPr lang="en-US" dirty="0"/>
              <a:t>Emotion regulation. Secure attachment in infancy is also linked to good emotion regulation and coping skills.</a:t>
            </a:r>
          </a:p>
        </p:txBody>
      </p:sp>
    </p:spTree>
    <p:extLst>
      <p:ext uri="{BB962C8B-B14F-4D97-AF65-F5344CB8AC3E}">
        <p14:creationId xmlns:p14="http://schemas.microsoft.com/office/powerpoint/2010/main" val="1746363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D29DBB-4E25-4581-A71F-AF7596D33710}"/>
              </a:ext>
            </a:extLst>
          </p:cNvPr>
          <p:cNvSpPr>
            <a:spLocks noGrp="1"/>
          </p:cNvSpPr>
          <p:nvPr>
            <p:ph type="title"/>
          </p:nvPr>
        </p:nvSpPr>
        <p:spPr/>
        <p:txBody>
          <a:bodyPr anchor="ctr"/>
          <a:lstStyle/>
          <a:p>
            <a:r>
              <a:rPr lang="en-IN" sz="3600" dirty="0"/>
              <a:t>Relationship Quality</a:t>
            </a:r>
          </a:p>
        </p:txBody>
      </p:sp>
      <p:pic>
        <p:nvPicPr>
          <p:cNvPr id="6" name="Picture Placeholder 5" descr="A flowchart shows the factors that define relationship quality from infancy to early adulthood. The flowchart reads as follows: Secure attachment in infancy, which leads to good peer relations in childhood. This in turn leads to intimate friendships in adolescence and finally to emotionally positive romantic relationships in early adulthood.">
            <a:extLst>
              <a:ext uri="{FF2B5EF4-FFF2-40B4-BE49-F238E27FC236}">
                <a16:creationId xmlns:a16="http://schemas.microsoft.com/office/drawing/2014/main" id="{7B076F3F-3BE3-4F9B-BBEE-30FA35CAC7AD}"/>
              </a:ext>
            </a:extLst>
          </p:cNvPr>
          <p:cNvPicPr>
            <a:picLocks noGrp="1" noChangeAspect="1"/>
          </p:cNvPicPr>
          <p:nvPr>
            <p:ph type="pic" sz="quarter" idx="11"/>
          </p:nvPr>
        </p:nvPicPr>
        <p:blipFill>
          <a:blip r:embed="rId2"/>
          <a:stretch>
            <a:fillRect/>
          </a:stretch>
        </p:blipFill>
        <p:spPr>
          <a:xfrm>
            <a:off x="1014774" y="2436515"/>
            <a:ext cx="10162452" cy="1890188"/>
          </a:xfrm>
          <a:prstGeom prst="rect">
            <a:avLst/>
          </a:prstGeom>
        </p:spPr>
      </p:pic>
    </p:spTree>
    <p:extLst>
      <p:ext uri="{BB962C8B-B14F-4D97-AF65-F5344CB8AC3E}">
        <p14:creationId xmlns:p14="http://schemas.microsoft.com/office/powerpoint/2010/main" val="1885473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First Peer Relations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Infants show interest in other babies. </a:t>
            </a:r>
          </a:p>
          <a:p>
            <a:r>
              <a:rPr lang="en-US" dirty="0"/>
              <a:t>At age one year of age: </a:t>
            </a:r>
          </a:p>
          <a:p>
            <a:pPr lvl="1"/>
            <a:r>
              <a:rPr lang="en-US" dirty="0"/>
              <a:t>Show capacities for sharing, cooperation, and empathy</a:t>
            </a:r>
          </a:p>
          <a:p>
            <a:r>
              <a:rPr lang="en-US" dirty="0"/>
              <a:t>At 18 months:</a:t>
            </a:r>
          </a:p>
          <a:p>
            <a:pPr lvl="1"/>
            <a:r>
              <a:rPr lang="en-US" dirty="0"/>
              <a:t>Infants are able to engage in simple forms of reciprocal, complementary play with peers</a:t>
            </a:r>
          </a:p>
        </p:txBody>
      </p:sp>
    </p:spTree>
    <p:extLst>
      <p:ext uri="{BB962C8B-B14F-4D97-AF65-F5344CB8AC3E}">
        <p14:creationId xmlns:p14="http://schemas.microsoft.com/office/powerpoint/2010/main" val="153134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Jamal is in the first grade. On his most recent report card, his teacher describes him as “curious and eager to learn.” It is likely that Jamal has which type of attachment to his primary caregiver?</a:t>
            </a:r>
          </a:p>
          <a:p>
            <a:pPr marL="514350" indent="-514350">
              <a:buFont typeface="+mj-lt"/>
              <a:buAutoNum type="alphaUcPeriod"/>
            </a:pPr>
            <a:r>
              <a:rPr lang="en-US" dirty="0"/>
              <a:t>Resistant</a:t>
            </a:r>
          </a:p>
          <a:p>
            <a:pPr marL="514350" indent="-514350">
              <a:buFont typeface="+mj-lt"/>
              <a:buAutoNum type="alphaUcPeriod"/>
            </a:pPr>
            <a:r>
              <a:rPr lang="en-US" dirty="0"/>
              <a:t>Secure</a:t>
            </a:r>
          </a:p>
          <a:p>
            <a:pPr marL="514350" indent="-514350">
              <a:buFont typeface="+mj-lt"/>
              <a:buAutoNum type="alphaUcPeriod"/>
            </a:pPr>
            <a:r>
              <a:rPr lang="en-US" dirty="0"/>
              <a:t>Avoidant</a:t>
            </a:r>
          </a:p>
          <a:p>
            <a:pPr marL="514350" indent="-514350">
              <a:buFont typeface="+mj-lt"/>
              <a:buAutoNum type="alphaUcPeriod"/>
            </a:pPr>
            <a:r>
              <a:rPr lang="en-US" dirty="0"/>
              <a:t>Disorganized−disoriented</a:t>
            </a:r>
          </a:p>
        </p:txBody>
      </p:sp>
    </p:spTree>
    <p:extLst>
      <p:ext uri="{BB962C8B-B14F-4D97-AF65-F5344CB8AC3E}">
        <p14:creationId xmlns:p14="http://schemas.microsoft.com/office/powerpoint/2010/main" val="1086095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Knowledge Check 2: Answer</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Jamal is in the first grade. On his most recent report card, his teacher describes him as “curious and eager to learn.” It is likely that Jamal has which type of attachment to his primary caregiver?</a:t>
            </a:r>
          </a:p>
          <a:p>
            <a:pPr marL="0" indent="0">
              <a:buNone/>
            </a:pPr>
            <a:r>
              <a:rPr lang="en-US" dirty="0"/>
              <a:t>Answer: B. Secure</a:t>
            </a:r>
          </a:p>
          <a:p>
            <a:pPr marL="0" indent="0">
              <a:buNone/>
            </a:pPr>
            <a:r>
              <a:rPr lang="en-US" b="1" dirty="0"/>
              <a:t>Children who were securely attached as infants are described by teachers as more curious, self-directed, and eager to learn than insecurely attached children.</a:t>
            </a:r>
          </a:p>
        </p:txBody>
      </p:sp>
    </p:spTree>
    <p:extLst>
      <p:ext uri="{BB962C8B-B14F-4D97-AF65-F5344CB8AC3E}">
        <p14:creationId xmlns:p14="http://schemas.microsoft.com/office/powerpoint/2010/main" val="1931109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F661E-ED9B-4DBC-9534-7E4CDEE95C29}"/>
              </a:ext>
            </a:extLst>
          </p:cNvPr>
          <p:cNvSpPr>
            <a:spLocks noGrp="1"/>
          </p:cNvSpPr>
          <p:nvPr>
            <p:ph type="title"/>
          </p:nvPr>
        </p:nvSpPr>
        <p:spPr/>
        <p:txBody>
          <a:bodyPr/>
          <a:lstStyle/>
          <a:p>
            <a:r>
              <a:rPr lang="en-IN" dirty="0"/>
              <a:t>13.4 The Child</a:t>
            </a:r>
          </a:p>
        </p:txBody>
      </p:sp>
    </p:spTree>
    <p:extLst>
      <p:ext uri="{BB962C8B-B14F-4D97-AF65-F5344CB8AC3E}">
        <p14:creationId xmlns:p14="http://schemas.microsoft.com/office/powerpoint/2010/main" val="3326013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Poll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Which do you think was the most important for your development during childhood?</a:t>
            </a:r>
          </a:p>
          <a:p>
            <a:pPr marL="514350" indent="-514350">
              <a:buFont typeface="+mj-lt"/>
              <a:buAutoNum type="alphaUcPeriod"/>
            </a:pPr>
            <a:r>
              <a:rPr lang="en-US" dirty="0"/>
              <a:t>Parents</a:t>
            </a:r>
          </a:p>
          <a:p>
            <a:pPr marL="514350" indent="-514350">
              <a:buFont typeface="+mj-lt"/>
              <a:buAutoNum type="alphaUcPeriod"/>
            </a:pPr>
            <a:r>
              <a:rPr lang="en-US" dirty="0"/>
              <a:t>Peer acceptance</a:t>
            </a:r>
          </a:p>
          <a:p>
            <a:pPr marL="514350" indent="-514350">
              <a:buFont typeface="+mj-lt"/>
              <a:buAutoNum type="alphaUcPeriod"/>
            </a:pPr>
            <a:r>
              <a:rPr lang="en-US" dirty="0"/>
              <a:t>Free play</a:t>
            </a:r>
          </a:p>
          <a:p>
            <a:pPr marL="514350" indent="-514350">
              <a:buFont typeface="+mj-lt"/>
              <a:buAutoNum type="alphaUcPeriod"/>
            </a:pPr>
            <a:r>
              <a:rPr lang="en-US" dirty="0"/>
              <a:t>Close friends</a:t>
            </a:r>
          </a:p>
        </p:txBody>
      </p:sp>
    </p:spTree>
    <p:extLst>
      <p:ext uri="{BB962C8B-B14F-4D97-AF65-F5344CB8AC3E}">
        <p14:creationId xmlns:p14="http://schemas.microsoft.com/office/powerpoint/2010/main" val="1294444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Parent–Child Attachments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At age 3</a:t>
            </a:r>
          </a:p>
          <a:p>
            <a:pPr lvl="1"/>
            <a:r>
              <a:rPr lang="en-US" dirty="0"/>
              <a:t>A child grows more independent of the parent</a:t>
            </a:r>
          </a:p>
          <a:p>
            <a:pPr lvl="2"/>
            <a:r>
              <a:rPr lang="en-US" dirty="0"/>
              <a:t>Wants separations to be predictable and controllable</a:t>
            </a:r>
          </a:p>
          <a:p>
            <a:r>
              <a:rPr lang="en-US" dirty="0"/>
              <a:t>Children</a:t>
            </a:r>
          </a:p>
          <a:p>
            <a:pPr lvl="1"/>
            <a:r>
              <a:rPr lang="en-US" dirty="0"/>
              <a:t>Continue to seek attention and approval from their parents</a:t>
            </a:r>
          </a:p>
          <a:p>
            <a:pPr lvl="1"/>
            <a:r>
              <a:rPr lang="en-US" dirty="0"/>
              <a:t>Look more to peers for social and emotional support</a:t>
            </a:r>
          </a:p>
        </p:txBody>
      </p:sp>
    </p:spTree>
    <p:extLst>
      <p:ext uri="{BB962C8B-B14F-4D97-AF65-F5344CB8AC3E}">
        <p14:creationId xmlns:p14="http://schemas.microsoft.com/office/powerpoint/2010/main" val="115720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nchor="ctr"/>
          <a:lstStyle/>
          <a:p>
            <a:r>
              <a:rPr lang="en-US" dirty="0"/>
              <a:t>Learning Objectives (3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13.7 Distinguish among the four types of parent–infant attachments and explain how a parent’s behavior, an infant’s temperament, and the cultural context can influence which type of attachment develops.</a:t>
            </a:r>
          </a:p>
          <a:p>
            <a:r>
              <a:rPr lang="en-US" dirty="0"/>
              <a:t>13.8 Summarize the main lessons learned about attachment and later development from studies of infants in deprived institutions, infants separated from caregivers, infants attending day care, and infants with secure versus insecure attachments.</a:t>
            </a:r>
          </a:p>
          <a:p>
            <a:r>
              <a:rPr lang="en-US" dirty="0"/>
              <a:t>13.9 Characterize the ability of infants to participate in relationships with peers.</a:t>
            </a:r>
          </a:p>
        </p:txBody>
      </p:sp>
    </p:spTree>
    <p:custDataLst>
      <p:tags r:id="rId1"/>
    </p:custDataLst>
    <p:extLst>
      <p:ext uri="{BB962C8B-B14F-4D97-AF65-F5344CB8AC3E}">
        <p14:creationId xmlns:p14="http://schemas.microsoft.com/office/powerpoint/2010/main" val="3974728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99A53-AE1C-488A-8D3C-8033C56AB414}"/>
              </a:ext>
            </a:extLst>
          </p:cNvPr>
          <p:cNvSpPr>
            <a:spLocks noGrp="1"/>
          </p:cNvSpPr>
          <p:nvPr>
            <p:ph type="title"/>
          </p:nvPr>
        </p:nvSpPr>
        <p:spPr/>
        <p:txBody>
          <a:bodyPr anchor="ctr"/>
          <a:lstStyle/>
          <a:p>
            <a:r>
              <a:rPr lang="en-IN" sz="3600" dirty="0"/>
              <a:t>Peer Networks</a:t>
            </a:r>
          </a:p>
        </p:txBody>
      </p:sp>
      <p:sp>
        <p:nvSpPr>
          <p:cNvPr id="5" name="Content Placeholder 4">
            <a:extLst>
              <a:ext uri="{FF2B5EF4-FFF2-40B4-BE49-F238E27FC236}">
                <a16:creationId xmlns:a16="http://schemas.microsoft.com/office/drawing/2014/main" id="{03B67740-803C-406E-BDA1-161348BEDDBF}"/>
              </a:ext>
            </a:extLst>
          </p:cNvPr>
          <p:cNvSpPr>
            <a:spLocks noGrp="1"/>
          </p:cNvSpPr>
          <p:nvPr>
            <p:ph idx="1"/>
          </p:nvPr>
        </p:nvSpPr>
        <p:spPr>
          <a:xfrm>
            <a:off x="476844" y="1825625"/>
            <a:ext cx="6524592" cy="4294956"/>
          </a:xfrm>
        </p:spPr>
        <p:txBody>
          <a:bodyPr/>
          <a:lstStyle/>
          <a:p>
            <a:r>
              <a:rPr lang="en-US" dirty="0"/>
              <a:t>10% of social interactions in toddlerhood are with peers</a:t>
            </a:r>
          </a:p>
          <a:p>
            <a:r>
              <a:rPr lang="en-US" dirty="0"/>
              <a:t>30% of those in middle childhood are with peers</a:t>
            </a:r>
          </a:p>
          <a:p>
            <a:pPr lvl="1"/>
            <a:r>
              <a:rPr lang="en-US" dirty="0"/>
              <a:t>Cross-cultural research</a:t>
            </a:r>
          </a:p>
          <a:p>
            <a:pPr lvl="1"/>
            <a:r>
              <a:rPr lang="en-US" dirty="0"/>
              <a:t>U.S. children spend more time with same-age children</a:t>
            </a:r>
          </a:p>
          <a:p>
            <a:pPr lvl="1"/>
            <a:r>
              <a:rPr lang="en-US" dirty="0"/>
              <a:t>May miss out on opportunities to learn from older and wiser children</a:t>
            </a:r>
          </a:p>
        </p:txBody>
      </p:sp>
      <p:pic>
        <p:nvPicPr>
          <p:cNvPr id="8" name="Picture Placeholder 7" descr="A bar graph plots the percentage of scans across the four activities for Efe, San Pedro, West Newton, and Sugarhouse. The horizontal axis is labeled at least one older child and at least one similar-age child. The vertical axis represents percentage of scans across the four activities and ranges from 0 to 50, in increments of 10. The approximate data from the graph are as follows:&#10;At least one older child: Efe, 31; San Pedro, 43; West Newton, 13; Sugarhouse, 15.&#10;At least one similar-age child: Efe, 9; San Pedro, 8; West Newton, 13; Sugarhouse, 18.">
            <a:extLst>
              <a:ext uri="{FF2B5EF4-FFF2-40B4-BE49-F238E27FC236}">
                <a16:creationId xmlns:a16="http://schemas.microsoft.com/office/drawing/2014/main" id="{844EE2C1-9346-4E19-A0E1-C36DDE234240}"/>
              </a:ext>
            </a:extLst>
          </p:cNvPr>
          <p:cNvPicPr>
            <a:picLocks noGrp="1" noChangeAspect="1"/>
          </p:cNvPicPr>
          <p:nvPr>
            <p:ph type="pic" sz="quarter" idx="11"/>
          </p:nvPr>
        </p:nvPicPr>
        <p:blipFill>
          <a:blip r:embed="rId2"/>
          <a:stretch>
            <a:fillRect/>
          </a:stretch>
        </p:blipFill>
        <p:spPr>
          <a:xfrm>
            <a:off x="6930906" y="2614316"/>
            <a:ext cx="4846359" cy="2396404"/>
          </a:xfrm>
          <a:prstGeom prst="rect">
            <a:avLst/>
          </a:prstGeom>
        </p:spPr>
      </p:pic>
    </p:spTree>
    <p:extLst>
      <p:ext uri="{BB962C8B-B14F-4D97-AF65-F5344CB8AC3E}">
        <p14:creationId xmlns:p14="http://schemas.microsoft.com/office/powerpoint/2010/main" val="186535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Play (1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Children spend much time playing</a:t>
            </a:r>
          </a:p>
          <a:p>
            <a:pPr lvl="1"/>
            <a:r>
              <a:rPr lang="en-US" dirty="0"/>
              <a:t>Locomotor play </a:t>
            </a:r>
          </a:p>
          <a:p>
            <a:pPr lvl="1"/>
            <a:r>
              <a:rPr lang="en-US" dirty="0"/>
              <a:t>Object play </a:t>
            </a:r>
          </a:p>
          <a:p>
            <a:pPr lvl="1"/>
            <a:r>
              <a:rPr lang="en-US" dirty="0"/>
              <a:t>Social play </a:t>
            </a:r>
          </a:p>
          <a:p>
            <a:pPr lvl="1"/>
            <a:r>
              <a:rPr lang="en-US" dirty="0"/>
              <a:t>Pretend play</a:t>
            </a:r>
          </a:p>
          <a:p>
            <a:r>
              <a:rPr lang="en-US" dirty="0"/>
              <a:t>Two changes in play between infancy and age 5 </a:t>
            </a:r>
          </a:p>
          <a:p>
            <a:pPr lvl="1"/>
            <a:r>
              <a:rPr lang="en-US" dirty="0"/>
              <a:t>Becomes more social and more imaginative</a:t>
            </a:r>
          </a:p>
        </p:txBody>
      </p:sp>
    </p:spTree>
    <p:extLst>
      <p:ext uri="{BB962C8B-B14F-4D97-AF65-F5344CB8AC3E}">
        <p14:creationId xmlns:p14="http://schemas.microsoft.com/office/powerpoint/2010/main" val="1945909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99A53-AE1C-488A-8D3C-8033C56AB414}"/>
              </a:ext>
            </a:extLst>
          </p:cNvPr>
          <p:cNvSpPr>
            <a:spLocks noGrp="1"/>
          </p:cNvSpPr>
          <p:nvPr>
            <p:ph type="title"/>
          </p:nvPr>
        </p:nvSpPr>
        <p:spPr/>
        <p:txBody>
          <a:bodyPr anchor="ctr"/>
          <a:lstStyle/>
          <a:p>
            <a:r>
              <a:rPr lang="en-US" sz="3600" dirty="0"/>
              <a:t>Play (2 of 4)</a:t>
            </a:r>
            <a:endParaRPr lang="en-IN" sz="3600" dirty="0"/>
          </a:p>
        </p:txBody>
      </p:sp>
      <p:sp>
        <p:nvSpPr>
          <p:cNvPr id="5" name="Content Placeholder 4">
            <a:extLst>
              <a:ext uri="{FF2B5EF4-FFF2-40B4-BE49-F238E27FC236}">
                <a16:creationId xmlns:a16="http://schemas.microsoft.com/office/drawing/2014/main" id="{03B67740-803C-406E-BDA1-161348BEDDBF}"/>
              </a:ext>
            </a:extLst>
          </p:cNvPr>
          <p:cNvSpPr>
            <a:spLocks noGrp="1"/>
          </p:cNvSpPr>
          <p:nvPr>
            <p:ph idx="1"/>
          </p:nvPr>
        </p:nvSpPr>
        <p:spPr>
          <a:xfrm>
            <a:off x="476844" y="1825625"/>
            <a:ext cx="6524592" cy="4294956"/>
          </a:xfrm>
        </p:spPr>
        <p:txBody>
          <a:bodyPr/>
          <a:lstStyle/>
          <a:p>
            <a:r>
              <a:rPr lang="en-US" dirty="0"/>
              <a:t>Parten’s six categories of preschool play—from least to most social</a:t>
            </a:r>
          </a:p>
          <a:p>
            <a:pPr lvl="1"/>
            <a:r>
              <a:rPr lang="en-US" dirty="0"/>
              <a:t>Unoccupied play</a:t>
            </a:r>
          </a:p>
          <a:p>
            <a:pPr lvl="1"/>
            <a:r>
              <a:rPr lang="en-US" dirty="0"/>
              <a:t>Solitary play</a:t>
            </a:r>
          </a:p>
          <a:p>
            <a:pPr lvl="1"/>
            <a:r>
              <a:rPr lang="en-US" dirty="0"/>
              <a:t>Onlooker play</a:t>
            </a:r>
          </a:p>
          <a:p>
            <a:pPr lvl="1"/>
            <a:r>
              <a:rPr lang="en-US" dirty="0"/>
              <a:t>Parallel play</a:t>
            </a:r>
          </a:p>
          <a:p>
            <a:pPr lvl="1"/>
            <a:r>
              <a:rPr lang="en-US" dirty="0"/>
              <a:t>Associative play</a:t>
            </a:r>
          </a:p>
          <a:p>
            <a:pPr lvl="1"/>
            <a:r>
              <a:rPr lang="en-US" dirty="0"/>
              <a:t>Cooperative play</a:t>
            </a:r>
          </a:p>
        </p:txBody>
      </p:sp>
      <p:pic>
        <p:nvPicPr>
          <p:cNvPr id="9" name="Picture Placeholder 8" descr="A bar graph plots frequency of play at different ages in years. The horizontal axis is labeled solitary play, parallel play, associative play, and cooperative play. The vertical axis represents frequency and ranges from 0 to 35, in increments of 5. The approximate data from the graph are as follows:&#10;Solitary play: 2 to 2.5 years old, 14; 3 to 3.5 years old, 9.5; 4 to 4.5 years old, 6.&#10;Parallel play: 2 to 2.5 years old, 28; 3 to 3.5 years old, 15.5; 4 to 4.5 years old, 18.&#10;Associative play: 2 to 2.5 years old, 11; 3 to 3.5 years old, 16.5; 4 to 4.5 years old, 19.&#10;Cooperative play: 2 to 2.5 years old, 3; 3 to 3.5 years old, 13.5; 4 to 4.5 years old, 16.">
            <a:extLst>
              <a:ext uri="{FF2B5EF4-FFF2-40B4-BE49-F238E27FC236}">
                <a16:creationId xmlns:a16="http://schemas.microsoft.com/office/drawing/2014/main" id="{4792C6F8-302B-42A0-B359-A102B60577B3}"/>
              </a:ext>
            </a:extLst>
          </p:cNvPr>
          <p:cNvPicPr>
            <a:picLocks noGrp="1" noChangeAspect="1"/>
          </p:cNvPicPr>
          <p:nvPr>
            <p:ph type="pic" sz="quarter" idx="11"/>
          </p:nvPr>
        </p:nvPicPr>
        <p:blipFill>
          <a:blip r:embed="rId2"/>
          <a:stretch>
            <a:fillRect/>
          </a:stretch>
        </p:blipFill>
        <p:spPr>
          <a:xfrm>
            <a:off x="6661058" y="1997943"/>
            <a:ext cx="5079225" cy="3359103"/>
          </a:xfrm>
          <a:prstGeom prst="rect">
            <a:avLst/>
          </a:prstGeom>
        </p:spPr>
      </p:pic>
    </p:spTree>
    <p:extLst>
      <p:ext uri="{BB962C8B-B14F-4D97-AF65-F5344CB8AC3E}">
        <p14:creationId xmlns:p14="http://schemas.microsoft.com/office/powerpoint/2010/main" val="4046277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Play (3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At age 1</a:t>
            </a:r>
          </a:p>
          <a:p>
            <a:pPr lvl="1"/>
            <a:r>
              <a:rPr lang="en-US" dirty="0"/>
              <a:t>First pretend play</a:t>
            </a:r>
          </a:p>
          <a:p>
            <a:pPr lvl="2"/>
            <a:r>
              <a:rPr lang="en-US" dirty="0"/>
              <a:t>Play in which one actor, object, or action symbolizes or stands for another</a:t>
            </a:r>
          </a:p>
          <a:p>
            <a:r>
              <a:rPr lang="en-US" dirty="0"/>
              <a:t>At ages 2 to 5</a:t>
            </a:r>
          </a:p>
          <a:p>
            <a:pPr lvl="1"/>
            <a:r>
              <a:rPr lang="en-US" dirty="0"/>
              <a:t>Pretend play blossoms</a:t>
            </a:r>
          </a:p>
          <a:p>
            <a:pPr lvl="1"/>
            <a:r>
              <a:rPr lang="en-US" dirty="0"/>
              <a:t>Social pretend play</a:t>
            </a:r>
          </a:p>
          <a:p>
            <a:r>
              <a:rPr lang="en-US" dirty="0"/>
              <a:t>At school age</a:t>
            </a:r>
          </a:p>
          <a:p>
            <a:pPr lvl="1"/>
            <a:r>
              <a:rPr lang="en-US" dirty="0"/>
              <a:t>Playing organized games with rules</a:t>
            </a:r>
          </a:p>
        </p:txBody>
      </p:sp>
    </p:spTree>
    <p:extLst>
      <p:ext uri="{BB962C8B-B14F-4D97-AF65-F5344CB8AC3E}">
        <p14:creationId xmlns:p14="http://schemas.microsoft.com/office/powerpoint/2010/main" val="2908808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Play (4 of 4)</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Allows children to develop many skills</a:t>
            </a:r>
          </a:p>
          <a:p>
            <a:r>
              <a:rPr lang="en-US" dirty="0"/>
              <a:t>Associated with the development of motor, cognitive, language, social, and emotional skills</a:t>
            </a:r>
          </a:p>
          <a:p>
            <a:r>
              <a:rPr lang="en-US" dirty="0"/>
              <a:t>May contribute to healthy emotional development</a:t>
            </a:r>
          </a:p>
        </p:txBody>
      </p:sp>
    </p:spTree>
    <p:extLst>
      <p:ext uri="{BB962C8B-B14F-4D97-AF65-F5344CB8AC3E}">
        <p14:creationId xmlns:p14="http://schemas.microsoft.com/office/powerpoint/2010/main" val="3204064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Peer Acceptance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lvl="1"/>
            <a:r>
              <a:rPr lang="en-US" dirty="0"/>
              <a:t>Researchers study peer-group acceptance through sociometric techniques</a:t>
            </a:r>
          </a:p>
          <a:p>
            <a:pPr lvl="2"/>
            <a:r>
              <a:rPr lang="en-US" dirty="0"/>
              <a:t>Accepted (or popular). Well liked by most and rarely disliked</a:t>
            </a:r>
          </a:p>
          <a:p>
            <a:pPr lvl="2"/>
            <a:r>
              <a:rPr lang="en-US" dirty="0"/>
              <a:t>Rejected. Rarely liked and often disliked</a:t>
            </a:r>
          </a:p>
          <a:p>
            <a:pPr lvl="2"/>
            <a:r>
              <a:rPr lang="en-US" dirty="0"/>
              <a:t>Neglected. Neither liked nor disliked; these children seem to be invisible to their classmates.</a:t>
            </a:r>
          </a:p>
          <a:p>
            <a:pPr lvl="2"/>
            <a:r>
              <a:rPr lang="en-US" dirty="0"/>
              <a:t>Controversial. Liked by many but also disliked by many</a:t>
            </a:r>
          </a:p>
          <a:p>
            <a:pPr lvl="2"/>
            <a:r>
              <a:rPr lang="en-US" dirty="0"/>
              <a:t>Average. In the middle on both the liked and disliked scales</a:t>
            </a:r>
          </a:p>
        </p:txBody>
      </p:sp>
    </p:spTree>
    <p:extLst>
      <p:ext uri="{BB962C8B-B14F-4D97-AF65-F5344CB8AC3E}">
        <p14:creationId xmlns:p14="http://schemas.microsoft.com/office/powerpoint/2010/main" val="3329809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Peer Acceptance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Why are some children more popular than others?</a:t>
            </a:r>
          </a:p>
          <a:p>
            <a:pPr lvl="1"/>
            <a:r>
              <a:rPr lang="en-US" dirty="0"/>
              <a:t>Physically attractive children are more liked</a:t>
            </a:r>
          </a:p>
          <a:p>
            <a:pPr lvl="1"/>
            <a:r>
              <a:rPr lang="en-US" dirty="0"/>
              <a:t>Children who are relatively intelligent are usually more popular</a:t>
            </a:r>
          </a:p>
          <a:p>
            <a:pPr lvl="1"/>
            <a:r>
              <a:rPr lang="en-US" dirty="0"/>
              <a:t>Social competence predicts popularity</a:t>
            </a:r>
          </a:p>
        </p:txBody>
      </p:sp>
    </p:spTree>
    <p:extLst>
      <p:ext uri="{BB962C8B-B14F-4D97-AF65-F5344CB8AC3E}">
        <p14:creationId xmlns:p14="http://schemas.microsoft.com/office/powerpoint/2010/main" val="13396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Peer Acceptance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“Rejected” children</a:t>
            </a:r>
          </a:p>
          <a:p>
            <a:pPr lvl="1"/>
            <a:r>
              <a:rPr lang="en-US" dirty="0"/>
              <a:t>Often highly aggressive</a:t>
            </a:r>
          </a:p>
          <a:p>
            <a:pPr lvl="1"/>
            <a:r>
              <a:rPr lang="en-US" dirty="0"/>
              <a:t>Some are socially isolated, submissive children</a:t>
            </a:r>
          </a:p>
          <a:p>
            <a:r>
              <a:rPr lang="en-US" dirty="0"/>
              <a:t>Neglected</a:t>
            </a:r>
          </a:p>
          <a:p>
            <a:pPr lvl="1"/>
            <a:r>
              <a:rPr lang="en-US" dirty="0"/>
              <a:t>Good social skills</a:t>
            </a:r>
          </a:p>
          <a:p>
            <a:pPr lvl="1"/>
            <a:r>
              <a:rPr lang="en-US" dirty="0"/>
              <a:t>Nonaggressive; tend to be shy and unassertive</a:t>
            </a:r>
          </a:p>
          <a:p>
            <a:r>
              <a:rPr lang="en-US" dirty="0"/>
              <a:t>Controversial children</a:t>
            </a:r>
          </a:p>
          <a:p>
            <a:pPr lvl="1"/>
            <a:r>
              <a:rPr lang="en-US" dirty="0"/>
              <a:t>Good social skills, leadership qualities, and aggressive</a:t>
            </a:r>
          </a:p>
        </p:txBody>
      </p:sp>
    </p:spTree>
    <p:extLst>
      <p:ext uri="{BB962C8B-B14F-4D97-AF65-F5344CB8AC3E}">
        <p14:creationId xmlns:p14="http://schemas.microsoft.com/office/powerpoint/2010/main" val="46073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Friendships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Study of 7- to 8-year-olds</a:t>
            </a:r>
          </a:p>
          <a:p>
            <a:pPr lvl="1"/>
            <a:r>
              <a:rPr lang="en-US" dirty="0"/>
              <a:t>39% of children rejected by peers had at least one mutual or reciprocated friendship</a:t>
            </a:r>
          </a:p>
          <a:p>
            <a:pPr lvl="1"/>
            <a:r>
              <a:rPr lang="en-US" dirty="0"/>
              <a:t>31% of popular children lacked such a friendship</a:t>
            </a:r>
          </a:p>
          <a:p>
            <a:r>
              <a:rPr lang="en-US" dirty="0"/>
              <a:t>Having at least one friend increases the odds that a child will be happy and socially competent.</a:t>
            </a:r>
          </a:p>
        </p:txBody>
      </p:sp>
    </p:spTree>
    <p:extLst>
      <p:ext uri="{BB962C8B-B14F-4D97-AF65-F5344CB8AC3E}">
        <p14:creationId xmlns:p14="http://schemas.microsoft.com/office/powerpoint/2010/main" val="2245548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5B4E6-6AE9-4AA6-B02D-DDB97F178BC7}"/>
              </a:ext>
            </a:extLst>
          </p:cNvPr>
          <p:cNvSpPr>
            <a:spLocks noGrp="1"/>
          </p:cNvSpPr>
          <p:nvPr>
            <p:ph type="title"/>
          </p:nvPr>
        </p:nvSpPr>
        <p:spPr/>
        <p:txBody>
          <a:bodyPr anchor="ctr"/>
          <a:lstStyle/>
          <a:p>
            <a:r>
              <a:rPr lang="en-IN" sz="5400" dirty="0"/>
              <a:t>13.5 The Adolescent</a:t>
            </a:r>
          </a:p>
        </p:txBody>
      </p:sp>
    </p:spTree>
    <p:extLst>
      <p:ext uri="{BB962C8B-B14F-4D97-AF65-F5344CB8AC3E}">
        <p14:creationId xmlns:p14="http://schemas.microsoft.com/office/powerpoint/2010/main" val="307574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(4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13.10 Describe how parent–child attachments and peer relations change during childhood.</a:t>
            </a:r>
          </a:p>
          <a:p>
            <a:r>
              <a:rPr lang="en-US" dirty="0"/>
              <a:t>13.11 Explain how play becomes more social, more imaginative, and more rule-governed over the childhood years and how play contributes to development.</a:t>
            </a:r>
          </a:p>
          <a:p>
            <a:r>
              <a:rPr lang="en-US" dirty="0"/>
              <a:t>13.12 Describe what we learn from sociometric studies of peer acceptance about children who are popular, rejected, or neglected.</a:t>
            </a:r>
          </a:p>
          <a:p>
            <a:r>
              <a:rPr lang="en-US" dirty="0"/>
              <a:t>13.13 Explain the unique contributions of friendships to child development.</a:t>
            </a:r>
          </a:p>
        </p:txBody>
      </p:sp>
    </p:spTree>
    <p:custDataLst>
      <p:tags r:id="rId1"/>
    </p:custDataLst>
    <p:extLst>
      <p:ext uri="{BB962C8B-B14F-4D97-AF65-F5344CB8AC3E}">
        <p14:creationId xmlns:p14="http://schemas.microsoft.com/office/powerpoint/2010/main" val="1408924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Parent−Adolescent Attachments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Adolescents</a:t>
            </a:r>
          </a:p>
          <a:p>
            <a:pPr lvl="1"/>
            <a:r>
              <a:rPr lang="en-US" dirty="0"/>
              <a:t>Need the security and encouragement to explore</a:t>
            </a:r>
          </a:p>
          <a:p>
            <a:pPr lvl="2"/>
            <a:r>
              <a:rPr lang="en-US" dirty="0"/>
              <a:t>Provided by supportive parents</a:t>
            </a:r>
          </a:p>
          <a:p>
            <a:pPr lvl="1"/>
            <a:r>
              <a:rPr lang="en-US" dirty="0"/>
              <a:t>Adolescents with secure parent−child attachments</a:t>
            </a:r>
          </a:p>
          <a:p>
            <a:pPr lvl="2"/>
            <a:r>
              <a:rPr lang="en-US" dirty="0"/>
              <a:t>Stronger sense of identity</a:t>
            </a:r>
          </a:p>
          <a:p>
            <a:pPr lvl="2"/>
            <a:r>
              <a:rPr lang="en-US" dirty="0"/>
              <a:t>Higher self-esteem</a:t>
            </a:r>
          </a:p>
          <a:p>
            <a:pPr lvl="2"/>
            <a:r>
              <a:rPr lang="en-US" dirty="0"/>
              <a:t>Greater social competence</a:t>
            </a:r>
          </a:p>
          <a:p>
            <a:pPr lvl="2"/>
            <a:r>
              <a:rPr lang="en-US" dirty="0"/>
              <a:t>Better emotional adjustment</a:t>
            </a:r>
          </a:p>
          <a:p>
            <a:pPr lvl="2"/>
            <a:r>
              <a:rPr lang="en-US" dirty="0"/>
              <a:t>Fewer behavioral problems</a:t>
            </a:r>
          </a:p>
        </p:txBody>
      </p:sp>
    </p:spTree>
    <p:extLst>
      <p:ext uri="{BB962C8B-B14F-4D97-AF65-F5344CB8AC3E}">
        <p14:creationId xmlns:p14="http://schemas.microsoft.com/office/powerpoint/2010/main" val="3701854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Friendships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Qualitatively change</a:t>
            </a:r>
          </a:p>
          <a:p>
            <a:r>
              <a:rPr lang="en-US" dirty="0"/>
              <a:t>Based on </a:t>
            </a:r>
          </a:p>
          <a:p>
            <a:pPr lvl="1"/>
            <a:r>
              <a:rPr lang="en-US" dirty="0"/>
              <a:t>Enjoyment of common activities</a:t>
            </a:r>
          </a:p>
          <a:p>
            <a:pPr lvl="1"/>
            <a:r>
              <a:rPr lang="en-US" dirty="0"/>
              <a:t>Mutual loyalty</a:t>
            </a:r>
          </a:p>
          <a:p>
            <a:pPr lvl="1"/>
            <a:r>
              <a:rPr lang="en-US" dirty="0"/>
              <a:t>Intimacy and self-disclosure</a:t>
            </a:r>
          </a:p>
        </p:txBody>
      </p:sp>
    </p:spTree>
    <p:extLst>
      <p:ext uri="{BB962C8B-B14F-4D97-AF65-F5344CB8AC3E}">
        <p14:creationId xmlns:p14="http://schemas.microsoft.com/office/powerpoint/2010/main" val="2882838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Changing Social Networks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Dexter Dunphy: How peer-group structures change during adolescence</a:t>
            </a:r>
          </a:p>
          <a:p>
            <a:pPr lvl="1"/>
            <a:r>
              <a:rPr lang="en-US" dirty="0"/>
              <a:t>Late childhood: same-sex groups</a:t>
            </a:r>
          </a:p>
          <a:p>
            <a:pPr lvl="1"/>
            <a:r>
              <a:rPr lang="en-US" dirty="0"/>
              <a:t>Boy and girl cliques begin to interact</a:t>
            </a:r>
          </a:p>
          <a:p>
            <a:pPr lvl="1"/>
            <a:r>
              <a:rPr lang="en-US" dirty="0"/>
              <a:t>By age 11 or 12: Popular boys and girls form mixed-sex cliques</a:t>
            </a:r>
          </a:p>
          <a:p>
            <a:pPr lvl="1"/>
            <a:r>
              <a:rPr lang="en-US" dirty="0"/>
              <a:t>Crowds then form</a:t>
            </a:r>
          </a:p>
          <a:p>
            <a:pPr lvl="1"/>
            <a:r>
              <a:rPr lang="en-US" dirty="0"/>
              <a:t>Late high school: Crowds lessen as couples form</a:t>
            </a:r>
          </a:p>
        </p:txBody>
      </p:sp>
    </p:spTree>
    <p:extLst>
      <p:ext uri="{BB962C8B-B14F-4D97-AF65-F5344CB8AC3E}">
        <p14:creationId xmlns:p14="http://schemas.microsoft.com/office/powerpoint/2010/main" val="2144427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Changing Social Networks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Sociometric popularity and perceived popularity</a:t>
            </a:r>
          </a:p>
          <a:p>
            <a:pPr lvl="1"/>
            <a:r>
              <a:rPr lang="en-US" dirty="0"/>
              <a:t>Sociometric popularity or peer acceptance in the sense of being liked by many peers</a:t>
            </a:r>
          </a:p>
          <a:p>
            <a:pPr lvl="1"/>
            <a:r>
              <a:rPr lang="en-US" dirty="0"/>
              <a:t>Perceived popularity or being viewed as someone who has status, power, and visibility in the peer group </a:t>
            </a:r>
          </a:p>
        </p:txBody>
      </p:sp>
    </p:spTree>
    <p:extLst>
      <p:ext uri="{BB962C8B-B14F-4D97-AF65-F5344CB8AC3E}">
        <p14:creationId xmlns:p14="http://schemas.microsoft.com/office/powerpoint/2010/main" val="664812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Cliques and Crowds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Dexter Dunphy’s five steps are still helpful today in understanding how peer relations lay the foundation for romantic attachments.</a:t>
            </a:r>
          </a:p>
          <a:p>
            <a:pPr lvl="1"/>
            <a:r>
              <a:rPr lang="en-US" dirty="0"/>
              <a:t>In late childhood, boys and girls typically become members of same-sex cliques and have little to do with the other sex.</a:t>
            </a:r>
          </a:p>
          <a:p>
            <a:pPr lvl="1"/>
            <a:r>
              <a:rPr lang="en-US" dirty="0"/>
              <a:t>Boy cliques and girl cliques then begin to interact. </a:t>
            </a:r>
          </a:p>
          <a:p>
            <a:pPr lvl="1"/>
            <a:r>
              <a:rPr lang="en-US" dirty="0"/>
              <a:t>In early adolescence, the most popular boys and girls lead the way and form a heterosexual clique.</a:t>
            </a:r>
          </a:p>
          <a:p>
            <a:pPr lvl="1"/>
            <a:r>
              <a:rPr lang="en-US" dirty="0"/>
              <a:t>The crowd completes its evolution during the high school years. </a:t>
            </a:r>
          </a:p>
          <a:p>
            <a:pPr lvl="1"/>
            <a:r>
              <a:rPr lang="en-US" dirty="0"/>
              <a:t>More and more couples form and the crowd disintegrates in late high school.</a:t>
            </a:r>
          </a:p>
        </p:txBody>
      </p:sp>
    </p:spTree>
    <p:extLst>
      <p:ext uri="{BB962C8B-B14F-4D97-AF65-F5344CB8AC3E}">
        <p14:creationId xmlns:p14="http://schemas.microsoft.com/office/powerpoint/2010/main" val="1642287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Dating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Percentage of adolescents reporting they have dates</a:t>
            </a:r>
          </a:p>
          <a:p>
            <a:pPr lvl="1"/>
            <a:r>
              <a:rPr lang="en-US" dirty="0"/>
              <a:t>8th grade: 29%</a:t>
            </a:r>
          </a:p>
          <a:p>
            <a:pPr lvl="1"/>
            <a:r>
              <a:rPr lang="en-US" dirty="0"/>
              <a:t>10th grade: 45%</a:t>
            </a:r>
          </a:p>
          <a:p>
            <a:pPr lvl="1"/>
            <a:r>
              <a:rPr lang="en-US" dirty="0"/>
              <a:t>12th grade: 51%</a:t>
            </a:r>
          </a:p>
        </p:txBody>
      </p:sp>
    </p:spTree>
    <p:extLst>
      <p:ext uri="{BB962C8B-B14F-4D97-AF65-F5344CB8AC3E}">
        <p14:creationId xmlns:p14="http://schemas.microsoft.com/office/powerpoint/2010/main" val="3411114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Dating (2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Adolescent romantic relationships evolve through four phases</a:t>
            </a:r>
          </a:p>
          <a:p>
            <a:pPr lvl="1"/>
            <a:r>
              <a:rPr lang="en-US" dirty="0"/>
              <a:t>Initiation</a:t>
            </a:r>
          </a:p>
          <a:p>
            <a:pPr lvl="1"/>
            <a:r>
              <a:rPr lang="en-US" dirty="0"/>
              <a:t>Status</a:t>
            </a:r>
          </a:p>
          <a:p>
            <a:pPr lvl="1"/>
            <a:r>
              <a:rPr lang="en-US" dirty="0"/>
              <a:t>Affection</a:t>
            </a:r>
          </a:p>
          <a:p>
            <a:pPr lvl="1"/>
            <a:r>
              <a:rPr lang="en-US" dirty="0"/>
              <a:t>Bonding</a:t>
            </a:r>
          </a:p>
          <a:p>
            <a:r>
              <a:rPr lang="en-US" dirty="0"/>
              <a:t>Dating has more positive than negative effects on development.</a:t>
            </a:r>
          </a:p>
        </p:txBody>
      </p:sp>
    </p:spTree>
    <p:extLst>
      <p:ext uri="{BB962C8B-B14F-4D97-AF65-F5344CB8AC3E}">
        <p14:creationId xmlns:p14="http://schemas.microsoft.com/office/powerpoint/2010/main" val="201703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Discussion</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What were the peer groups when you were in high school? Were there cliques and crowds? Where was your place in the social sphere during this time?</a:t>
            </a:r>
          </a:p>
        </p:txBody>
      </p:sp>
    </p:spTree>
    <p:extLst>
      <p:ext uri="{BB962C8B-B14F-4D97-AF65-F5344CB8AC3E}">
        <p14:creationId xmlns:p14="http://schemas.microsoft.com/office/powerpoint/2010/main" val="4123150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68606-5E26-4D7B-9FED-564F8CCBF8DE}"/>
              </a:ext>
            </a:extLst>
          </p:cNvPr>
          <p:cNvSpPr>
            <a:spLocks noGrp="1"/>
          </p:cNvSpPr>
          <p:nvPr>
            <p:ph type="title"/>
          </p:nvPr>
        </p:nvSpPr>
        <p:spPr/>
        <p:txBody>
          <a:bodyPr/>
          <a:lstStyle/>
          <a:p>
            <a:r>
              <a:rPr lang="en-IN" dirty="0"/>
              <a:t>13.6 The Adult</a:t>
            </a:r>
          </a:p>
        </p:txBody>
      </p:sp>
    </p:spTree>
    <p:extLst>
      <p:ext uri="{BB962C8B-B14F-4D97-AF65-F5344CB8AC3E}">
        <p14:creationId xmlns:p14="http://schemas.microsoft.com/office/powerpoint/2010/main" val="2058102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Social Networks</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Each of us has a social convoy</a:t>
            </a:r>
          </a:p>
          <a:p>
            <a:pPr lvl="1"/>
            <a:r>
              <a:rPr lang="en-US" dirty="0"/>
              <a:t>Social network and support system that accompanies us during our life’s journey</a:t>
            </a:r>
          </a:p>
          <a:p>
            <a:r>
              <a:rPr lang="en-US" dirty="0"/>
              <a:t>Trend toward smaller social networks with age</a:t>
            </a:r>
          </a:p>
          <a:p>
            <a:pPr lvl="1"/>
            <a:r>
              <a:rPr lang="en-US" dirty="0"/>
              <a:t>Older adults narrow their social networks to close family and friends</a:t>
            </a:r>
          </a:p>
        </p:txBody>
      </p:sp>
    </p:spTree>
    <p:extLst>
      <p:ext uri="{BB962C8B-B14F-4D97-AF65-F5344CB8AC3E}">
        <p14:creationId xmlns:p14="http://schemas.microsoft.com/office/powerpoint/2010/main" val="37830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(5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13.14 Describe the significance of attachments to parents and friendships in adolescence.</a:t>
            </a:r>
          </a:p>
          <a:p>
            <a:r>
              <a:rPr lang="en-US" dirty="0"/>
              <a:t>13.15 Distinguish between cliques and crowds and describe their evolution and functions during adolescence.</a:t>
            </a:r>
          </a:p>
          <a:p>
            <a:r>
              <a:rPr lang="en-US" dirty="0"/>
              <a:t>13.16 Describe the development of adolescent romantic relationships and the typical effects of dating on adolescent development.</a:t>
            </a:r>
          </a:p>
          <a:p>
            <a:r>
              <a:rPr lang="en-US" dirty="0"/>
              <a:t>13.17 Explain how social networks change over the adult years and how socioemotional selectivity theory accounts for this change.</a:t>
            </a:r>
          </a:p>
        </p:txBody>
      </p:sp>
    </p:spTree>
    <p:custDataLst>
      <p:tags r:id="rId1"/>
    </p:custDataLst>
    <p:extLst>
      <p:ext uri="{BB962C8B-B14F-4D97-AF65-F5344CB8AC3E}">
        <p14:creationId xmlns:p14="http://schemas.microsoft.com/office/powerpoint/2010/main" val="3190589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Romantic Relationships and Love (1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Greatest influence on mate selection</a:t>
            </a:r>
          </a:p>
          <a:p>
            <a:pPr lvl="1"/>
            <a:r>
              <a:rPr lang="en-US" dirty="0"/>
              <a:t>Homogamy (similarity)</a:t>
            </a:r>
          </a:p>
          <a:p>
            <a:r>
              <a:rPr lang="en-US" dirty="0"/>
              <a:t>People may also look for complementarity</a:t>
            </a:r>
          </a:p>
          <a:p>
            <a:pPr lvl="1"/>
            <a:r>
              <a:rPr lang="en-US" dirty="0"/>
              <a:t>Partners who are different from them but who have strengths that compensate for their own weaknesses</a:t>
            </a:r>
          </a:p>
        </p:txBody>
      </p:sp>
    </p:spTree>
    <p:extLst>
      <p:ext uri="{BB962C8B-B14F-4D97-AF65-F5344CB8AC3E}">
        <p14:creationId xmlns:p14="http://schemas.microsoft.com/office/powerpoint/2010/main" val="3453542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Romantic Relationships and Love (2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Sternberg’s triangular theory of love</a:t>
            </a:r>
          </a:p>
          <a:p>
            <a:pPr lvl="1"/>
            <a:r>
              <a:rPr lang="en-US" dirty="0"/>
              <a:t>Passion</a:t>
            </a:r>
          </a:p>
          <a:p>
            <a:pPr lvl="1"/>
            <a:r>
              <a:rPr lang="en-US" dirty="0"/>
              <a:t>Intimacy</a:t>
            </a:r>
          </a:p>
          <a:p>
            <a:pPr lvl="1"/>
            <a:r>
              <a:rPr lang="en-US" dirty="0"/>
              <a:t>Commitment</a:t>
            </a:r>
          </a:p>
          <a:p>
            <a:r>
              <a:rPr lang="en-US" dirty="0"/>
              <a:t>Consummate love</a:t>
            </a:r>
          </a:p>
          <a:p>
            <a:pPr lvl="1"/>
            <a:r>
              <a:rPr lang="en-US" dirty="0"/>
              <a:t>High levels of passion, intimacy, and commitment</a:t>
            </a:r>
          </a:p>
          <a:p>
            <a:r>
              <a:rPr lang="en-US" dirty="0"/>
              <a:t>Companionate love</a:t>
            </a:r>
          </a:p>
          <a:p>
            <a:pPr lvl="1"/>
            <a:r>
              <a:rPr lang="en-US" dirty="0"/>
              <a:t>High intimacy and commitment but not much passion</a:t>
            </a:r>
          </a:p>
        </p:txBody>
      </p:sp>
    </p:spTree>
    <p:extLst>
      <p:ext uri="{BB962C8B-B14F-4D97-AF65-F5344CB8AC3E}">
        <p14:creationId xmlns:p14="http://schemas.microsoft.com/office/powerpoint/2010/main" val="2157986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Romantic Relationships and Love (3 of 3)</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Erikson’s issue of intimacy versus isolation by finding a romantic partner</a:t>
            </a:r>
          </a:p>
          <a:p>
            <a:pPr lvl="1"/>
            <a:r>
              <a:rPr lang="en-US" dirty="0"/>
              <a:t>How do we choose our partners</a:t>
            </a:r>
          </a:p>
          <a:p>
            <a:pPr lvl="1"/>
            <a:r>
              <a:rPr lang="en-US" dirty="0"/>
              <a:t>What does love involve</a:t>
            </a:r>
          </a:p>
          <a:p>
            <a:pPr lvl="1"/>
            <a:r>
              <a:rPr lang="en-US" dirty="0"/>
              <a:t>How do the internal working models of self and others that we form starting in infancy affect our romantic attachments</a:t>
            </a:r>
          </a:p>
        </p:txBody>
      </p:sp>
    </p:spTree>
    <p:extLst>
      <p:ext uri="{BB962C8B-B14F-4D97-AF65-F5344CB8AC3E}">
        <p14:creationId xmlns:p14="http://schemas.microsoft.com/office/powerpoint/2010/main" val="1620667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Partner Choice</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Universally men prefer attractive, younger mates and women prefer older men with financial resources</a:t>
            </a:r>
          </a:p>
          <a:p>
            <a:pPr lvl="1"/>
            <a:r>
              <a:rPr lang="en-US" dirty="0"/>
              <a:t>Kindness, intelligence, and health </a:t>
            </a:r>
          </a:p>
        </p:txBody>
      </p:sp>
    </p:spTree>
    <p:extLst>
      <p:ext uri="{BB962C8B-B14F-4D97-AF65-F5344CB8AC3E}">
        <p14:creationId xmlns:p14="http://schemas.microsoft.com/office/powerpoint/2010/main" val="2274704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Love</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Robert Sternberg’s triangular theory of love</a:t>
            </a:r>
          </a:p>
          <a:p>
            <a:pPr lvl="1"/>
            <a:r>
              <a:rPr lang="en-US" dirty="0"/>
              <a:t>Passion involves sexual attraction, romantic feelings, and a sense of  excitement. </a:t>
            </a:r>
          </a:p>
          <a:p>
            <a:pPr lvl="1"/>
            <a:r>
              <a:rPr lang="en-US" dirty="0"/>
              <a:t>Intimacy involves feelings of warmth, caring, closeness, trust, and respect.</a:t>
            </a:r>
          </a:p>
          <a:p>
            <a:pPr lvl="1"/>
            <a:r>
              <a:rPr lang="en-US" dirty="0"/>
              <a:t>It is about emotional togetherness, attachment, and communication.</a:t>
            </a:r>
          </a:p>
          <a:p>
            <a:pPr lvl="1"/>
            <a:r>
              <a:rPr lang="en-US" dirty="0"/>
              <a:t>Commitment involves first deciding that one loves the other person and then committing to a long-term relationship.</a:t>
            </a:r>
          </a:p>
        </p:txBody>
      </p:sp>
    </p:spTree>
    <p:extLst>
      <p:ext uri="{BB962C8B-B14F-4D97-AF65-F5344CB8AC3E}">
        <p14:creationId xmlns:p14="http://schemas.microsoft.com/office/powerpoint/2010/main" val="853312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B17A-ECBB-46A3-8250-80B20551E352}"/>
              </a:ext>
            </a:extLst>
          </p:cNvPr>
          <p:cNvSpPr>
            <a:spLocks noGrp="1"/>
          </p:cNvSpPr>
          <p:nvPr>
            <p:ph type="title"/>
          </p:nvPr>
        </p:nvSpPr>
        <p:spPr/>
        <p:txBody>
          <a:bodyPr anchor="ctr"/>
          <a:lstStyle/>
          <a:p>
            <a:r>
              <a:rPr lang="en-US" sz="3600" dirty="0"/>
              <a:t>Sternberg’s Triarchic Theory of Love</a:t>
            </a:r>
            <a:endParaRPr lang="en-IN" sz="3600" dirty="0"/>
          </a:p>
        </p:txBody>
      </p:sp>
      <p:pic>
        <p:nvPicPr>
          <p:cNvPr id="8" name="Picture Placeholder 7" descr="An illustration shows a triangle representing seven forms of love and their descriptions. At the top corner of the triangle is liking (intimacy alone). At the left bottom corner of the triangle is infatuation (passion alone). At the middle of these two corners on the left side of the triangle is romantic love (intimacy plus passion). At the right bottom corner of the triangle is empty love (decision or commitment alone). At the middle of these two corners on the right side of the triangle is companionate love (intimacy plus commitment). At the middle of the right and left corners on the bottom of the triangle is fatuous love (passion plus commitment). At the center of the triangle is consummate love (intimacy plus passion plus commitment).">
            <a:extLst>
              <a:ext uri="{FF2B5EF4-FFF2-40B4-BE49-F238E27FC236}">
                <a16:creationId xmlns:a16="http://schemas.microsoft.com/office/drawing/2014/main" id="{76D2BC65-B655-40D3-8664-DA89A96C07AF}"/>
              </a:ext>
            </a:extLst>
          </p:cNvPr>
          <p:cNvPicPr>
            <a:picLocks noGrp="1" noChangeAspect="1"/>
          </p:cNvPicPr>
          <p:nvPr>
            <p:ph type="pic" sz="quarter" idx="11"/>
          </p:nvPr>
        </p:nvPicPr>
        <p:blipFill>
          <a:blip r:embed="rId3"/>
          <a:stretch>
            <a:fillRect/>
          </a:stretch>
        </p:blipFill>
        <p:spPr>
          <a:xfrm>
            <a:off x="3679791" y="1784321"/>
            <a:ext cx="5183729" cy="4241233"/>
          </a:xfrm>
          <a:prstGeom prst="rect">
            <a:avLst/>
          </a:prstGeom>
        </p:spPr>
      </p:pic>
    </p:spTree>
    <p:extLst>
      <p:ext uri="{BB962C8B-B14F-4D97-AF65-F5344CB8AC3E}">
        <p14:creationId xmlns:p14="http://schemas.microsoft.com/office/powerpoint/2010/main" val="1657273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Adult Attachment Styles (1 of 2)</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Adults’ styles of attachment are related to:</a:t>
            </a:r>
          </a:p>
          <a:p>
            <a:pPr lvl="1"/>
            <a:r>
              <a:rPr lang="en-US" dirty="0"/>
              <a:t>Quality of their romantic relationships</a:t>
            </a:r>
          </a:p>
          <a:p>
            <a:pPr lvl="1"/>
            <a:r>
              <a:rPr lang="en-US" dirty="0"/>
              <a:t>Well-being, physical and mental health in later life</a:t>
            </a:r>
          </a:p>
          <a:p>
            <a:r>
              <a:rPr lang="en-US" dirty="0"/>
              <a:t>Quality of the parent−child relationship that an adult experienced earlier in life predicts adult attachment style and romantic relationship quality</a:t>
            </a:r>
          </a:p>
        </p:txBody>
      </p:sp>
    </p:spTree>
    <p:extLst>
      <p:ext uri="{BB962C8B-B14F-4D97-AF65-F5344CB8AC3E}">
        <p14:creationId xmlns:p14="http://schemas.microsoft.com/office/powerpoint/2010/main" val="1907321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11959-2830-4D21-B6FA-4463CE8B7634}"/>
              </a:ext>
            </a:extLst>
          </p:cNvPr>
          <p:cNvSpPr>
            <a:spLocks noGrp="1"/>
          </p:cNvSpPr>
          <p:nvPr>
            <p:ph type="title"/>
          </p:nvPr>
        </p:nvSpPr>
        <p:spPr/>
        <p:txBody>
          <a:bodyPr anchor="ctr"/>
          <a:lstStyle/>
          <a:p>
            <a:r>
              <a:rPr lang="en-US" sz="3600" dirty="0"/>
              <a:t>Adult Attachment Styles (2 of 2)</a:t>
            </a:r>
            <a:endParaRPr lang="en-IN" sz="3600" dirty="0"/>
          </a:p>
        </p:txBody>
      </p:sp>
      <p:pic>
        <p:nvPicPr>
          <p:cNvPr id="8" name="Picture Placeholder 7" descr="A square matrix defines four styles with different positive and negative combinations of models of self and models of other. These styles are secure, preoccupied, dismissing, and fearful.&#10;The secure style has a secure attachment history and displays a positive model of self and a positive model of other. It involves a healthy balance of attachment and autonomy, with the freedom to explore, low anxiety and low avoidance.&#10;The next style is preoccupied, which has a resistant attachment history. It displays a negative model of self and a positive model of other. It involves a desperation for love to feel worthy as a person. The person worries about abandonment and expresses anxiety and danger openly, with high anxiety and low avoidance.&#10;The next style is dismissing, which has an avoidant attachment history. It displays a positive model of self and a negative model of other. It involves shutting out emotions, defending against hurt by avoiding intimacy, dismissing the importance of relationships, and being compulsively self-reliant, with low anxiety and high avoidance.&#10;The final style is fearful, which has a disorganized and disoriented attachment history. It displays a negative model of self and a negative model of other. It involves a need for relationships but doubts own worth and fears intimacy, lacking a coherent strategy for meeting attachments, with high anxiety and high avoidance.">
            <a:extLst>
              <a:ext uri="{FF2B5EF4-FFF2-40B4-BE49-F238E27FC236}">
                <a16:creationId xmlns:a16="http://schemas.microsoft.com/office/drawing/2014/main" id="{FFEBF9ED-4065-478C-9E43-892890E9575A}"/>
              </a:ext>
            </a:extLst>
          </p:cNvPr>
          <p:cNvPicPr>
            <a:picLocks noGrp="1" noChangeAspect="1"/>
          </p:cNvPicPr>
          <p:nvPr>
            <p:ph type="pic" sz="quarter" idx="11"/>
          </p:nvPr>
        </p:nvPicPr>
        <p:blipFill>
          <a:blip r:embed="rId3"/>
          <a:stretch>
            <a:fillRect/>
          </a:stretch>
        </p:blipFill>
        <p:spPr>
          <a:xfrm>
            <a:off x="3530019" y="1841016"/>
            <a:ext cx="5131963" cy="4300302"/>
          </a:xfrm>
          <a:prstGeom prst="rect">
            <a:avLst/>
          </a:prstGeom>
        </p:spPr>
      </p:pic>
    </p:spTree>
    <p:extLst>
      <p:ext uri="{BB962C8B-B14F-4D97-AF65-F5344CB8AC3E}">
        <p14:creationId xmlns:p14="http://schemas.microsoft.com/office/powerpoint/2010/main" val="37465069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Adult Relationships and Adult Development</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Size of adult’s social network is not as important as whether it includes a confidant</a:t>
            </a:r>
          </a:p>
          <a:p>
            <a:pPr lvl="1"/>
            <a:r>
              <a:rPr lang="en-US" dirty="0"/>
              <a:t>Spouse, relative, or friend to whom the individual feels especially attached</a:t>
            </a:r>
          </a:p>
          <a:p>
            <a:pPr lvl="2"/>
            <a:r>
              <a:rPr lang="en-US" dirty="0"/>
              <a:t>Men are particularly dependent on their spouses</a:t>
            </a:r>
          </a:p>
          <a:p>
            <a:pPr lvl="1"/>
            <a:r>
              <a:rPr lang="en-US" dirty="0"/>
              <a:t>Benefits of having a confidant</a:t>
            </a:r>
          </a:p>
          <a:p>
            <a:pPr lvl="2"/>
            <a:r>
              <a:rPr lang="en-US" dirty="0"/>
              <a:t>Life satisfaction, physical health, cognitive functioning, and longevity</a:t>
            </a:r>
          </a:p>
        </p:txBody>
      </p:sp>
    </p:spTree>
    <p:extLst>
      <p:ext uri="{BB962C8B-B14F-4D97-AF65-F5344CB8AC3E}">
        <p14:creationId xmlns:p14="http://schemas.microsoft.com/office/powerpoint/2010/main" val="55758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Self-Assessment</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r>
              <a:rPr lang="en-US" dirty="0"/>
              <a:t>How are we socialized to express emotions?</a:t>
            </a:r>
          </a:p>
          <a:p>
            <a:r>
              <a:rPr lang="en-US" dirty="0"/>
              <a:t>How is the parent−child attachment related to the development of emotions?</a:t>
            </a:r>
          </a:p>
          <a:p>
            <a:r>
              <a:rPr lang="en-US" dirty="0"/>
              <a:t>How do parent and peer relationships change through the life span?</a:t>
            </a:r>
          </a:p>
          <a:p>
            <a:r>
              <a:rPr lang="en-US" dirty="0"/>
              <a:t>Why is play important during childhood?</a:t>
            </a:r>
          </a:p>
          <a:p>
            <a:r>
              <a:rPr lang="en-US" dirty="0"/>
              <a:t>How are adult attachment styles related to romantic relationships?</a:t>
            </a:r>
          </a:p>
        </p:txBody>
      </p:sp>
    </p:spTree>
    <p:extLst>
      <p:ext uri="{BB962C8B-B14F-4D97-AF65-F5344CB8AC3E}">
        <p14:creationId xmlns:p14="http://schemas.microsoft.com/office/powerpoint/2010/main" val="141385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nchor="ctr"/>
          <a:lstStyle/>
          <a:p>
            <a:r>
              <a:rPr lang="en-US" dirty="0"/>
              <a:t>Learning Objectives (6 of 6)</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By the end of this chapter, you should be able to:</a:t>
            </a:r>
          </a:p>
          <a:p>
            <a:r>
              <a:rPr lang="en-US" dirty="0"/>
              <a:t>13.18 Characterize romantic relationships in terms of the primary bases for partner choice, the triangular theory of love, and adult attachment styles.</a:t>
            </a:r>
          </a:p>
          <a:p>
            <a:r>
              <a:rPr lang="en-US" dirty="0"/>
              <a:t>13.19 Describe the positive effects on adult development of a secure adult attachment style and of having at least one close friend or confidant—and the negative effects of social isolation and loneliness.</a:t>
            </a:r>
          </a:p>
        </p:txBody>
      </p:sp>
    </p:spTree>
    <p:custDataLst>
      <p:tags r:id="rId1"/>
    </p:custDataLst>
    <p:extLst>
      <p:ext uri="{BB962C8B-B14F-4D97-AF65-F5344CB8AC3E}">
        <p14:creationId xmlns:p14="http://schemas.microsoft.com/office/powerpoint/2010/main" val="10477800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5A945-43A1-446A-A795-003710773294}"/>
              </a:ext>
            </a:extLst>
          </p:cNvPr>
          <p:cNvSpPr>
            <a:spLocks noGrp="1"/>
          </p:cNvSpPr>
          <p:nvPr>
            <p:ph type="title"/>
          </p:nvPr>
        </p:nvSpPr>
        <p:spPr/>
        <p:txBody>
          <a:bodyPr anchor="ctr"/>
          <a:lstStyle/>
          <a:p>
            <a:r>
              <a:rPr lang="en-US" dirty="0"/>
              <a:t>Summary (1 of 6)</a:t>
            </a:r>
            <a:endParaRPr lang="en-IN" dirty="0"/>
          </a:p>
        </p:txBody>
      </p:sp>
      <p:sp>
        <p:nvSpPr>
          <p:cNvPr id="9" name="Content Placeholder 8">
            <a:extLst>
              <a:ext uri="{FF2B5EF4-FFF2-40B4-BE49-F238E27FC236}">
                <a16:creationId xmlns:a16="http://schemas.microsoft.com/office/drawing/2014/main" id="{F6F726BF-2AB8-4512-836A-29CCDC251004}"/>
              </a:ext>
            </a:extLst>
          </p:cNvPr>
          <p:cNvSpPr>
            <a:spLocks noGrp="1"/>
          </p:cNvSpPr>
          <p:nvPr>
            <p:ph idx="1"/>
          </p:nvPr>
        </p:nvSpPr>
        <p:spPr/>
        <p:txBody>
          <a:bodyPr/>
          <a:lstStyle/>
          <a:p>
            <a:pPr marL="0" indent="0">
              <a:buNone/>
            </a:pPr>
            <a:r>
              <a:rPr lang="en-US" dirty="0"/>
              <a:t>Now that the lesson has ended, you should have learned how to:</a:t>
            </a:r>
          </a:p>
          <a:p>
            <a:r>
              <a:rPr lang="en-US" dirty="0"/>
              <a:t>Distinguish between primary and secondary or self-conscious emotions, giving examples and indicating when they emerge.</a:t>
            </a:r>
          </a:p>
          <a:p>
            <a:r>
              <a:rPr lang="en-US" dirty="0"/>
              <a:t>Discuss age-related changes in emotional competence, emotion regulation skills, and the learning of cultural display rules for emotion.</a:t>
            </a:r>
          </a:p>
          <a:p>
            <a:r>
              <a:rPr lang="en-US" dirty="0"/>
              <a:t>Using research on adolescent emotion regulation and socioemotional selectivity theory, explain why older adults typically have greater emotional well-being than adolescents.</a:t>
            </a:r>
          </a:p>
        </p:txBody>
      </p:sp>
    </p:spTree>
    <p:extLst>
      <p:ext uri="{BB962C8B-B14F-4D97-AF65-F5344CB8AC3E}">
        <p14:creationId xmlns:p14="http://schemas.microsoft.com/office/powerpoint/2010/main" val="590105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(2 of 6)</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sz="2400" dirty="0"/>
              <a:t>Now that the lesson has ended, you should have learned how to:</a:t>
            </a:r>
          </a:p>
          <a:p>
            <a:r>
              <a:rPr lang="en-US" sz="2400" dirty="0"/>
              <a:t>Outline the main argument of Bowlby and Ainsworth’s attachment theory, with emphasis on the role of nature and nurture in attachment and the mechanism through which early attachments have lasting effects on development.</a:t>
            </a:r>
          </a:p>
          <a:p>
            <a:r>
              <a:rPr lang="en-US" sz="2400" dirty="0"/>
              <a:t>Discuss two theorists who claim that peers are more important than parents in development.</a:t>
            </a:r>
          </a:p>
          <a:p>
            <a:r>
              <a:rPr lang="en-US" sz="2400" dirty="0"/>
              <a:t>Discuss how both the caregiver’s attachment and the infant’s attachment grow during the first year of life and the significance of neurobiological changes and synchronized routines in the attachment process.</a:t>
            </a:r>
          </a:p>
        </p:txBody>
      </p:sp>
    </p:spTree>
    <p:extLst>
      <p:ext uri="{BB962C8B-B14F-4D97-AF65-F5344CB8AC3E}">
        <p14:creationId xmlns:p14="http://schemas.microsoft.com/office/powerpoint/2010/main" val="36403698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(3 of 6)</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Distinguish among the four types of parent−infant attachments and explain how a parent’s behavior, an infant’s temperament, and the cultural context can influence which type of attachment develops.</a:t>
            </a:r>
          </a:p>
          <a:p>
            <a:r>
              <a:rPr lang="en-US" dirty="0"/>
              <a:t>Summarize the main lessons learned about attachment and later development from studies of infants in deprived institutions, infants separated from caregivers, infants attending day care, and infants with secure versus insecure attachments.</a:t>
            </a:r>
          </a:p>
          <a:p>
            <a:r>
              <a:rPr lang="en-US" dirty="0"/>
              <a:t>Characterize the ability of infants to participate in relationships with peers.</a:t>
            </a:r>
          </a:p>
        </p:txBody>
      </p:sp>
    </p:spTree>
    <p:extLst>
      <p:ext uri="{BB962C8B-B14F-4D97-AF65-F5344CB8AC3E}">
        <p14:creationId xmlns:p14="http://schemas.microsoft.com/office/powerpoint/2010/main" val="3957649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(4 of 6)</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Describe how parent–child attachments and peer relations change during childhood.</a:t>
            </a:r>
          </a:p>
          <a:p>
            <a:r>
              <a:rPr lang="en-US" dirty="0"/>
              <a:t>Explain how play becomes more social, more imaginative, and more rule-governed over the childhood years and how play contributes to development.</a:t>
            </a:r>
          </a:p>
          <a:p>
            <a:r>
              <a:rPr lang="en-US" dirty="0"/>
              <a:t>Describe what we learn from sociometric studies of peer acceptance about children who are popular, rejected, or neglected.</a:t>
            </a:r>
          </a:p>
          <a:p>
            <a:r>
              <a:rPr lang="en-US" dirty="0"/>
              <a:t>Explain the unique contributions of friendships to child development.</a:t>
            </a:r>
          </a:p>
        </p:txBody>
      </p:sp>
    </p:spTree>
    <p:extLst>
      <p:ext uri="{BB962C8B-B14F-4D97-AF65-F5344CB8AC3E}">
        <p14:creationId xmlns:p14="http://schemas.microsoft.com/office/powerpoint/2010/main" val="2495502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(5 of 6)</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Describe the significance of attachments to parents and friendships in adolescence.</a:t>
            </a:r>
          </a:p>
          <a:p>
            <a:r>
              <a:rPr lang="en-US" dirty="0"/>
              <a:t>Distinguish between cliques and crowds and describe their evolution and functions during adolescence.</a:t>
            </a:r>
          </a:p>
          <a:p>
            <a:r>
              <a:rPr lang="en-US" dirty="0"/>
              <a:t>Describe the development of adolescent romantic relationships and the typical effects of dating on adolescent development.</a:t>
            </a:r>
          </a:p>
          <a:p>
            <a:r>
              <a:rPr lang="en-US" dirty="0"/>
              <a:t>Explain how social networks change over the adult years and how socioemotional selectivity theory accounts for this change.</a:t>
            </a:r>
          </a:p>
        </p:txBody>
      </p:sp>
    </p:spTree>
    <p:extLst>
      <p:ext uri="{BB962C8B-B14F-4D97-AF65-F5344CB8AC3E}">
        <p14:creationId xmlns:p14="http://schemas.microsoft.com/office/powerpoint/2010/main" val="2876153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BEE92-AC46-41FD-9895-C2DBCCF80C9F}"/>
              </a:ext>
            </a:extLst>
          </p:cNvPr>
          <p:cNvSpPr>
            <a:spLocks noGrp="1"/>
          </p:cNvSpPr>
          <p:nvPr>
            <p:ph type="title"/>
          </p:nvPr>
        </p:nvSpPr>
        <p:spPr/>
        <p:txBody>
          <a:bodyPr anchor="ctr"/>
          <a:lstStyle/>
          <a:p>
            <a:r>
              <a:rPr lang="en-US" dirty="0"/>
              <a:t>Summary (6 of 6)</a:t>
            </a:r>
            <a:endParaRPr lang="en-IN" dirty="0"/>
          </a:p>
        </p:txBody>
      </p:sp>
      <p:sp>
        <p:nvSpPr>
          <p:cNvPr id="4" name="Content Placeholder 3">
            <a:extLst>
              <a:ext uri="{FF2B5EF4-FFF2-40B4-BE49-F238E27FC236}">
                <a16:creationId xmlns:a16="http://schemas.microsoft.com/office/drawing/2014/main" id="{3DF7621F-A08D-4A92-BA66-979249CBDC40}"/>
              </a:ext>
            </a:extLst>
          </p:cNvPr>
          <p:cNvSpPr>
            <a:spLocks noGrp="1"/>
          </p:cNvSpPr>
          <p:nvPr>
            <p:ph idx="1"/>
          </p:nvPr>
        </p:nvSpPr>
        <p:spPr/>
        <p:txBody>
          <a:bodyPr/>
          <a:lstStyle/>
          <a:p>
            <a:pPr marL="0" indent="0">
              <a:buNone/>
            </a:pPr>
            <a:r>
              <a:rPr lang="en-US" dirty="0"/>
              <a:t>Now that the lesson has ended, you should have learned how to:</a:t>
            </a:r>
          </a:p>
          <a:p>
            <a:r>
              <a:rPr lang="en-US" dirty="0"/>
              <a:t>Characterize romantic relationships in terms of the primary bases for partner choice, the triangular theory of love, and adult attachment styles.</a:t>
            </a:r>
          </a:p>
          <a:p>
            <a:r>
              <a:rPr lang="en-US" dirty="0"/>
              <a:t>Describe the positive effects on adult development of a secure adult attachment style and of having at least one close friend or confidant—and the negative effects of social isolation and loneliness.</a:t>
            </a:r>
          </a:p>
        </p:txBody>
      </p:sp>
    </p:spTree>
    <p:extLst>
      <p:ext uri="{BB962C8B-B14F-4D97-AF65-F5344CB8AC3E}">
        <p14:creationId xmlns:p14="http://schemas.microsoft.com/office/powerpoint/2010/main" val="354625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8F86C9-5DC6-4D86-8789-5E168B82DE2E}"/>
              </a:ext>
            </a:extLst>
          </p:cNvPr>
          <p:cNvSpPr>
            <a:spLocks noGrp="1"/>
          </p:cNvSpPr>
          <p:nvPr>
            <p:ph type="title"/>
          </p:nvPr>
        </p:nvSpPr>
        <p:spPr/>
        <p:txBody>
          <a:bodyPr/>
          <a:lstStyle/>
          <a:p>
            <a:r>
              <a:rPr lang="en-US" sz="4800" dirty="0"/>
              <a:t>13.1 Emotional Development</a:t>
            </a:r>
            <a:endParaRPr lang="en-IN" sz="4800" dirty="0"/>
          </a:p>
        </p:txBody>
      </p:sp>
    </p:spTree>
    <p:extLst>
      <p:ext uri="{BB962C8B-B14F-4D97-AF65-F5344CB8AC3E}">
        <p14:creationId xmlns:p14="http://schemas.microsoft.com/office/powerpoint/2010/main" val="2039865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potx  -  Read-Only" id="{8AA84FA1-8EF4-4688-B480-41BECA8101BB}" vid="{D9B2ED66-36C6-4923-AFF4-3A532BF33E97}"/>
    </a:ext>
  </a:extLst>
</a:theme>
</file>

<file path=ppt/theme/theme4.xml><?xml version="1.0" encoding="utf-8"?>
<a:theme xmlns:a="http://schemas.openxmlformats.org/drawingml/2006/main" name="2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potx  -  Read-Only" id="{8AA84FA1-8EF4-4688-B480-41BECA8101BB}" vid="{D9B2ED66-36C6-4923-AFF4-3A532BF33E97}"/>
    </a:ext>
  </a:extLst>
</a:theme>
</file>

<file path=ppt/theme/theme5.xml><?xml version="1.0" encoding="utf-8"?>
<a:theme xmlns:a="http://schemas.openxmlformats.org/drawingml/2006/main" name="3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62e784-4cc6-44fa-aa0e-c3d5b83ab511">
      <UserInfo>
        <DisplayName/>
        <AccountId xsi:nil="true"/>
        <AccountType/>
      </UserInfo>
    </SharedWithUsers>
    <Grouping xmlns="88723500-728c-4f10-9c4c-19b0a4d53fba" xsi:nil="true"/>
    <Discipline xmlns="88723500-728c-4f10-9c4c-19b0a4d53f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56F3EBCC6A2E4CB2B83F4810F1B3D3" ma:contentTypeVersion="26" ma:contentTypeDescription="Create a new document." ma:contentTypeScope="" ma:versionID="742c99643472b346545501ed1cbb99ad">
  <xsd:schema xmlns:xsd="http://www.w3.org/2001/XMLSchema" xmlns:xs="http://www.w3.org/2001/XMLSchema" xmlns:p="http://schemas.microsoft.com/office/2006/metadata/properties" xmlns:ns2="88723500-728c-4f10-9c4c-19b0a4d53fba" xmlns:ns3="4762e784-4cc6-44fa-aa0e-c3d5b83ab511" targetNamespace="http://schemas.microsoft.com/office/2006/metadata/properties" ma:root="true" ma:fieldsID="9e88be370e89fd5dc289fcc28c4c73e1" ns2:_="" ns3:_="">
    <xsd:import namespace="88723500-728c-4f10-9c4c-19b0a4d53fba"/>
    <xsd:import namespace="4762e784-4cc6-44fa-aa0e-c3d5b83ab511"/>
    <xsd:element name="properties">
      <xsd:complexType>
        <xsd:sequence>
          <xsd:element name="documentManagement">
            <xsd:complexType>
              <xsd:all>
                <xsd:element ref="ns2:Discipline" minOccurs="0"/>
                <xsd:element ref="ns2:Grouping"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23500-728c-4f10-9c4c-19b0a4d53fba" elementFormDefault="qualified">
    <xsd:import namespace="http://schemas.microsoft.com/office/2006/documentManagement/types"/>
    <xsd:import namespace="http://schemas.microsoft.com/office/infopath/2007/PartnerControls"/>
    <xsd:element name="Discipline" ma:index="8" nillable="true" ma:displayName="Discipline" ma:format="Dropdown" ma:internalName="Discipline">
      <xsd:simpleType>
        <xsd:restriction base="dms:Choice">
          <xsd:enumeration value="Accounting"/>
          <xsd:enumeration value="Agriculture"/>
          <xsd:enumeration value="Anthropology"/>
          <xsd:enumeration value="Art/Humanities"/>
          <xsd:enumeration value="Astronomy"/>
          <xsd:enumeration value="Athletic Training/Sport Sciences"/>
          <xsd:enumeration value="Automotive"/>
          <xsd:enumeration value="Aviation"/>
          <xsd:enumeration value="Basic Health Science"/>
          <xsd:enumeration value="Basic Sci Nrsg/AH"/>
          <xsd:enumeration value="Beauty &amp; Wellness"/>
          <xsd:enumeration value="Biology"/>
          <xsd:enumeration value="Blueprint Reading"/>
          <xsd:enumeration value="Building Trades"/>
          <xsd:enumeration value="Business Education"/>
          <xsd:enumeration value="Business Law"/>
          <xsd:enumeration value="Business Mathematics"/>
          <xsd:enumeration value="Business Statistics"/>
          <xsd:enumeration value="Business/Profssnl Development"/>
          <xsd:enumeration value="CAD"/>
          <xsd:enumeration value="Chem Engineering"/>
          <xsd:enumeration value="Chemistry"/>
          <xsd:enumeration value="Civil Engineering"/>
          <xsd:enumeration value="College Success"/>
          <xsd:enumeration value="Communications"/>
          <xsd:enumeration value="Computer Engineering"/>
          <xsd:enumeration value="Computer Science"/>
          <xsd:enumeration value="Computing"/>
          <xsd:enumeration value="Construction"/>
          <xsd:enumeration value="Consumer Personal Computing"/>
          <xsd:enumeration value="Counseling"/>
          <xsd:enumeration value="Course Technology PTR"/>
          <xsd:enumeration value="Criminal Justice"/>
          <xsd:enumeration value="Data / Telecommunications"/>
          <xsd:enumeration value="Databases"/>
          <xsd:enumeration value="Decision Sciences"/>
          <xsd:enumeration value="Dental Assisting"/>
          <xsd:enumeration value="Developmental English"/>
          <xsd:enumeration value="Developmental Math"/>
          <xsd:enumeration value="Drafting"/>
          <xsd:enumeration value="Driver Education"/>
          <xsd:enumeration value="Early Childhood"/>
          <xsd:enumeration value="Earth &amp; Envir Scnc"/>
          <xsd:enumeration value="Ecommerce"/>
          <xsd:enumeration value="Economics"/>
          <xsd:enumeration value="Education"/>
          <xsd:enumeration value="Elec Engineering"/>
          <xsd:enumeration value="Electrical Trades"/>
          <xsd:enumeration value="Electronic Tech"/>
          <xsd:enumeration value="Emergency Medical Services"/>
          <xsd:enumeration value="Engineering"/>
          <xsd:enumeration value="Engineering Tech"/>
          <xsd:enumeration value="English"/>
          <xsd:enumeration value="English Literature"/>
          <xsd:enumeration value="Environmental Science"/>
          <xsd:enumeration value="Family Studies"/>
          <xsd:enumeration value="Finance"/>
          <xsd:enumeration value="Fire/Rescue"/>
          <xsd:enumeration value="French"/>
          <xsd:enumeration value="Game Development"/>
          <xsd:enumeration value="General ESL"/>
          <xsd:enumeration value="Geography"/>
          <xsd:enumeration value="Geology"/>
          <xsd:enumeration value="German"/>
          <xsd:enumeration value="Graphic Communications"/>
          <xsd:enumeration value="Graphical Information Systems"/>
          <xsd:enumeration value="Health and Physical Education"/>
          <xsd:enumeration value="Health Information Management"/>
          <xsd:enumeration value="Health Occupations"/>
          <xsd:enumeration value="Health Services Administration"/>
          <xsd:enumeration value="Help Desk / Desktop Support"/>
          <xsd:enumeration value="History"/>
          <xsd:enumeration value="Home Health Care"/>
          <xsd:enumeration value="Hosp/Culinary/Trav/Tour"/>
          <xsd:enumeration value="HVAC"/>
          <xsd:enumeration value="Ind Engineering"/>
          <xsd:enumeration value="Information Systems"/>
          <xsd:enumeration value="Insurance and Coding"/>
          <xsd:enumeration value="Italian"/>
          <xsd:enumeration value="Journalism"/>
          <xsd:enumeration value="Languages"/>
          <xsd:enumeration value="Mach Trds/Mech Tech"/>
          <xsd:enumeration value="Management"/>
          <xsd:enumeration value="Marketing"/>
          <xsd:enumeration value="Massage Therapy"/>
          <xsd:enumeration value="Math for Trades/Applied Math"/>
          <xsd:enumeration value="Mathematics"/>
          <xsd:enumeration value="Mechanical Engnrng"/>
          <xsd:enumeration value="Mechanical Technology"/>
          <xsd:enumeration value="Media Arts &amp; Design"/>
          <xsd:enumeration value="Medical Assisting"/>
          <xsd:enumeration value="Medical Laboratory Technician"/>
          <xsd:enumeration value="Medical Terminology"/>
          <xsd:enumeration value="Medical Transcription"/>
          <xsd:enumeration value="MIS"/>
          <xsd:enumeration value="Mortuary Science"/>
          <xsd:enumeration value="Multimedia Educatn"/>
          <xsd:enumeration value="Music"/>
          <xsd:enumeration value="Music Technology-PRO"/>
          <xsd:enumeration value="Networking &amp; Security"/>
          <xsd:enumeration value="Nursing"/>
          <xsd:enumeration value="Nursing Assistant"/>
          <xsd:enumeration value="Nutrition"/>
          <xsd:enumeration value="Occupational Therapy"/>
          <xsd:enumeration value="Oceanography"/>
          <xsd:enumeration value="Office Technology"/>
          <xsd:enumeration value="Paralegal"/>
          <xsd:enumeration value="Patient Care Technician"/>
          <xsd:enumeration value="PC Repair / A+"/>
          <xsd:enumeration value="Pharmacy Technician"/>
          <xsd:enumeration value="Philosophy"/>
          <xsd:enumeration value="Physical Therapy"/>
          <xsd:enumeration value="Physics"/>
          <xsd:enumeration value="Physics &amp; Astronomy"/>
          <xsd:enumeration value="Political Science"/>
          <xsd:enumeration value="Programming"/>
          <xsd:enumeration value="Project Management"/>
          <xsd:enumeration value="Psychology"/>
          <xsd:enumeration value="Public Admin"/>
          <xsd:enumeration value="Radiographic Technology"/>
          <xsd:enumeration value="Real Estate"/>
          <xsd:enumeration value="Religion"/>
          <xsd:enumeration value="Renewable Energy"/>
          <xsd:enumeration value="Respiratory Care"/>
          <xsd:enumeration value="Safety Training (ST)"/>
          <xsd:enumeration value="Security"/>
          <xsd:enumeration value="Social Psychology"/>
          <xsd:enumeration value="Social Work"/>
          <xsd:enumeration value="Sociology"/>
          <xsd:enumeration value="Spanish"/>
          <xsd:enumeration value="Special Education"/>
          <xsd:enumeration value="Speech &amp; Theatre"/>
          <xsd:enumeration value="Statistics"/>
          <xsd:enumeration value="Surgical Technology"/>
          <xsd:enumeration value="Taxation"/>
          <xsd:enumeration value="Tech Ed/Careers/Co-op"/>
          <xsd:enumeration value="Technical Skills"/>
          <xsd:enumeration value="Theatre"/>
          <xsd:enumeration value="Trucking"/>
          <xsd:enumeration value="Veterinary Technology"/>
          <xsd:enumeration value="Voice Speech Recognition"/>
          <xsd:enumeration value="Web Design &amp; Development"/>
          <xsd:enumeration value="Welding"/>
          <xsd:enumeration value="Other"/>
        </xsd:restriction>
      </xsd:simpleType>
    </xsd:element>
    <xsd:element name="Grouping" ma:index="9" nillable="true" ma:displayName="Grouping" ma:format="Dropdown" ma:internalName="Grouping">
      <xsd:simpleType>
        <xsd:restriction base="dms:Choice">
          <xsd:enumeration value="SSBH"/>
          <xsd:enumeration value="STEM"/>
          <xsd:enumeration value="Skills"/>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62e784-4cc6-44fa-aa0e-c3d5b83ab51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openxmlformats.org/package/2006/metadata/core-properties"/>
    <ds:schemaRef ds:uri="88723500-728c-4f10-9c4c-19b0a4d53fba"/>
    <ds:schemaRef ds:uri="http://purl.org/dc/terms/"/>
    <ds:schemaRef ds:uri="http://schemas.microsoft.com/office/2006/documentManagement/types"/>
    <ds:schemaRef ds:uri="4762e784-4cc6-44fa-aa0e-c3d5b83ab511"/>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6003874A-DB36-4542-85E0-50F7D031F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23500-728c-4f10-9c4c-19b0a4d53fba"/>
    <ds:schemaRef ds:uri="4762e784-4cc6-44fa-aa0e-c3d5b83ab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POTX TEMPLATE Lecture Slides</Template>
  <TotalTime>701</TotalTime>
  <Words>4180</Words>
  <Application>Microsoft Office PowerPoint</Application>
  <PresentationFormat>Widescreen</PresentationFormat>
  <Paragraphs>459</Paragraphs>
  <Slides>85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85</vt:i4>
      </vt:variant>
    </vt:vector>
  </HeadingPairs>
  <TitlesOfParts>
    <vt:vector size="95" baseType="lpstr">
      <vt:lpstr>Arial</vt:lpstr>
      <vt:lpstr>Arial Black</vt:lpstr>
      <vt:lpstr>Calibri</vt:lpstr>
      <vt:lpstr>Courier New</vt:lpstr>
      <vt:lpstr>Wingdings</vt:lpstr>
      <vt:lpstr>Optimized Template Master</vt:lpstr>
      <vt:lpstr>Optimized Template Master (cont.)</vt:lpstr>
      <vt:lpstr>1_Optimized Template Master</vt:lpstr>
      <vt:lpstr>2_Optimized Template Master</vt:lpstr>
      <vt:lpstr>3_Optimized Template Master</vt:lpstr>
      <vt:lpstr>Life-Span Human Development, 10e</vt:lpstr>
      <vt:lpstr>Icebreaker</vt:lpstr>
      <vt:lpstr>Learning Objectives (1 of 6)</vt:lpstr>
      <vt:lpstr>Learning Objectives (2 of 6)</vt:lpstr>
      <vt:lpstr>Learning Objectives (3 of 6)</vt:lpstr>
      <vt:lpstr>Learning Objectives (4 of 6)</vt:lpstr>
      <vt:lpstr>Learning Objectives (5 of 6)</vt:lpstr>
      <vt:lpstr>Learning Objectives (6 of 6)</vt:lpstr>
      <vt:lpstr>13.1 Emotional Development</vt:lpstr>
      <vt:lpstr>Poll 1</vt:lpstr>
      <vt:lpstr>First Emotions and Emotion Regulation (1 of 3)</vt:lpstr>
      <vt:lpstr>First Emotions and Emotion Regulation (2 of 3)</vt:lpstr>
      <vt:lpstr>First Emotions and Emotion Regulation (3 of 3)</vt:lpstr>
      <vt:lpstr>Emotional Socialization in Childhood</vt:lpstr>
      <vt:lpstr>Adolescents’ Emotional Lives</vt:lpstr>
      <vt:lpstr>Emotions and Aging (1 of 3)</vt:lpstr>
      <vt:lpstr>Emotions and Aging (2 of 3)</vt:lpstr>
      <vt:lpstr>Emotions and Aging (3 of 3)</vt:lpstr>
      <vt:lpstr>13.2 Perspectives on Relationships</vt:lpstr>
      <vt:lpstr>Attachment Theory (1 of 3)</vt:lpstr>
      <vt:lpstr>Attachment Theory (2 of 3)</vt:lpstr>
      <vt:lpstr>Attachment Theory (3 of 3)</vt:lpstr>
      <vt:lpstr>Peers: The Second World of Childhood</vt:lpstr>
      <vt:lpstr>Knowledge Check 1</vt:lpstr>
      <vt:lpstr>Knowledge Check 1: Answer</vt:lpstr>
      <vt:lpstr>13.3 The Infant</vt:lpstr>
      <vt:lpstr>An Attachment Forms (1 of 4)</vt:lpstr>
      <vt:lpstr>An Attachment Forms (2 of 4)</vt:lpstr>
      <vt:lpstr>An Attachment Forms (3 of 4)</vt:lpstr>
      <vt:lpstr>An Attachment Forms (4 of 4)</vt:lpstr>
      <vt:lpstr>Quality of Attachment (1 of 2)</vt:lpstr>
      <vt:lpstr>Quality of Attachment (2 of 2)</vt:lpstr>
      <vt:lpstr>The Caregiver’s Caregiving</vt:lpstr>
      <vt:lpstr>The Infant’s Temperament</vt:lpstr>
      <vt:lpstr>Cultural and Social Context (1 of 2)</vt:lpstr>
      <vt:lpstr>Cultural and Social Context (2 of 2)</vt:lpstr>
      <vt:lpstr>Implications of Early Attachment</vt:lpstr>
      <vt:lpstr>Deprived Institutions (1 of 2)</vt:lpstr>
      <vt:lpstr>Deprived Institutions (2 of 2)</vt:lpstr>
      <vt:lpstr>Separations</vt:lpstr>
      <vt:lpstr>Day Care</vt:lpstr>
      <vt:lpstr>Later Development of Securely and Insecurely Attached Infants</vt:lpstr>
      <vt:lpstr>Relationship Quality</vt:lpstr>
      <vt:lpstr>First Peer Relations</vt:lpstr>
      <vt:lpstr>Knowledge Check 2</vt:lpstr>
      <vt:lpstr>Knowledge Check 2: Answer</vt:lpstr>
      <vt:lpstr>13.4 The Child</vt:lpstr>
      <vt:lpstr>Poll 2</vt:lpstr>
      <vt:lpstr>Parent–Child Attachments</vt:lpstr>
      <vt:lpstr>Peer Networks</vt:lpstr>
      <vt:lpstr>Play (1 of 4)</vt:lpstr>
      <vt:lpstr>Play (2 of 4)</vt:lpstr>
      <vt:lpstr>Play (3 of 4)</vt:lpstr>
      <vt:lpstr>Play (4 of 4)</vt:lpstr>
      <vt:lpstr>Peer Acceptance (1 of 3)</vt:lpstr>
      <vt:lpstr>Peer Acceptance (2 of 3)</vt:lpstr>
      <vt:lpstr>Peer Acceptance (3 of 3)</vt:lpstr>
      <vt:lpstr>Friendships (1 of 2)</vt:lpstr>
      <vt:lpstr>13.5 The Adolescent</vt:lpstr>
      <vt:lpstr>Parent−Adolescent Attachments</vt:lpstr>
      <vt:lpstr>Friendships (2 of 2)</vt:lpstr>
      <vt:lpstr>Changing Social Networks (1 of 2)</vt:lpstr>
      <vt:lpstr>Changing Social Networks (2 of 2)</vt:lpstr>
      <vt:lpstr>Cliques and Crowds</vt:lpstr>
      <vt:lpstr>Dating (1 of 2)</vt:lpstr>
      <vt:lpstr>Dating (2 of 2)</vt:lpstr>
      <vt:lpstr>Discussion</vt:lpstr>
      <vt:lpstr>13.6 The Adult</vt:lpstr>
      <vt:lpstr>Social Networks</vt:lpstr>
      <vt:lpstr>Romantic Relationships and Love (1 of 3)</vt:lpstr>
      <vt:lpstr>Romantic Relationships and Love (2 of 3)</vt:lpstr>
      <vt:lpstr>Romantic Relationships and Love (3 of 3)</vt:lpstr>
      <vt:lpstr>Partner Choice</vt:lpstr>
      <vt:lpstr>Love</vt:lpstr>
      <vt:lpstr>Sternberg’s Triarchic Theory of Love</vt:lpstr>
      <vt:lpstr>Adult Attachment Styles (1 of 2)</vt:lpstr>
      <vt:lpstr>Adult Attachment Styles (2 of 2)</vt:lpstr>
      <vt:lpstr>Adult Relationships and Adult Development</vt:lpstr>
      <vt:lpstr>Self-Assessment</vt:lpstr>
      <vt:lpstr>Summary (1 of 6)</vt:lpstr>
      <vt:lpstr>Summary (2 of 6)</vt:lpstr>
      <vt:lpstr>Summary (3 of 6)</vt:lpstr>
      <vt:lpstr>Summary (4 of 6)</vt:lpstr>
      <vt:lpstr>Summary (5 of 6)</vt:lpstr>
      <vt:lpstr>Summary (6 of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Rader, Brett A</dc:creator>
  <cp:keywords/>
  <dc:description/>
  <cp:lastModifiedBy>Dr. Gina Kabak</cp:lastModifiedBy>
  <cp:revision>184</cp:revision>
  <cp:lastPrinted>2016-10-03T15:29:39Z</cp:lastPrinted>
  <dcterms:created xsi:type="dcterms:W3CDTF">2021-02-05T18:24:13Z</dcterms:created>
  <dcterms:modified xsi:type="dcterms:W3CDTF">2024-08-20T15:54:35Z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0x0101008656F3EBCC6A2E4CB2B83F4810F1B3D3</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ies>
</file>