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4.xml" ContentType="application/vnd.openxmlformats-officedocument.theme+xml"/>
  <Override PartName="/ppt/slideLayouts/slideLayout20.xml" ContentType="application/vnd.openxmlformats-officedocument.presentationml.slideLayout+xml"/>
  <Override PartName="/ppt/theme/theme5.xml" ContentType="application/vnd.openxmlformats-officedocument.theme+xml"/>
  <Override PartName="/ppt/slideLayouts/slideLayout21.xml" ContentType="application/vnd.openxmlformats-officedocument.presentationml.slideLayout+xml"/>
  <Override PartName="/ppt/theme/theme6.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slideLayouts/slideLayout24.xml" ContentType="application/vnd.openxmlformats-officedocument.presentationml.slideLayout+xml"/>
  <Override PartName="/ppt/theme/theme8.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9.xml" ContentType="application/vnd.openxmlformats-officedocument.theme+xml"/>
  <Override PartName="/ppt/slideLayouts/slideLayout27.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706" r:id="rId2"/>
    <p:sldMasterId id="2147483691" r:id="rId3"/>
    <p:sldMasterId id="2147483710" r:id="rId4"/>
    <p:sldMasterId id="2147483684" r:id="rId5"/>
    <p:sldMasterId id="2147483717" r:id="rId6"/>
    <p:sldMasterId id="2147483686" r:id="rId7"/>
    <p:sldMasterId id="2147483721" r:id="rId8"/>
    <p:sldMasterId id="2147483701" r:id="rId9"/>
    <p:sldMasterId id="2147483723" r:id="rId10"/>
  </p:sldMasterIdLst>
  <p:notesMasterIdLst>
    <p:notesMasterId r:id="rId64"/>
  </p:notesMasterIdLst>
  <p:sldIdLst>
    <p:sldId id="270" r:id="rId11"/>
    <p:sldId id="388" r:id="rId12"/>
    <p:sldId id="395" r:id="rId13"/>
    <p:sldId id="459" r:id="rId14"/>
    <p:sldId id="460" r:id="rId15"/>
    <p:sldId id="471" r:id="rId16"/>
    <p:sldId id="472" r:id="rId17"/>
    <p:sldId id="473" r:id="rId18"/>
    <p:sldId id="474" r:id="rId19"/>
    <p:sldId id="475" r:id="rId20"/>
    <p:sldId id="476" r:id="rId21"/>
    <p:sldId id="477" r:id="rId22"/>
    <p:sldId id="389" r:id="rId23"/>
    <p:sldId id="478" r:id="rId24"/>
    <p:sldId id="479" r:id="rId25"/>
    <p:sldId id="480" r:id="rId26"/>
    <p:sldId id="481" r:id="rId27"/>
    <p:sldId id="482" r:id="rId28"/>
    <p:sldId id="483" r:id="rId29"/>
    <p:sldId id="484" r:id="rId30"/>
    <p:sldId id="485" r:id="rId31"/>
    <p:sldId id="393" r:id="rId32"/>
    <p:sldId id="509" r:id="rId33"/>
    <p:sldId id="486" r:id="rId34"/>
    <p:sldId id="487" r:id="rId35"/>
    <p:sldId id="489" r:id="rId36"/>
    <p:sldId id="490" r:id="rId37"/>
    <p:sldId id="491" r:id="rId38"/>
    <p:sldId id="492" r:id="rId39"/>
    <p:sldId id="493" r:id="rId40"/>
    <p:sldId id="494" r:id="rId41"/>
    <p:sldId id="496" r:id="rId42"/>
    <p:sldId id="497" r:id="rId43"/>
    <p:sldId id="498" r:id="rId44"/>
    <p:sldId id="499" r:id="rId45"/>
    <p:sldId id="500" r:id="rId46"/>
    <p:sldId id="501" r:id="rId47"/>
    <p:sldId id="410" r:id="rId48"/>
    <p:sldId id="502" r:id="rId49"/>
    <p:sldId id="505" r:id="rId50"/>
    <p:sldId id="506" r:id="rId51"/>
    <p:sldId id="503" r:id="rId52"/>
    <p:sldId id="504" r:id="rId53"/>
    <p:sldId id="507" r:id="rId54"/>
    <p:sldId id="508" r:id="rId55"/>
    <p:sldId id="272" r:id="rId56"/>
    <p:sldId id="273" r:id="rId57"/>
    <p:sldId id="470" r:id="rId58"/>
    <p:sldId id="274" r:id="rId59"/>
    <p:sldId id="461" r:id="rId60"/>
    <p:sldId id="462" r:id="rId61"/>
    <p:sldId id="463" r:id="rId62"/>
    <p:sldId id="464"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5973D931-3BAC-4F30-9C16-B7461F574E40}">
          <p14:sldIdLst>
            <p14:sldId id="270"/>
            <p14:sldId id="388"/>
            <p14:sldId id="395"/>
            <p14:sldId id="459"/>
            <p14:sldId id="460"/>
            <p14:sldId id="471"/>
            <p14:sldId id="472"/>
            <p14:sldId id="473"/>
            <p14:sldId id="474"/>
            <p14:sldId id="475"/>
            <p14:sldId id="476"/>
            <p14:sldId id="477"/>
            <p14:sldId id="389"/>
            <p14:sldId id="478"/>
            <p14:sldId id="479"/>
            <p14:sldId id="480"/>
            <p14:sldId id="481"/>
            <p14:sldId id="482"/>
            <p14:sldId id="483"/>
            <p14:sldId id="484"/>
            <p14:sldId id="485"/>
            <p14:sldId id="393"/>
            <p14:sldId id="509"/>
            <p14:sldId id="486"/>
            <p14:sldId id="487"/>
            <p14:sldId id="489"/>
            <p14:sldId id="490"/>
            <p14:sldId id="491"/>
            <p14:sldId id="492"/>
            <p14:sldId id="493"/>
            <p14:sldId id="494"/>
            <p14:sldId id="496"/>
            <p14:sldId id="497"/>
            <p14:sldId id="498"/>
            <p14:sldId id="499"/>
            <p14:sldId id="500"/>
            <p14:sldId id="501"/>
            <p14:sldId id="410"/>
            <p14:sldId id="502"/>
            <p14:sldId id="505"/>
            <p14:sldId id="506"/>
            <p14:sldId id="503"/>
            <p14:sldId id="504"/>
            <p14:sldId id="507"/>
            <p14:sldId id="508"/>
            <p14:sldId id="272"/>
          </p14:sldIdLst>
        </p14:section>
        <p14:section name="Appendix: Image Descriptions for Unsighted Students" id="{64E1CF5F-167B-4E3D-8D5D-71938D12DF1A}">
          <p14:sldIdLst>
            <p14:sldId id="273"/>
            <p14:sldId id="470"/>
            <p14:sldId id="274"/>
            <p14:sldId id="461"/>
            <p14:sldId id="462"/>
            <p14:sldId id="463"/>
            <p14:sldId id="464"/>
          </p14:sldIdLst>
        </p14:section>
      </p14:sectionLst>
    </p:ext>
    <p:ext uri="{EFAFB233-063F-42B5-8137-9DF3F51BA10A}">
      <p15:sldGuideLst xmlns:p15="http://schemas.microsoft.com/office/powerpoint/2012/main">
        <p15:guide id="2" pos="3264" userDrawn="1">
          <p15:clr>
            <a:srgbClr val="A4A3A4"/>
          </p15:clr>
        </p15:guide>
        <p15:guide id="3" orient="horz" pos="2256" userDrawn="1">
          <p15:clr>
            <a:srgbClr val="A4A3A4"/>
          </p15:clr>
        </p15:guide>
        <p15:guide id="4" pos="56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poren, Laura" initials="CL" lastIdx="4" clrIdx="0">
    <p:extLst>
      <p:ext uri="{19B8F6BF-5375-455C-9EA6-DF929625EA0E}">
        <p15:presenceInfo xmlns:p15="http://schemas.microsoft.com/office/powerpoint/2012/main" userId="S-1-5-21-1645522239-1123561945-839522115-1006658" providerId="AD"/>
      </p:ext>
    </p:extLst>
  </p:cmAuthor>
  <p:cmAuthor id="2" name="Ciporen, Laura" initials="CL [2]" lastIdx="2" clrIdx="1">
    <p:extLst>
      <p:ext uri="{19B8F6BF-5375-455C-9EA6-DF929625EA0E}">
        <p15:presenceInfo xmlns:p15="http://schemas.microsoft.com/office/powerpoint/2012/main" userId="S::laura.ciporen@mheducation.com::567f631f-0624-4179-9d16-569ddce488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9A"/>
    <a:srgbClr val="1B75BC"/>
    <a:srgbClr val="AF3E76"/>
    <a:srgbClr val="C0252D"/>
    <a:srgbClr val="FF0000"/>
    <a:srgbClr val="296D34"/>
    <a:srgbClr val="632523"/>
    <a:srgbClr val="BFBFBF"/>
    <a:srgbClr val="A80371"/>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58" autoAdjust="0"/>
    <p:restoredTop sz="94992" autoAdjust="0"/>
  </p:normalViewPr>
  <p:slideViewPr>
    <p:cSldViewPr snapToGrid="0" showGuides="1">
      <p:cViewPr varScale="1">
        <p:scale>
          <a:sx n="81" d="100"/>
          <a:sy n="81" d="100"/>
        </p:scale>
        <p:origin x="108" y="306"/>
      </p:cViewPr>
      <p:guideLst>
        <p:guide pos="3264"/>
        <p:guide orient="horz" pos="2256"/>
        <p:guide pos="5640"/>
      </p:guideLst>
    </p:cSldViewPr>
  </p:slideViewPr>
  <p:outlineViewPr>
    <p:cViewPr>
      <p:scale>
        <a:sx n="25" d="100"/>
        <a:sy n="25" d="100"/>
      </p:scale>
      <p:origin x="0" y="-21534"/>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9" d="100"/>
          <a:sy n="59" d="100"/>
        </p:scale>
        <p:origin x="2028" y="90"/>
      </p:cViewPr>
      <p:guideLst/>
    </p:cSldViewPr>
  </p:notesViewPr>
  <p:gridSpacing cx="347472" cy="347472"/>
</p:viewPr>
</file>

<file path=ppt/_rels/presentation.xml.rels><?xml version="1.0" encoding="UTF-8" standalone="yes"?>
<Relationships xmlns="http://schemas.openxmlformats.org/package/2006/relationships"><Relationship Id="rId26" Type="http://schemas.openxmlformats.org/officeDocument/2006/relationships/slide" Target="slides/slide16.xml"/><Relationship Id="rId21" Type="http://schemas.openxmlformats.org/officeDocument/2006/relationships/slide" Target="slides/slide11.xml"/><Relationship Id="rId42" Type="http://schemas.openxmlformats.org/officeDocument/2006/relationships/slide" Target="slides/slide32.xml"/><Relationship Id="rId47" Type="http://schemas.openxmlformats.org/officeDocument/2006/relationships/slide" Target="slides/slide37.xml"/><Relationship Id="rId63" Type="http://schemas.openxmlformats.org/officeDocument/2006/relationships/slide" Target="slides/slide53.xml"/><Relationship Id="rId68"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slide" Target="slides/slide43.xml"/><Relationship Id="rId58" Type="http://schemas.openxmlformats.org/officeDocument/2006/relationships/slide" Target="slides/slide48.xml"/><Relationship Id="rId66"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51.xml"/><Relationship Id="rId19" Type="http://schemas.openxmlformats.org/officeDocument/2006/relationships/slide" Target="slides/slide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slide" Target="slides/slide46.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41.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slide" Target="slides/slide49.xml"/><Relationship Id="rId67" Type="http://schemas.openxmlformats.org/officeDocument/2006/relationships/viewProps" Target="viewProps.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slide" Target="slides/slide47.xml"/><Relationship Id="rId10" Type="http://schemas.openxmlformats.org/officeDocument/2006/relationships/slideMaster" Target="slideMasters/slideMaster10.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slide" Target="slides/slide50.xml"/><Relationship Id="rId65"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3.xml"/><Relationship Id="rId18" Type="http://schemas.openxmlformats.org/officeDocument/2006/relationships/slide" Target="slides/slide8.xml"/><Relationship Id="rId39" Type="http://schemas.openxmlformats.org/officeDocument/2006/relationships/slide" Target="slides/slide29.xml"/><Relationship Id="rId34" Type="http://schemas.openxmlformats.org/officeDocument/2006/relationships/slide" Target="slides/slide24.xml"/><Relationship Id="rId50" Type="http://schemas.openxmlformats.org/officeDocument/2006/relationships/slide" Target="slides/slide40.xml"/><Relationship Id="rId55"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a:t>
            </a:fld>
            <a:endParaRPr lang="en-US" dirty="0"/>
          </a:p>
        </p:txBody>
      </p:sp>
    </p:spTree>
    <p:extLst>
      <p:ext uri="{BB962C8B-B14F-4D97-AF65-F5344CB8AC3E}">
        <p14:creationId xmlns:p14="http://schemas.microsoft.com/office/powerpoint/2010/main" val="2691534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1</a:t>
            </a:fld>
            <a:endParaRPr lang="en-US" dirty="0"/>
          </a:p>
        </p:txBody>
      </p:sp>
    </p:spTree>
    <p:extLst>
      <p:ext uri="{BB962C8B-B14F-4D97-AF65-F5344CB8AC3E}">
        <p14:creationId xmlns:p14="http://schemas.microsoft.com/office/powerpoint/2010/main" val="2499479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Debt investments are recorded at cost when purchased. </a:t>
            </a:r>
          </a:p>
          <a:p>
            <a:endParaRPr lang="en-US" dirty="0"/>
          </a:p>
          <a:p>
            <a:r>
              <a:rPr lang="en-US" dirty="0"/>
              <a:t>Assume that Ling Co. paid $30,000 on July 1, 2027, to buy Dell’s 7%, two-year bonds payable with a $30,000 par value. The bonds pay interest semiannually on December 31 and June 30. The entry to record this purchase is shown.</a:t>
            </a:r>
          </a:p>
        </p:txBody>
      </p:sp>
      <p:sp>
        <p:nvSpPr>
          <p:cNvPr id="4" name="Slide Number Placeholder 3"/>
          <p:cNvSpPr>
            <a:spLocks noGrp="1"/>
          </p:cNvSpPr>
          <p:nvPr>
            <p:ph type="sldNum" sz="quarter" idx="5"/>
          </p:nvPr>
        </p:nvSpPr>
        <p:spPr/>
        <p:txBody>
          <a:bodyPr/>
          <a:lstStyle/>
          <a:p>
            <a:fld id="{A8E14B53-6BE8-43EB-AABB-34FD132797A5}" type="slidenum">
              <a:rPr lang="en-US" smtClean="0"/>
              <a:t>10</a:t>
            </a:fld>
            <a:endParaRPr lang="en-US" dirty="0"/>
          </a:p>
        </p:txBody>
      </p:sp>
    </p:spTree>
    <p:extLst>
      <p:ext uri="{BB962C8B-B14F-4D97-AF65-F5344CB8AC3E}">
        <p14:creationId xmlns:p14="http://schemas.microsoft.com/office/powerpoint/2010/main" val="2402913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Interest revenue for debt investments is recorded when earned. On December 31, 2027, at the end of its accounting period, Ling Co. records cash receipt of interest as described above.</a:t>
            </a:r>
          </a:p>
          <a:p>
            <a:endParaRPr lang="en-US" dirty="0"/>
          </a:p>
          <a:p>
            <a:r>
              <a:rPr lang="en-US" dirty="0"/>
              <a:t>The $1,050 interest earned from July 1</a:t>
            </a:r>
            <a:r>
              <a:rPr lang="en-US" baseline="0" dirty="0"/>
              <a:t> </a:t>
            </a:r>
            <a:r>
              <a:rPr lang="en-US" dirty="0"/>
              <a:t>to December 31 is computed as “Principal × Annual rate × Fraction of year” (shown above), which also equals 6/12 of the semiannual cash receipt of interest. Ling Co.’s financial statements at December 31, 2027, report the interest revenue and the investment as shown. </a:t>
            </a:r>
            <a:r>
              <a:rPr lang="en-US" altLang="en-US" dirty="0"/>
              <a:t>The financial statement impact is also shown on this slide for the year 2027.</a:t>
            </a:r>
          </a:p>
        </p:txBody>
      </p:sp>
      <p:sp>
        <p:nvSpPr>
          <p:cNvPr id="4" name="Slide Number Placeholder 3"/>
          <p:cNvSpPr>
            <a:spLocks noGrp="1"/>
          </p:cNvSpPr>
          <p:nvPr>
            <p:ph type="sldNum" sz="quarter" idx="5"/>
          </p:nvPr>
        </p:nvSpPr>
        <p:spPr/>
        <p:txBody>
          <a:bodyPr/>
          <a:lstStyle/>
          <a:p>
            <a:fld id="{A8E14B53-6BE8-43EB-AABB-34FD132797A5}" type="slidenum">
              <a:rPr lang="en-US" smtClean="0"/>
              <a:t>11</a:t>
            </a:fld>
            <a:endParaRPr lang="en-US" dirty="0"/>
          </a:p>
        </p:txBody>
      </p:sp>
    </p:spTree>
    <p:extLst>
      <p:ext uri="{BB962C8B-B14F-4D97-AF65-F5344CB8AC3E}">
        <p14:creationId xmlns:p14="http://schemas.microsoft.com/office/powerpoint/2010/main" val="434912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64F80-1876-CC23-6154-36AA6305E8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BC1CB1-FD65-F1E8-6BBA-53EE2CC7C9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106977-4A6C-0952-DDA7-8A58986DE553}"/>
              </a:ext>
            </a:extLst>
          </p:cNvPr>
          <p:cNvSpPr>
            <a:spLocks noGrp="1"/>
          </p:cNvSpPr>
          <p:nvPr>
            <p:ph type="body" idx="1"/>
          </p:nvPr>
        </p:nvSpPr>
        <p:spPr/>
        <p:txBody>
          <a:bodyPr/>
          <a:lstStyle/>
          <a:p>
            <a:pPr>
              <a:spcBef>
                <a:spcPct val="50000"/>
              </a:spcBef>
            </a:pPr>
            <a:r>
              <a:rPr lang="en-US" dirty="0"/>
              <a:t>When the bonds mature, the proceeds (not including the interest entry) are recorded as shown.</a:t>
            </a:r>
          </a:p>
          <a:p>
            <a:pPr>
              <a:spcBef>
                <a:spcPct val="50000"/>
              </a:spcBef>
            </a:pPr>
            <a:endParaRPr lang="en-US" altLang="en-US" dirty="0"/>
          </a:p>
          <a:p>
            <a:pPr>
              <a:spcBef>
                <a:spcPct val="50000"/>
              </a:spcBef>
            </a:pPr>
            <a:r>
              <a:rPr lang="en-US" dirty="0"/>
              <a:t>The cost of a debt security can be either higher or lower than its maturity value. When the investment is long term, the difference between cost and maturity value is amortized over the remaining life of the security. We assume for simplicity that the cost of a long-term debt security equals its maturity value for all investments.</a:t>
            </a:r>
          </a:p>
        </p:txBody>
      </p:sp>
      <p:sp>
        <p:nvSpPr>
          <p:cNvPr id="4" name="Slide Number Placeholder 3">
            <a:extLst>
              <a:ext uri="{FF2B5EF4-FFF2-40B4-BE49-F238E27FC236}">
                <a16:creationId xmlns:a16="http://schemas.microsoft.com/office/drawing/2014/main" id="{72E95610-FF43-5C48-2CD3-E5F7E39863F6}"/>
              </a:ext>
            </a:extLst>
          </p:cNvPr>
          <p:cNvSpPr>
            <a:spLocks noGrp="1"/>
          </p:cNvSpPr>
          <p:nvPr>
            <p:ph type="sldNum" sz="quarter" idx="5"/>
          </p:nvPr>
        </p:nvSpPr>
        <p:spPr/>
        <p:txBody>
          <a:bodyPr/>
          <a:lstStyle/>
          <a:p>
            <a:fld id="{A8E14B53-6BE8-43EB-AABB-34FD132797A5}" type="slidenum">
              <a:rPr lang="en-US" smtClean="0"/>
              <a:t>12</a:t>
            </a:fld>
            <a:endParaRPr lang="en-US" dirty="0"/>
          </a:p>
        </p:txBody>
      </p:sp>
    </p:spTree>
    <p:extLst>
      <p:ext uri="{BB962C8B-B14F-4D97-AF65-F5344CB8AC3E}">
        <p14:creationId xmlns:p14="http://schemas.microsoft.com/office/powerpoint/2010/main" val="41457911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C34D3-200D-1CB0-EDD6-517111BBD7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5BE363-D05F-2FF9-B516-0B3813922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662E6E-04A9-3F2E-2BC1-6422D5CCB9C7}"/>
              </a:ext>
            </a:extLst>
          </p:cNvPr>
          <p:cNvSpPr>
            <a:spLocks noGrp="1"/>
          </p:cNvSpPr>
          <p:nvPr>
            <p:ph type="body" idx="1"/>
          </p:nvPr>
        </p:nvSpPr>
        <p:spPr/>
        <p:txBody>
          <a:bodyPr/>
          <a:lstStyle/>
          <a:p>
            <a:pPr>
              <a:spcBef>
                <a:spcPct val="50000"/>
              </a:spcBef>
            </a:pPr>
            <a:r>
              <a:rPr lang="en-US" b="1" dirty="0"/>
              <a:t>Trading securities </a:t>
            </a:r>
            <a:r>
              <a:rPr lang="en-US" dirty="0"/>
              <a:t>are </a:t>
            </a:r>
            <a:r>
              <a:rPr lang="en-US" i="1" dirty="0"/>
              <a:t>debt </a:t>
            </a:r>
            <a:r>
              <a:rPr lang="en-US" i="0" dirty="0"/>
              <a:t>investments</a:t>
            </a:r>
            <a:r>
              <a:rPr lang="en-US" i="1" dirty="0"/>
              <a:t> </a:t>
            </a:r>
            <a:r>
              <a:rPr lang="en-US" dirty="0"/>
              <a:t>that the company intends to actively buy and sell for profit. Trading securities are </a:t>
            </a:r>
            <a:r>
              <a:rPr lang="en-US" i="1" dirty="0"/>
              <a:t>always </a:t>
            </a:r>
            <a:r>
              <a:rPr lang="en-US" dirty="0"/>
              <a:t>current assets. The portfolio of trading securities is reported at its fair value; this requires a “fair value adjustment” from the cost of the portfolio. A </a:t>
            </a:r>
            <a:r>
              <a:rPr lang="en-US" i="1" dirty="0"/>
              <a:t>portfolio </a:t>
            </a:r>
            <a:r>
              <a:rPr lang="en-US" dirty="0"/>
              <a:t>is a group of securities. </a:t>
            </a:r>
            <a:r>
              <a:rPr lang="en-US" b="1" dirty="0"/>
              <a:t>Any unrealized gain (or loss) from a change in the fair value of the portfolio of trading securities is reported on the income statement</a:t>
            </a:r>
            <a:r>
              <a:rPr lang="en-US" dirty="0"/>
              <a:t>. It is unrealized because it is not yet confirmed by actual sales of securities.</a:t>
            </a:r>
          </a:p>
        </p:txBody>
      </p:sp>
      <p:sp>
        <p:nvSpPr>
          <p:cNvPr id="4" name="Slide Number Placeholder 3">
            <a:extLst>
              <a:ext uri="{FF2B5EF4-FFF2-40B4-BE49-F238E27FC236}">
                <a16:creationId xmlns:a16="http://schemas.microsoft.com/office/drawing/2014/main" id="{5CDE5EE5-7530-3EB0-4C70-E248E79EC810}"/>
              </a:ext>
            </a:extLst>
          </p:cNvPr>
          <p:cNvSpPr>
            <a:spLocks noGrp="1"/>
          </p:cNvSpPr>
          <p:nvPr>
            <p:ph type="sldNum" sz="quarter" idx="5"/>
          </p:nvPr>
        </p:nvSpPr>
        <p:spPr/>
        <p:txBody>
          <a:bodyPr/>
          <a:lstStyle/>
          <a:p>
            <a:fld id="{A8E14B53-6BE8-43EB-AABB-34FD132797A5}" type="slidenum">
              <a:rPr lang="en-US" smtClean="0"/>
              <a:t>14</a:t>
            </a:fld>
            <a:endParaRPr lang="en-US" dirty="0"/>
          </a:p>
        </p:txBody>
      </p:sp>
    </p:spTree>
    <p:extLst>
      <p:ext uri="{BB962C8B-B14F-4D97-AF65-F5344CB8AC3E}">
        <p14:creationId xmlns:p14="http://schemas.microsoft.com/office/powerpoint/2010/main" val="426961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TechCom’s portfolio of trading securities had a total cost of $11,500 and a fair value of $13,000 on December 31, 2027, the first year it held trading securities. The difference between the $11,500 cost and the $13,000 fair value reflects a $1,500 gain. It is an unrealized gain because it is not yet confirmed by actual sales. The fair value adjustment for trading securities is recorded with an adjusting entry at the end of each period to equal the difference between the portfolio’s cost and its fair value. TechCom records this gain as shown.</a:t>
            </a:r>
          </a:p>
          <a:p>
            <a:endParaRPr lang="en-US" altLang="en-US" dirty="0"/>
          </a:p>
          <a:p>
            <a:r>
              <a:rPr lang="en-US" dirty="0"/>
              <a:t>The </a:t>
            </a:r>
            <a:r>
              <a:rPr lang="en-US" b="1" dirty="0"/>
              <a:t>unrealized gain </a:t>
            </a:r>
            <a:r>
              <a:rPr lang="en-US" dirty="0"/>
              <a:t>is reported in the Other Revenues and Gains (or Expenses and Losses) section on the income statement. Unrealized Gain – Income (or Unrealized Loss – Income) is a </a:t>
            </a:r>
            <a:r>
              <a:rPr lang="en-US" i="1" dirty="0"/>
              <a:t>temporary </a:t>
            </a:r>
            <a:r>
              <a:rPr lang="en-US" dirty="0"/>
              <a:t>account that is closed to Income Summary at the end of each period. Fair Value Adjustment –</a:t>
            </a:r>
            <a:r>
              <a:rPr lang="en-US" baseline="0" dirty="0"/>
              <a:t> </a:t>
            </a:r>
            <a:r>
              <a:rPr lang="en-US" dirty="0"/>
              <a:t>Trading is a </a:t>
            </a:r>
            <a:r>
              <a:rPr lang="en-US" i="1" dirty="0"/>
              <a:t>permanent </a:t>
            </a:r>
            <a:r>
              <a:rPr lang="en-US" dirty="0"/>
              <a:t>account, which adjusts the reported value of the trading securities portfolio from its prior period fair value to the current period fair value. The total cost of the trading securities portfolio is maintained in one account, and the fair value adjustment is recorded in a separate account. TechCom’s investment in trading securities is reported in current assets.</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15</a:t>
            </a:fld>
            <a:endParaRPr lang="en-US" dirty="0"/>
          </a:p>
        </p:txBody>
      </p:sp>
    </p:spTree>
    <p:extLst>
      <p:ext uri="{BB962C8B-B14F-4D97-AF65-F5344CB8AC3E}">
        <p14:creationId xmlns:p14="http://schemas.microsoft.com/office/powerpoint/2010/main" val="27366777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DFBF7-2C63-6E5C-1E12-E9A1800D93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97648-A08E-0FDB-0B2C-D82CC00384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0A62AB-01BB-86D1-08A3-80236AC2E87D}"/>
              </a:ext>
            </a:extLst>
          </p:cNvPr>
          <p:cNvSpPr>
            <a:spLocks noGrp="1"/>
          </p:cNvSpPr>
          <p:nvPr>
            <p:ph type="body" idx="1"/>
          </p:nvPr>
        </p:nvSpPr>
        <p:spPr/>
        <p:txBody>
          <a:bodyPr/>
          <a:lstStyle/>
          <a:p>
            <a:r>
              <a:rPr lang="en-US" dirty="0"/>
              <a:t>When individual trading securities are sold, the difference between the net proceeds (sale price less fees) and the cost of the individual trading securities that are sold is recognized as a gain or a loss. </a:t>
            </a:r>
            <a:r>
              <a:rPr lang="en-US" b="1" dirty="0"/>
              <a:t>Any prior period fair value adjustment to the portfolio is </a:t>
            </a:r>
            <a:r>
              <a:rPr lang="en-US" b="1" i="1" dirty="0"/>
              <a:t>not </a:t>
            </a:r>
            <a:r>
              <a:rPr lang="en-US" b="1" dirty="0"/>
              <a:t>used to compute the gain or loss from sale of individual trading securities. </a:t>
            </a:r>
            <a:r>
              <a:rPr lang="en-US" dirty="0"/>
              <a:t>This is because the balance in the Fair Value Adjustment account is for the entire portfolio, not individual securities. For example, if TechCom sold some of its trading securities that had cost $100 for $120 cash on January 9, 2028, it would record the entry shown. This is a realized $20 gain - realized by an actual sale.</a:t>
            </a:r>
          </a:p>
          <a:p>
            <a:endParaRPr lang="en-US" dirty="0"/>
          </a:p>
          <a:p>
            <a:r>
              <a:rPr lang="en-US" dirty="0"/>
              <a:t>A gain is reported in the Other Revenues and Gains section on the income statement, whereas a loss is shown in Other Expenses and Losses. When the period-end fair value adjustment for the portfolio of trading securities is computed, it excludes the cost and fair value of any securities sold.</a:t>
            </a:r>
            <a:endParaRPr lang="en-US" altLang="en-US" dirty="0"/>
          </a:p>
        </p:txBody>
      </p:sp>
      <p:sp>
        <p:nvSpPr>
          <p:cNvPr id="4" name="Slide Number Placeholder 3">
            <a:extLst>
              <a:ext uri="{FF2B5EF4-FFF2-40B4-BE49-F238E27FC236}">
                <a16:creationId xmlns:a16="http://schemas.microsoft.com/office/drawing/2014/main" id="{887D87D8-57FB-12DE-2388-A7E9AB58DEEE}"/>
              </a:ext>
            </a:extLst>
          </p:cNvPr>
          <p:cNvSpPr>
            <a:spLocks noGrp="1"/>
          </p:cNvSpPr>
          <p:nvPr>
            <p:ph type="sldNum" sz="quarter" idx="5"/>
          </p:nvPr>
        </p:nvSpPr>
        <p:spPr/>
        <p:txBody>
          <a:bodyPr/>
          <a:lstStyle/>
          <a:p>
            <a:fld id="{A8E14B53-6BE8-43EB-AABB-34FD132797A5}" type="slidenum">
              <a:rPr lang="en-US" smtClean="0"/>
              <a:t>16</a:t>
            </a:fld>
            <a:endParaRPr lang="en-US" dirty="0"/>
          </a:p>
        </p:txBody>
      </p:sp>
    </p:spTree>
    <p:extLst>
      <p:ext uri="{BB962C8B-B14F-4D97-AF65-F5344CB8AC3E}">
        <p14:creationId xmlns:p14="http://schemas.microsoft.com/office/powerpoint/2010/main" val="30721161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CF3CA-714A-6152-DB53-180C8D3726C0}"/>
            </a:ext>
          </a:extLst>
        </p:cNvPr>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2E0B4BA8-C0E5-80DC-5057-2BA33F12D3D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a:extLst>
              <a:ext uri="{FF2B5EF4-FFF2-40B4-BE49-F238E27FC236}">
                <a16:creationId xmlns:a16="http://schemas.microsoft.com/office/drawing/2014/main" id="{E18AC3B5-1BF0-1F39-0EF2-592D822BB56D}"/>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a:extLst>
              <a:ext uri="{FF2B5EF4-FFF2-40B4-BE49-F238E27FC236}">
                <a16:creationId xmlns:a16="http://schemas.microsoft.com/office/drawing/2014/main" id="{C6A02288-1A99-0347-45E1-60D685AB673E}"/>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17</a:t>
            </a:fld>
            <a:endParaRPr lang="en-US" dirty="0"/>
          </a:p>
        </p:txBody>
      </p:sp>
    </p:spTree>
    <p:extLst>
      <p:ext uri="{BB962C8B-B14F-4D97-AF65-F5344CB8AC3E}">
        <p14:creationId xmlns:p14="http://schemas.microsoft.com/office/powerpoint/2010/main" val="3527675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6CA57-3DE1-876E-2950-B925009101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6C3A74-5C8C-09ED-4E01-3218F78C34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8CD70E-9305-EE5A-2B79-7FBA29B50111}"/>
              </a:ext>
            </a:extLst>
          </p:cNvPr>
          <p:cNvSpPr>
            <a:spLocks noGrp="1"/>
          </p:cNvSpPr>
          <p:nvPr>
            <p:ph type="body" idx="1"/>
          </p:nvPr>
        </p:nvSpPr>
        <p:spPr/>
        <p:txBody>
          <a:bodyPr/>
          <a:lstStyle/>
          <a:p>
            <a:r>
              <a:rPr lang="en-US" b="1" dirty="0"/>
              <a:t>Held-to-maturity (HTM) securities </a:t>
            </a:r>
            <a:r>
              <a:rPr lang="en-US" dirty="0"/>
              <a:t>are </a:t>
            </a:r>
            <a:r>
              <a:rPr lang="en-US" i="1" dirty="0"/>
              <a:t>debt </a:t>
            </a:r>
            <a:r>
              <a:rPr lang="en-US" dirty="0"/>
              <a:t>securities a company intends and is able to hold until maturity. They are reported in current assets if their maturity dates are within one year or the operating cycle, whichever is longer. HTM securities are reported in long-term assets when the maturity dates extend beyond one year or the operating cycle, whichever is longer. All HTM securities are recorded at cost when purchased, and interest revenue is recorded when earned.</a:t>
            </a:r>
          </a:p>
          <a:p>
            <a:endParaRPr lang="en-US" dirty="0"/>
          </a:p>
          <a:p>
            <a:r>
              <a:rPr lang="en-US" dirty="0"/>
              <a:t>The portfolio of HTM securities is usually reported at (amortized) cost, which is explained in advanced courses. There is no fair value adjustment to the portfolio of HTM securities—neither to the short-term nor long-term portfolios.</a:t>
            </a:r>
            <a:endParaRPr lang="en-US" altLang="en-US" dirty="0"/>
          </a:p>
        </p:txBody>
      </p:sp>
      <p:sp>
        <p:nvSpPr>
          <p:cNvPr id="4" name="Slide Number Placeholder 3">
            <a:extLst>
              <a:ext uri="{FF2B5EF4-FFF2-40B4-BE49-F238E27FC236}">
                <a16:creationId xmlns:a16="http://schemas.microsoft.com/office/drawing/2014/main" id="{FC791A7D-9707-E390-2980-4161977C6E78}"/>
              </a:ext>
            </a:extLst>
          </p:cNvPr>
          <p:cNvSpPr>
            <a:spLocks noGrp="1"/>
          </p:cNvSpPr>
          <p:nvPr>
            <p:ph type="sldNum" sz="quarter" idx="5"/>
          </p:nvPr>
        </p:nvSpPr>
        <p:spPr/>
        <p:txBody>
          <a:bodyPr/>
          <a:lstStyle/>
          <a:p>
            <a:fld id="{A8E14B53-6BE8-43EB-AABB-34FD132797A5}" type="slidenum">
              <a:rPr lang="en-US" smtClean="0"/>
              <a:t>18</a:t>
            </a:fld>
            <a:endParaRPr lang="en-US" dirty="0"/>
          </a:p>
        </p:txBody>
      </p:sp>
    </p:spTree>
    <p:extLst>
      <p:ext uri="{BB962C8B-B14F-4D97-AF65-F5344CB8AC3E}">
        <p14:creationId xmlns:p14="http://schemas.microsoft.com/office/powerpoint/2010/main" val="24974293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4C57B-071A-4446-E30B-360F36D359F6}"/>
            </a:ext>
          </a:extLst>
        </p:cNvPr>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3A84E593-2D6E-8FE3-5B91-B160DF0E9542}"/>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a:extLst>
              <a:ext uri="{FF2B5EF4-FFF2-40B4-BE49-F238E27FC236}">
                <a16:creationId xmlns:a16="http://schemas.microsoft.com/office/drawing/2014/main" id="{51B4DB88-3A29-2A13-C161-3FE037FD18F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a:extLst>
              <a:ext uri="{FF2B5EF4-FFF2-40B4-BE49-F238E27FC236}">
                <a16:creationId xmlns:a16="http://schemas.microsoft.com/office/drawing/2014/main" id="{495D5782-F828-671D-9C52-B2E390B90BD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19</a:t>
            </a:fld>
            <a:endParaRPr lang="en-US" dirty="0"/>
          </a:p>
        </p:txBody>
      </p:sp>
    </p:spTree>
    <p:extLst>
      <p:ext uri="{BB962C8B-B14F-4D97-AF65-F5344CB8AC3E}">
        <p14:creationId xmlns:p14="http://schemas.microsoft.com/office/powerpoint/2010/main" val="108140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06B37-A138-145D-32E0-EF2013ECFB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ECCFC7-C5EA-D23F-6368-704C7D5BD8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CF5651-294A-D6D0-5CB9-155660A97975}"/>
              </a:ext>
            </a:extLst>
          </p:cNvPr>
          <p:cNvSpPr>
            <a:spLocks noGrp="1"/>
          </p:cNvSpPr>
          <p:nvPr>
            <p:ph type="body" idx="1"/>
          </p:nvPr>
        </p:nvSpPr>
        <p:spPr/>
        <p:txBody>
          <a:bodyPr/>
          <a:lstStyle/>
          <a:p>
            <a:r>
              <a:rPr lang="en-US" b="1" dirty="0"/>
              <a:t>Available-for-Sale (AFS) securities </a:t>
            </a:r>
            <a:r>
              <a:rPr lang="en-US" dirty="0"/>
              <a:t>are </a:t>
            </a:r>
            <a:r>
              <a:rPr lang="en-US" i="1" dirty="0"/>
              <a:t>debt </a:t>
            </a:r>
            <a:r>
              <a:rPr lang="en-US" i="0" dirty="0"/>
              <a:t>investments</a:t>
            </a:r>
            <a:r>
              <a:rPr lang="en-US" i="1" dirty="0"/>
              <a:t> </a:t>
            </a:r>
            <a:r>
              <a:rPr lang="en-US" dirty="0"/>
              <a:t>not classified as trading or held-to-maturity securities. If the intent is to sell AFS securities within the longer of one year or operating cycle, they are classified as short-term investments. Otherwise, they are classified as long-term investments.</a:t>
            </a:r>
          </a:p>
          <a:p>
            <a:endParaRPr lang="en-US" altLang="en-US" dirty="0"/>
          </a:p>
          <a:p>
            <a:r>
              <a:rPr lang="en-US" dirty="0"/>
              <a:t>Companies adjust the cost of the portfolio of AFS securities to reflect changes in fair value. This is done with a fair value adjustment to its total portfolio cost. However, any unrealized gain or loss for the portfolio of AFS securities is reported as part of other </a:t>
            </a:r>
            <a:r>
              <a:rPr lang="en-US" i="0" dirty="0"/>
              <a:t>comprehensive income in the statement of comprehensive income (OCI). At period-end, OCI is closed to accumulated other comprehensive income, which is reported in the equity section of the balance sheet.</a:t>
            </a:r>
            <a:endParaRPr lang="en-US" altLang="en-US" dirty="0"/>
          </a:p>
        </p:txBody>
      </p:sp>
      <p:sp>
        <p:nvSpPr>
          <p:cNvPr id="4" name="Slide Number Placeholder 3">
            <a:extLst>
              <a:ext uri="{FF2B5EF4-FFF2-40B4-BE49-F238E27FC236}">
                <a16:creationId xmlns:a16="http://schemas.microsoft.com/office/drawing/2014/main" id="{2DE23013-DF5D-BC82-49B8-18CC8859BB50}"/>
              </a:ext>
            </a:extLst>
          </p:cNvPr>
          <p:cNvSpPr>
            <a:spLocks noGrp="1"/>
          </p:cNvSpPr>
          <p:nvPr>
            <p:ph type="sldNum" sz="quarter" idx="5"/>
          </p:nvPr>
        </p:nvSpPr>
        <p:spPr/>
        <p:txBody>
          <a:bodyPr/>
          <a:lstStyle/>
          <a:p>
            <a:fld id="{A8E14B53-6BE8-43EB-AABB-34FD132797A5}" type="slidenum">
              <a:rPr lang="en-US" smtClean="0"/>
              <a:t>20</a:t>
            </a:fld>
            <a:endParaRPr lang="en-US" dirty="0"/>
          </a:p>
        </p:txBody>
      </p:sp>
    </p:spTree>
    <p:extLst>
      <p:ext uri="{BB962C8B-B14F-4D97-AF65-F5344CB8AC3E}">
        <p14:creationId xmlns:p14="http://schemas.microsoft.com/office/powerpoint/2010/main" val="41534950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9C570-00AB-B7FA-D418-89E85CD0B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8D3D92-864E-EEF2-0980-86636D67EA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F3ADD8-D835-B62F-7A18-8CBD9048E542}"/>
              </a:ext>
            </a:extLst>
          </p:cNvPr>
          <p:cNvSpPr>
            <a:spLocks noGrp="1"/>
          </p:cNvSpPr>
          <p:nvPr>
            <p:ph type="body" idx="1"/>
          </p:nvPr>
        </p:nvSpPr>
        <p:spPr/>
        <p:txBody>
          <a:bodyPr/>
          <a:lstStyle/>
          <a:p>
            <a:r>
              <a:rPr lang="en-US" dirty="0"/>
              <a:t>Mitsu Co. had no prior period investments in available-for-sale securities other than those purchased in the current period. This slide shows both the cost and fair value of the portfolio of these investments on December 31, 2027, the end of its reporting period.</a:t>
            </a:r>
          </a:p>
          <a:p>
            <a:endParaRPr lang="en-US" dirty="0"/>
          </a:p>
          <a:p>
            <a:r>
              <a:rPr lang="en-US" dirty="0"/>
              <a:t>The year-end adjusting entry to record the fair value of the portfolio of investments is also shown.</a:t>
            </a:r>
            <a:endParaRPr lang="en-US" altLang="en-US" dirty="0"/>
          </a:p>
        </p:txBody>
      </p:sp>
      <p:sp>
        <p:nvSpPr>
          <p:cNvPr id="4" name="Slide Number Placeholder 3">
            <a:extLst>
              <a:ext uri="{FF2B5EF4-FFF2-40B4-BE49-F238E27FC236}">
                <a16:creationId xmlns:a16="http://schemas.microsoft.com/office/drawing/2014/main" id="{11BEA3BE-9142-953C-00B7-1DD014E7D5EE}"/>
              </a:ext>
            </a:extLst>
          </p:cNvPr>
          <p:cNvSpPr>
            <a:spLocks noGrp="1"/>
          </p:cNvSpPr>
          <p:nvPr>
            <p:ph type="sldNum" sz="quarter" idx="5"/>
          </p:nvPr>
        </p:nvSpPr>
        <p:spPr/>
        <p:txBody>
          <a:bodyPr/>
          <a:lstStyle/>
          <a:p>
            <a:fld id="{A8E14B53-6BE8-43EB-AABB-34FD132797A5}" type="slidenum">
              <a:rPr lang="en-US" smtClean="0"/>
              <a:t>21</a:t>
            </a:fld>
            <a:endParaRPr lang="en-US" dirty="0"/>
          </a:p>
        </p:txBody>
      </p:sp>
    </p:spTree>
    <p:extLst>
      <p:ext uri="{BB962C8B-B14F-4D97-AF65-F5344CB8AC3E}">
        <p14:creationId xmlns:p14="http://schemas.microsoft.com/office/powerpoint/2010/main" val="6783393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n-US" dirty="0"/>
              <a:t>This slide shows the December 31, 2027, balance sheet presentation—it assumes these investments are long term, but they can also be short term. It is also common to combine the cost of investments with the balance in the Fair Value Adjustment account and report the net as a single amount.</a:t>
            </a:r>
            <a:endParaRPr lang="en-US" alt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D969C-7BF7-03E0-DF8B-20AA744ACE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5EDA19-702D-4219-41F9-A7089CD1B2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AD9D9E-9D05-45AC-D7AB-57559536E72E}"/>
              </a:ext>
            </a:extLst>
          </p:cNvPr>
          <p:cNvSpPr>
            <a:spLocks noGrp="1"/>
          </p:cNvSpPr>
          <p:nvPr>
            <p:ph type="body" idx="1"/>
          </p:nvPr>
        </p:nvSpPr>
        <p:spPr/>
        <p:txBody>
          <a:bodyPr/>
          <a:lstStyle/>
          <a:p>
            <a:r>
              <a:rPr lang="en-US" dirty="0"/>
              <a:t>Let’s extend this illustration and assume that at the end of its next calendar year (December 31, 2028), Mitsu’s portfolio of debt AFS securities has an $81,000 cost and an $82,000 fair value. It records the year-end adjustment to fair value as shown.</a:t>
            </a:r>
          </a:p>
          <a:p>
            <a:endParaRPr lang="en-US" dirty="0"/>
          </a:p>
          <a:p>
            <a:r>
              <a:rPr lang="en-US" dirty="0"/>
              <a:t>This year-end adjustment can also be determined using our 3-step adjusting process.</a:t>
            </a:r>
          </a:p>
          <a:p>
            <a:r>
              <a:rPr lang="en-US" dirty="0"/>
              <a:t> </a:t>
            </a:r>
          </a:p>
          <a:p>
            <a:r>
              <a:rPr lang="en-US" b="1" i="1" dirty="0"/>
              <a:t>Step 1:  </a:t>
            </a:r>
            <a:r>
              <a:rPr lang="en-US" dirty="0"/>
              <a:t>Determine what unadjusted balance equals: Fair Value Adj—AFS = $1,550 Dr.</a:t>
            </a:r>
          </a:p>
          <a:p>
            <a:r>
              <a:rPr lang="en-US" b="1" i="1" dirty="0"/>
              <a:t>Step 2:  </a:t>
            </a:r>
            <a:r>
              <a:rPr lang="en-US" dirty="0"/>
              <a:t>Determine what adjusted balance should equal: Fair Value Adj—AFS = $1,000 Dr. </a:t>
            </a:r>
            <a:br>
              <a:rPr lang="en-US" dirty="0"/>
            </a:br>
            <a:r>
              <a:rPr lang="en-US" dirty="0"/>
              <a:t>Explanation: $82,000 fair value &gt; $81,000 cost, thus the Fair Value Adj—Trading requires a $1,000 debit so securities are at fair value.</a:t>
            </a:r>
          </a:p>
          <a:p>
            <a:r>
              <a:rPr lang="en-US" b="1" i="1" dirty="0"/>
              <a:t>Step 3:  </a:t>
            </a:r>
            <a:r>
              <a:rPr lang="en-US" dirty="0"/>
              <a:t>Record the $550 adjusting entry to get from Step 1 to Step 2.</a:t>
            </a:r>
          </a:p>
          <a:p>
            <a:r>
              <a:rPr lang="en-US" dirty="0"/>
              <a:t>Explanation: This implies a $550 credit to Fair Value Adj—AFS (and reduction of Unrealized Gain).</a:t>
            </a:r>
          </a:p>
        </p:txBody>
      </p:sp>
      <p:sp>
        <p:nvSpPr>
          <p:cNvPr id="4" name="Slide Number Placeholder 3">
            <a:extLst>
              <a:ext uri="{FF2B5EF4-FFF2-40B4-BE49-F238E27FC236}">
                <a16:creationId xmlns:a16="http://schemas.microsoft.com/office/drawing/2014/main" id="{357E9841-B4C3-0B2C-F50C-77D406E9BD9C}"/>
              </a:ext>
            </a:extLst>
          </p:cNvPr>
          <p:cNvSpPr>
            <a:spLocks noGrp="1"/>
          </p:cNvSpPr>
          <p:nvPr>
            <p:ph type="sldNum" sz="quarter" idx="5"/>
          </p:nvPr>
        </p:nvSpPr>
        <p:spPr/>
        <p:txBody>
          <a:bodyPr/>
          <a:lstStyle/>
          <a:p>
            <a:fld id="{A8E14B53-6BE8-43EB-AABB-34FD132797A5}" type="slidenum">
              <a:rPr lang="en-US" smtClean="0"/>
              <a:t>23</a:t>
            </a:fld>
            <a:endParaRPr lang="en-US" dirty="0"/>
          </a:p>
        </p:txBody>
      </p:sp>
    </p:spTree>
    <p:extLst>
      <p:ext uri="{BB962C8B-B14F-4D97-AF65-F5344CB8AC3E}">
        <p14:creationId xmlns:p14="http://schemas.microsoft.com/office/powerpoint/2010/main" val="38798356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229AA-5526-0EAF-BB5F-25A7369575D8}"/>
            </a:ext>
          </a:extLst>
        </p:cNvPr>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1155719D-BBEF-883B-0AF9-966F0BBB7E4C}"/>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a:extLst>
              <a:ext uri="{FF2B5EF4-FFF2-40B4-BE49-F238E27FC236}">
                <a16:creationId xmlns:a16="http://schemas.microsoft.com/office/drawing/2014/main" id="{E80C9292-2BE9-C857-C815-E288167ADE84}"/>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a:extLst>
              <a:ext uri="{FF2B5EF4-FFF2-40B4-BE49-F238E27FC236}">
                <a16:creationId xmlns:a16="http://schemas.microsoft.com/office/drawing/2014/main" id="{E98C6A2B-688F-37C6-2CC8-EBDC6A773EEF}"/>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24</a:t>
            </a:fld>
            <a:endParaRPr lang="en-US" dirty="0"/>
          </a:p>
        </p:txBody>
      </p:sp>
    </p:spTree>
    <p:extLst>
      <p:ext uri="{BB962C8B-B14F-4D97-AF65-F5344CB8AC3E}">
        <p14:creationId xmlns:p14="http://schemas.microsoft.com/office/powerpoint/2010/main" val="40596543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90524-0E7F-0B32-7459-F5DAD1C22663}"/>
            </a:ext>
          </a:extLst>
        </p:cNvPr>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81F6F635-5B7C-B554-4F78-40BB937F055B}"/>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a:extLst>
              <a:ext uri="{FF2B5EF4-FFF2-40B4-BE49-F238E27FC236}">
                <a16:creationId xmlns:a16="http://schemas.microsoft.com/office/drawing/2014/main" id="{DEBE1273-C488-A5ED-8F51-5A8B131DFD7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en-US" altLang="en-US" dirty="0"/>
              <a:t>When an investor has insignificant influence over another company, presumably when it owns less than 20% of the voting stock, the stock investment is reported at fair value. </a:t>
            </a:r>
            <a:r>
              <a:rPr lang="en-US" sz="1200" kern="1200" dirty="0">
                <a:solidFill>
                  <a:schemeClr val="tx1"/>
                </a:solidFill>
                <a:effectLst/>
                <a:latin typeface="+mn-lt"/>
                <a:ea typeface="+mn-ea"/>
                <a:cs typeface="+mn-cs"/>
              </a:rPr>
              <a:t>Stock investments are classified as short- or long-term based on managers’ intent and the stock’s marketability. Any cash dividends are recorded as dividend revenue.</a:t>
            </a:r>
            <a:endParaRPr lang="en-US" altLang="en-US" dirty="0"/>
          </a:p>
        </p:txBody>
      </p:sp>
      <p:sp>
        <p:nvSpPr>
          <p:cNvPr id="7" name="Slide Number Placeholder 6">
            <a:extLst>
              <a:ext uri="{FF2B5EF4-FFF2-40B4-BE49-F238E27FC236}">
                <a16:creationId xmlns:a16="http://schemas.microsoft.com/office/drawing/2014/main" id="{58E5FF2E-1BB6-7000-683D-AED422A7A452}"/>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25</a:t>
            </a:fld>
            <a:endParaRPr lang="en-US" dirty="0"/>
          </a:p>
        </p:txBody>
      </p:sp>
    </p:spTree>
    <p:extLst>
      <p:ext uri="{BB962C8B-B14F-4D97-AF65-F5344CB8AC3E}">
        <p14:creationId xmlns:p14="http://schemas.microsoft.com/office/powerpoint/2010/main" val="7465671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C180E-DD2E-449F-3535-8D13E0F355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73307-D6D4-2EA7-E776-7D8924ED54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49193C-9568-4D49-4F59-A516C1B42633}"/>
              </a:ext>
            </a:extLst>
          </p:cNvPr>
          <p:cNvSpPr>
            <a:spLocks noGrp="1"/>
          </p:cNvSpPr>
          <p:nvPr>
            <p:ph type="body" idx="1"/>
          </p:nvPr>
        </p:nvSpPr>
        <p:spPr/>
        <p:txBody>
          <a:bodyPr/>
          <a:lstStyle/>
          <a:p>
            <a:pPr>
              <a:spcBef>
                <a:spcPct val="50000"/>
              </a:spcBef>
            </a:pPr>
            <a:r>
              <a:rPr lang="en-US" dirty="0"/>
              <a:t>Equity investments are recorded at cost when acquired, including any commissions and brokerage fees paid. The journal entry to record the purchase is as shown.</a:t>
            </a:r>
            <a:endParaRPr lang="en-US" altLang="en-US" dirty="0"/>
          </a:p>
        </p:txBody>
      </p:sp>
      <p:sp>
        <p:nvSpPr>
          <p:cNvPr id="4" name="Slide Number Placeholder 3">
            <a:extLst>
              <a:ext uri="{FF2B5EF4-FFF2-40B4-BE49-F238E27FC236}">
                <a16:creationId xmlns:a16="http://schemas.microsoft.com/office/drawing/2014/main" id="{9C97D7C0-8D45-38A5-B462-E410B5F9C89F}"/>
              </a:ext>
            </a:extLst>
          </p:cNvPr>
          <p:cNvSpPr>
            <a:spLocks noGrp="1"/>
          </p:cNvSpPr>
          <p:nvPr>
            <p:ph type="sldNum" sz="quarter" idx="5"/>
          </p:nvPr>
        </p:nvSpPr>
        <p:spPr/>
        <p:txBody>
          <a:bodyPr/>
          <a:lstStyle/>
          <a:p>
            <a:fld id="{A8E14B53-6BE8-43EB-AABB-34FD132797A5}" type="slidenum">
              <a:rPr lang="en-US" smtClean="0"/>
              <a:t>26</a:t>
            </a:fld>
            <a:endParaRPr lang="en-US" dirty="0"/>
          </a:p>
        </p:txBody>
      </p:sp>
    </p:spTree>
    <p:extLst>
      <p:ext uri="{BB962C8B-B14F-4D97-AF65-F5344CB8AC3E}">
        <p14:creationId xmlns:p14="http://schemas.microsoft.com/office/powerpoint/2010/main" val="11034404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EEB29-1E01-65E7-BB32-DE056F7DC3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44023F-02CC-0640-6ADA-B90B1DC661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95BE51-7B3D-2645-B77F-08EC11ADE83F}"/>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ITI receives $10 in dividends on November 1 from its stock investment, it records the journal entry shown.</a:t>
            </a:r>
            <a:endParaRPr lang="en-US" altLang="en-US" b="1" dirty="0"/>
          </a:p>
        </p:txBody>
      </p:sp>
      <p:sp>
        <p:nvSpPr>
          <p:cNvPr id="4" name="Slide Number Placeholder 3">
            <a:extLst>
              <a:ext uri="{FF2B5EF4-FFF2-40B4-BE49-F238E27FC236}">
                <a16:creationId xmlns:a16="http://schemas.microsoft.com/office/drawing/2014/main" id="{CD95936C-C012-0B6D-D7DA-1A948854DBBE}"/>
              </a:ext>
            </a:extLst>
          </p:cNvPr>
          <p:cNvSpPr>
            <a:spLocks noGrp="1"/>
          </p:cNvSpPr>
          <p:nvPr>
            <p:ph type="sldNum" sz="quarter" idx="5"/>
          </p:nvPr>
        </p:nvSpPr>
        <p:spPr/>
        <p:txBody>
          <a:bodyPr/>
          <a:lstStyle/>
          <a:p>
            <a:fld id="{A8E14B53-6BE8-43EB-AABB-34FD132797A5}" type="slidenum">
              <a:rPr lang="en-US" smtClean="0"/>
              <a:t>27</a:t>
            </a:fld>
            <a:endParaRPr lang="en-US" dirty="0"/>
          </a:p>
        </p:txBody>
      </p:sp>
    </p:spTree>
    <p:extLst>
      <p:ext uri="{BB962C8B-B14F-4D97-AF65-F5344CB8AC3E}">
        <p14:creationId xmlns:p14="http://schemas.microsoft.com/office/powerpoint/2010/main" val="37671509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4E787-0620-5CBC-7DB5-DD6C6A3018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A4CE6-DA9B-804A-B65E-E253871349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C52EEE-4768-6ECE-CFB1-D40F2FFD17F2}"/>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Assume ITI’s portfolio of stock investments has a total cost of $7,000 and a fair value of $9,000 on December 31, 2027, the first year it held these securities.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difference between the $7,000 cost and the $9,000 fair value is a $2,000 unrealized gain.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fair value adjustment is recorded at the end of each period to equal the difference between the portfolio’s cost and its fair value. ITI records this gain as shown.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Adjustment follows three-step adjusting process:</a:t>
            </a:r>
          </a:p>
          <a:p>
            <a:r>
              <a:rPr lang="en-US" sz="1200" kern="1200" dirty="0">
                <a:solidFill>
                  <a:schemeClr val="tx1"/>
                </a:solidFill>
                <a:effectLst/>
                <a:latin typeface="+mn-lt"/>
                <a:ea typeface="+mn-ea"/>
                <a:cs typeface="+mn-cs"/>
              </a:rPr>
              <a:t>Step 1: Determine what unadjusted balance equals: Fair Value Adj.—Stock = $0.</a:t>
            </a:r>
          </a:p>
          <a:p>
            <a:r>
              <a:rPr lang="en-US" sz="1200" kern="1200" dirty="0">
                <a:solidFill>
                  <a:schemeClr val="tx1"/>
                </a:solidFill>
                <a:effectLst/>
                <a:latin typeface="+mn-lt"/>
                <a:ea typeface="+mn-ea"/>
                <a:cs typeface="+mn-cs"/>
              </a:rPr>
              <a:t>Step 2: Determine what adjusted balance should equal: Fair Value Adj.—Stock = $2,000 Dr.</a:t>
            </a:r>
          </a:p>
          <a:p>
            <a:r>
              <a:rPr lang="en-US" sz="1200" kern="1200" dirty="0">
                <a:solidFill>
                  <a:schemeClr val="tx1"/>
                </a:solidFill>
                <a:effectLst/>
                <a:latin typeface="+mn-lt"/>
                <a:ea typeface="+mn-ea"/>
                <a:cs typeface="+mn-cs"/>
              </a:rPr>
              <a:t>Explanation: $9,000 fair value $7,000 cost; thus Fair Value Adj.—Stock requires a $2,000 debit to be at fair value.</a:t>
            </a:r>
          </a:p>
          <a:p>
            <a:r>
              <a:rPr lang="en-US" sz="1200" kern="1200" dirty="0">
                <a:solidFill>
                  <a:schemeClr val="tx1"/>
                </a:solidFill>
                <a:effectLst/>
                <a:latin typeface="+mn-lt"/>
                <a:ea typeface="+mn-ea"/>
                <a:cs typeface="+mn-cs"/>
              </a:rPr>
              <a:t>Step 3: Record the $2,000 adjusting entry to get from step 1 to step 2.</a:t>
            </a:r>
          </a:p>
          <a:p>
            <a:r>
              <a:rPr lang="en-US" sz="1200" kern="1200" dirty="0">
                <a:solidFill>
                  <a:schemeClr val="tx1"/>
                </a:solidFill>
                <a:effectLst/>
                <a:latin typeface="+mn-lt"/>
                <a:ea typeface="+mn-ea"/>
                <a:cs typeface="+mn-cs"/>
              </a:rPr>
              <a:t>Explanation: This means a $2,000 debit to Fair Value Adj.—Stock; and a $2,000 credit to Unrealized Gain – Income.</a:t>
            </a:r>
          </a:p>
        </p:txBody>
      </p:sp>
      <p:sp>
        <p:nvSpPr>
          <p:cNvPr id="4" name="Slide Number Placeholder 3">
            <a:extLst>
              <a:ext uri="{FF2B5EF4-FFF2-40B4-BE49-F238E27FC236}">
                <a16:creationId xmlns:a16="http://schemas.microsoft.com/office/drawing/2014/main" id="{2472D41E-5D85-EEE2-17B6-B841E7571AA3}"/>
              </a:ext>
            </a:extLst>
          </p:cNvPr>
          <p:cNvSpPr>
            <a:spLocks noGrp="1"/>
          </p:cNvSpPr>
          <p:nvPr>
            <p:ph type="sldNum" sz="quarter" idx="5"/>
          </p:nvPr>
        </p:nvSpPr>
        <p:spPr/>
        <p:txBody>
          <a:bodyPr/>
          <a:lstStyle/>
          <a:p>
            <a:fld id="{A8E14B53-6BE8-43EB-AABB-34FD132797A5}" type="slidenum">
              <a:rPr lang="en-US" smtClean="0"/>
              <a:t>28</a:t>
            </a:fld>
            <a:endParaRPr lang="en-US" dirty="0"/>
          </a:p>
        </p:txBody>
      </p:sp>
    </p:spTree>
    <p:extLst>
      <p:ext uri="{BB962C8B-B14F-4D97-AF65-F5344CB8AC3E}">
        <p14:creationId xmlns:p14="http://schemas.microsoft.com/office/powerpoint/2010/main" val="39903014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8E5F6-69C2-6F2D-CD71-DE59DCFFF7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42286-7582-0E20-1BB7-8E52E67540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46B1C-9FC5-8DC5-4CB8-E8B6CFD9E0E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unrealized gain (or loss) </a:t>
            </a:r>
            <a:r>
              <a:rPr lang="en-US" sz="1200" kern="1200" dirty="0">
                <a:solidFill>
                  <a:schemeClr val="tx1"/>
                </a:solidFill>
                <a:effectLst/>
                <a:latin typeface="+mn-lt"/>
                <a:ea typeface="+mn-ea"/>
                <a:cs typeface="+mn-cs"/>
              </a:rPr>
              <a:t>is reported in the Other Revenues and Gains (or Expenses and Losses) section on the income statement. Unrealized Gain (or Loss)—Income is a temporary account that is closed to Income Summary at the end of each period. Fair Value Adjustment—Stock is a permanent asset account that adjusts the reported value of the stock investments portfolio from its prior-period fair value to the current-period fair value. The total cost of the portfolio is kept in one account, and the fair value adjustment is kept in a separate account. ITI’s stock investment is reported in its assets as shown.</a:t>
            </a:r>
            <a:endParaRPr lang="en-US" dirty="0"/>
          </a:p>
        </p:txBody>
      </p:sp>
      <p:sp>
        <p:nvSpPr>
          <p:cNvPr id="4" name="Slide Number Placeholder 3">
            <a:extLst>
              <a:ext uri="{FF2B5EF4-FFF2-40B4-BE49-F238E27FC236}">
                <a16:creationId xmlns:a16="http://schemas.microsoft.com/office/drawing/2014/main" id="{0F356071-8862-71F3-050B-648D5DCCE54C}"/>
              </a:ext>
            </a:extLst>
          </p:cNvPr>
          <p:cNvSpPr>
            <a:spLocks noGrp="1"/>
          </p:cNvSpPr>
          <p:nvPr>
            <p:ph type="sldNum" sz="quarter" idx="5"/>
          </p:nvPr>
        </p:nvSpPr>
        <p:spPr/>
        <p:txBody>
          <a:bodyPr/>
          <a:lstStyle/>
          <a:p>
            <a:fld id="{A8E14B53-6BE8-43EB-AABB-34FD132797A5}" type="slidenum">
              <a:rPr lang="en-US" smtClean="0"/>
              <a:t>29</a:t>
            </a:fld>
            <a:endParaRPr lang="en-US" dirty="0"/>
          </a:p>
        </p:txBody>
      </p:sp>
    </p:spTree>
    <p:extLst>
      <p:ext uri="{BB962C8B-B14F-4D97-AF65-F5344CB8AC3E}">
        <p14:creationId xmlns:p14="http://schemas.microsoft.com/office/powerpoint/2010/main" val="98166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3AB9F-C452-0FF4-60C5-C7EA14DF0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FAF4EB-7141-CC7F-7210-2C94BAA5E9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4C740A-067E-79B6-E17A-2D9BD9570F8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When individual stock investments are sold, the difference between the net proceeds (sale price minus fees) and the cost of the individual stocks that are sold is recorded as a gain or a loss. Any prior-period fair value adjustment to the portfolio is not used to compute the gain or loss from the sale of individual stocks.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balance in the Fair Value Adjustment account is for the entire portfolio, not individual stocks.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Assume that on 3/9/28, ITI sold some of its stock investments that had cost $500 for $800 cash. T</a:t>
            </a:r>
            <a:r>
              <a:rPr lang="en-US" sz="1200" kern="1200" baseline="0" dirty="0">
                <a:solidFill>
                  <a:schemeClr val="tx1"/>
                </a:solidFill>
                <a:effectLst/>
                <a:latin typeface="+mn-lt"/>
                <a:ea typeface="+mn-ea"/>
                <a:cs typeface="+mn-cs"/>
              </a:rPr>
              <a:t>he journal entry to record the sale is shown here</a:t>
            </a:r>
            <a:r>
              <a:rPr lang="en-US" sz="1200" kern="1200" dirty="0">
                <a:solidFill>
                  <a:schemeClr val="tx1"/>
                </a:solidFill>
                <a:effectLst/>
                <a:latin typeface="+mn-lt"/>
                <a:ea typeface="+mn-ea"/>
                <a:cs typeface="+mn-cs"/>
              </a:rPr>
              <a:t>. A gain is reported in the Other Revenues and Gains section on the income statement and a loss is reported in Other Expenses and Losses.</a:t>
            </a:r>
          </a:p>
        </p:txBody>
      </p:sp>
      <p:sp>
        <p:nvSpPr>
          <p:cNvPr id="4" name="Slide Number Placeholder 3">
            <a:extLst>
              <a:ext uri="{FF2B5EF4-FFF2-40B4-BE49-F238E27FC236}">
                <a16:creationId xmlns:a16="http://schemas.microsoft.com/office/drawing/2014/main" id="{8F080B45-9493-5127-FCCD-8950BC4650D0}"/>
              </a:ext>
            </a:extLst>
          </p:cNvPr>
          <p:cNvSpPr>
            <a:spLocks noGrp="1"/>
          </p:cNvSpPr>
          <p:nvPr>
            <p:ph type="sldNum" sz="quarter" idx="5"/>
          </p:nvPr>
        </p:nvSpPr>
        <p:spPr/>
        <p:txBody>
          <a:bodyPr/>
          <a:lstStyle/>
          <a:p>
            <a:fld id="{A8E14B53-6BE8-43EB-AABB-34FD132797A5}" type="slidenum">
              <a:rPr lang="en-US" smtClean="0"/>
              <a:t>30</a:t>
            </a:fld>
            <a:endParaRPr lang="en-US" dirty="0"/>
          </a:p>
        </p:txBody>
      </p:sp>
    </p:spTree>
    <p:extLst>
      <p:ext uri="{BB962C8B-B14F-4D97-AF65-F5344CB8AC3E}">
        <p14:creationId xmlns:p14="http://schemas.microsoft.com/office/powerpoint/2010/main" val="27299978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C4E3F-4DDB-6338-EE05-ED4054D7128F}"/>
            </a:ext>
          </a:extLst>
        </p:cNvPr>
        <p:cNvGrpSpPr/>
        <p:nvPr/>
      </p:nvGrpSpPr>
      <p:grpSpPr>
        <a:xfrm>
          <a:off x="0" y="0"/>
          <a:ext cx="0" cy="0"/>
          <a:chOff x="0" y="0"/>
          <a:chExt cx="0" cy="0"/>
        </a:xfrm>
      </p:grpSpPr>
      <p:sp>
        <p:nvSpPr>
          <p:cNvPr id="4" name="Slide Image Placeholder 3">
            <a:extLst>
              <a:ext uri="{FF2B5EF4-FFF2-40B4-BE49-F238E27FC236}">
                <a16:creationId xmlns:a16="http://schemas.microsoft.com/office/drawing/2014/main" id="{4A3BD331-B8F5-57EC-BBBA-DF56592D1AF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a:extLst>
              <a:ext uri="{FF2B5EF4-FFF2-40B4-BE49-F238E27FC236}">
                <a16:creationId xmlns:a16="http://schemas.microsoft.com/office/drawing/2014/main" id="{5F920304-7781-7219-2FAF-5733245A5E1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a:extLst>
              <a:ext uri="{FF2B5EF4-FFF2-40B4-BE49-F238E27FC236}">
                <a16:creationId xmlns:a16="http://schemas.microsoft.com/office/drawing/2014/main" id="{0CC69F63-126B-804D-BCC3-A037A1DECE31}"/>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31</a:t>
            </a:fld>
            <a:endParaRPr lang="en-US" dirty="0"/>
          </a:p>
        </p:txBody>
      </p:sp>
    </p:spTree>
    <p:extLst>
      <p:ext uri="{BB962C8B-B14F-4D97-AF65-F5344CB8AC3E}">
        <p14:creationId xmlns:p14="http://schemas.microsoft.com/office/powerpoint/2010/main" val="24266722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84F23-E45B-1168-B977-C75113DDA6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D523BE-FA80-AC44-8A25-6C2DA7175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42CC3A-D4E0-980C-2AC3-C3BB3CBD8632}"/>
              </a:ext>
            </a:extLst>
          </p:cNvPr>
          <p:cNvSpPr>
            <a:spLocks noGrp="1"/>
          </p:cNvSpPr>
          <p:nvPr>
            <p:ph type="body" idx="1"/>
          </p:nvPr>
        </p:nvSpPr>
        <p:spPr/>
        <p:txBody>
          <a:bodyPr/>
          <a:lstStyle/>
          <a:p>
            <a:r>
              <a:rPr lang="en-US" dirty="0"/>
              <a:t>A long-term investment classified as </a:t>
            </a:r>
            <a:r>
              <a:rPr lang="en-US" b="1" dirty="0"/>
              <a:t>equity securities with significant influence </a:t>
            </a:r>
            <a:r>
              <a:rPr lang="en-US" dirty="0"/>
              <a:t>implies that the investor can exert significant influence over the investee. An investor that owns 20% or more (but not more than 50%) of a company’s voting stock has significant influence over the investee. The </a:t>
            </a:r>
            <a:r>
              <a:rPr lang="en-US" b="1" dirty="0"/>
              <a:t>equity method </a:t>
            </a:r>
            <a:r>
              <a:rPr lang="en-US" dirty="0"/>
              <a:t>of accounting and reporting is used for long-term investments in equity securities with significant influence.</a:t>
            </a:r>
            <a:endParaRPr lang="en-US" altLang="en-US" dirty="0"/>
          </a:p>
        </p:txBody>
      </p:sp>
      <p:sp>
        <p:nvSpPr>
          <p:cNvPr id="4" name="Slide Number Placeholder 3">
            <a:extLst>
              <a:ext uri="{FF2B5EF4-FFF2-40B4-BE49-F238E27FC236}">
                <a16:creationId xmlns:a16="http://schemas.microsoft.com/office/drawing/2014/main" id="{A761FB4C-E574-25BD-3253-C85D1EBC7E09}"/>
              </a:ext>
            </a:extLst>
          </p:cNvPr>
          <p:cNvSpPr>
            <a:spLocks noGrp="1"/>
          </p:cNvSpPr>
          <p:nvPr>
            <p:ph type="sldNum" sz="quarter" idx="5"/>
          </p:nvPr>
        </p:nvSpPr>
        <p:spPr/>
        <p:txBody>
          <a:bodyPr/>
          <a:lstStyle/>
          <a:p>
            <a:fld id="{A8E14B53-6BE8-43EB-AABB-34FD132797A5}" type="slidenum">
              <a:rPr lang="en-US" smtClean="0"/>
              <a:t>32</a:t>
            </a:fld>
            <a:endParaRPr lang="en-US" dirty="0"/>
          </a:p>
        </p:txBody>
      </p:sp>
    </p:spTree>
    <p:extLst>
      <p:ext uri="{BB962C8B-B14F-4D97-AF65-F5344CB8AC3E}">
        <p14:creationId xmlns:p14="http://schemas.microsoft.com/office/powerpoint/2010/main" val="12683126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395BA-1D6A-50F5-A872-377190EB03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A1980F-E5A3-A33F-735D-D736118896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EA4507-A4FD-485D-0FF5-325818C34752}"/>
              </a:ext>
            </a:extLst>
          </p:cNvPr>
          <p:cNvSpPr>
            <a:spLocks noGrp="1"/>
          </p:cNvSpPr>
          <p:nvPr>
            <p:ph type="body" idx="1"/>
          </p:nvPr>
        </p:nvSpPr>
        <p:spPr/>
        <p:txBody>
          <a:bodyPr/>
          <a:lstStyle/>
          <a:p>
            <a:r>
              <a:rPr lang="en-US" dirty="0"/>
              <a:t>Long-term investments in equity securities with significant influence are recorded at cost when acquired. To illustrate, Micron Co. records the purchase of 3,000 shares (30%) of Star Co. common stock at a total cost of $70,000 on January 1, 2027, as shown.</a:t>
            </a:r>
          </a:p>
        </p:txBody>
      </p:sp>
      <p:sp>
        <p:nvSpPr>
          <p:cNvPr id="4" name="Slide Number Placeholder 3">
            <a:extLst>
              <a:ext uri="{FF2B5EF4-FFF2-40B4-BE49-F238E27FC236}">
                <a16:creationId xmlns:a16="http://schemas.microsoft.com/office/drawing/2014/main" id="{2C489DF5-10A1-8B0C-4BDE-2D372FBF0E01}"/>
              </a:ext>
            </a:extLst>
          </p:cNvPr>
          <p:cNvSpPr>
            <a:spLocks noGrp="1"/>
          </p:cNvSpPr>
          <p:nvPr>
            <p:ph type="sldNum" sz="quarter" idx="5"/>
          </p:nvPr>
        </p:nvSpPr>
        <p:spPr/>
        <p:txBody>
          <a:bodyPr/>
          <a:lstStyle/>
          <a:p>
            <a:fld id="{A8E14B53-6BE8-43EB-AABB-34FD132797A5}" type="slidenum">
              <a:rPr lang="en-US" smtClean="0"/>
              <a:t>33</a:t>
            </a:fld>
            <a:endParaRPr lang="en-US" dirty="0"/>
          </a:p>
        </p:txBody>
      </p:sp>
    </p:spTree>
    <p:extLst>
      <p:ext uri="{BB962C8B-B14F-4D97-AF65-F5344CB8AC3E}">
        <p14:creationId xmlns:p14="http://schemas.microsoft.com/office/powerpoint/2010/main" val="5936620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E93E8-D680-A5F6-B84D-0F3BB647D0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079C68-AB3E-F9D9-1718-7641C0B8AD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BDDB5-884B-2285-F57D-82B6611C8412}"/>
              </a:ext>
            </a:extLst>
          </p:cNvPr>
          <p:cNvSpPr>
            <a:spLocks noGrp="1"/>
          </p:cNvSpPr>
          <p:nvPr>
            <p:ph type="body" idx="1"/>
          </p:nvPr>
        </p:nvSpPr>
        <p:spPr/>
        <p:txBody>
          <a:bodyPr/>
          <a:lstStyle/>
          <a:p>
            <a:r>
              <a:rPr lang="en-US" dirty="0"/>
              <a:t>When the investee reports its earnings, the investor records its share of those earnings in its investment account. Assume that Star reports net income of $20,000 for 2027. Micron records its 30% share of those earnings. The debit increases Micron’s equity in Star. The credit is 30% of Star’s net income. Earnings from Equity Method Investments is a temporary account (closed to Income Summary at each period-end) and is reported on the investor’s (Micron’s) income statement. If the investee incurs a net loss instead of a net income, the investor records its share of the loss and reduces (credits) its investments account.</a:t>
            </a:r>
          </a:p>
        </p:txBody>
      </p:sp>
      <p:sp>
        <p:nvSpPr>
          <p:cNvPr id="4" name="Slide Number Placeholder 3">
            <a:extLst>
              <a:ext uri="{FF2B5EF4-FFF2-40B4-BE49-F238E27FC236}">
                <a16:creationId xmlns:a16="http://schemas.microsoft.com/office/drawing/2014/main" id="{A5F99790-D5CC-B319-E399-FE79E117419D}"/>
              </a:ext>
            </a:extLst>
          </p:cNvPr>
          <p:cNvSpPr>
            <a:spLocks noGrp="1"/>
          </p:cNvSpPr>
          <p:nvPr>
            <p:ph type="sldNum" sz="quarter" idx="5"/>
          </p:nvPr>
        </p:nvSpPr>
        <p:spPr/>
        <p:txBody>
          <a:bodyPr/>
          <a:lstStyle/>
          <a:p>
            <a:fld id="{A8E14B53-6BE8-43EB-AABB-34FD132797A5}" type="slidenum">
              <a:rPr lang="en-US" smtClean="0"/>
              <a:t>34</a:t>
            </a:fld>
            <a:endParaRPr lang="en-US" dirty="0"/>
          </a:p>
        </p:txBody>
      </p:sp>
    </p:spTree>
    <p:extLst>
      <p:ext uri="{BB962C8B-B14F-4D97-AF65-F5344CB8AC3E}">
        <p14:creationId xmlns:p14="http://schemas.microsoft.com/office/powerpoint/2010/main" val="15877944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E93E8-D680-A5F6-B84D-0F3BB647D0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079C68-AB3E-F9D9-1718-7641C0B8AD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BDDB5-884B-2285-F57D-82B6611C8412}"/>
              </a:ext>
            </a:extLst>
          </p:cNvPr>
          <p:cNvSpPr>
            <a:spLocks noGrp="1"/>
          </p:cNvSpPr>
          <p:nvPr>
            <p:ph type="body" idx="1"/>
          </p:nvPr>
        </p:nvSpPr>
        <p:spPr/>
        <p:txBody>
          <a:bodyPr/>
          <a:lstStyle/>
          <a:p>
            <a:r>
              <a:rPr lang="en-US" dirty="0"/>
              <a:t>The receipt of cash are viewed as a conversion of one asset to another; that is, dividends reduce the balance of the investment account. To illustrate, Star declares and pays a total of $10,000 in cash dividends on its common stock. Micron records its 30% share of these dividends received on January 9, 2028, as shown.</a:t>
            </a:r>
          </a:p>
        </p:txBody>
      </p:sp>
      <p:sp>
        <p:nvSpPr>
          <p:cNvPr id="4" name="Slide Number Placeholder 3">
            <a:extLst>
              <a:ext uri="{FF2B5EF4-FFF2-40B4-BE49-F238E27FC236}">
                <a16:creationId xmlns:a16="http://schemas.microsoft.com/office/drawing/2014/main" id="{A5F99790-D5CC-B319-E399-FE79E117419D}"/>
              </a:ext>
            </a:extLst>
          </p:cNvPr>
          <p:cNvSpPr>
            <a:spLocks noGrp="1"/>
          </p:cNvSpPr>
          <p:nvPr>
            <p:ph type="sldNum" sz="quarter" idx="5"/>
          </p:nvPr>
        </p:nvSpPr>
        <p:spPr/>
        <p:txBody>
          <a:bodyPr/>
          <a:lstStyle/>
          <a:p>
            <a:fld id="{A8E14B53-6BE8-43EB-AABB-34FD132797A5}" type="slidenum">
              <a:rPr lang="en-US" smtClean="0"/>
              <a:t>35</a:t>
            </a:fld>
            <a:endParaRPr lang="en-US" dirty="0"/>
          </a:p>
        </p:txBody>
      </p:sp>
    </p:spTree>
    <p:extLst>
      <p:ext uri="{BB962C8B-B14F-4D97-AF65-F5344CB8AC3E}">
        <p14:creationId xmlns:p14="http://schemas.microsoft.com/office/powerpoint/2010/main" val="11594414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book value of an investment under the equity method equals the cost of the investment plus the investor’s share of net income or loss, minus its share of dividends. The Equity Method Investments account is not adjusted to fair value. Once Micron records these transactions, its Equity Method Investments account appears as shown.</a:t>
            </a:r>
          </a:p>
        </p:txBody>
      </p:sp>
      <p:sp>
        <p:nvSpPr>
          <p:cNvPr id="4" name="Slide Number Placeholder 3"/>
          <p:cNvSpPr>
            <a:spLocks noGrp="1"/>
          </p:cNvSpPr>
          <p:nvPr>
            <p:ph type="sldNum" sz="quarter" idx="5"/>
          </p:nvPr>
        </p:nvSpPr>
        <p:spPr/>
        <p:txBody>
          <a:bodyPr/>
          <a:lstStyle/>
          <a:p>
            <a:fld id="{A8E14B53-6BE8-43EB-AABB-34FD132797A5}" type="slidenum">
              <a:rPr lang="en-US" smtClean="0"/>
              <a:t>36</a:t>
            </a:fld>
            <a:endParaRPr lang="en-US" dirty="0"/>
          </a:p>
        </p:txBody>
      </p:sp>
    </p:spTree>
    <p:extLst>
      <p:ext uri="{BB962C8B-B14F-4D97-AF65-F5344CB8AC3E}">
        <p14:creationId xmlns:p14="http://schemas.microsoft.com/office/powerpoint/2010/main" val="12924441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3AB9F-C452-0FF4-60C5-C7EA14DF0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FAF4EB-7141-CC7F-7210-2C94BAA5E9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4C740A-067E-79B6-E17A-2D9BD9570F8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When equity method investments are sold, the gain or loss is computed by comparing proceeds from the sale with the book value of the investments on the sale date. If Micron sells all of its Star stock for $80,000 on January 10, 2028, it records the entry shown.</a:t>
            </a:r>
            <a:endParaRPr lang="en-US" dirty="0"/>
          </a:p>
        </p:txBody>
      </p:sp>
      <p:sp>
        <p:nvSpPr>
          <p:cNvPr id="4" name="Slide Number Placeholder 3">
            <a:extLst>
              <a:ext uri="{FF2B5EF4-FFF2-40B4-BE49-F238E27FC236}">
                <a16:creationId xmlns:a16="http://schemas.microsoft.com/office/drawing/2014/main" id="{8F080B45-9493-5127-FCCD-8950BC4650D0}"/>
              </a:ext>
            </a:extLst>
          </p:cNvPr>
          <p:cNvSpPr>
            <a:spLocks noGrp="1"/>
          </p:cNvSpPr>
          <p:nvPr>
            <p:ph type="sldNum" sz="quarter" idx="5"/>
          </p:nvPr>
        </p:nvSpPr>
        <p:spPr/>
        <p:txBody>
          <a:bodyPr/>
          <a:lstStyle/>
          <a:p>
            <a:fld id="{A8E14B53-6BE8-43EB-AABB-34FD132797A5}" type="slidenum">
              <a:rPr lang="en-US" smtClean="0"/>
              <a:t>37</a:t>
            </a:fld>
            <a:endParaRPr lang="en-US" dirty="0"/>
          </a:p>
        </p:txBody>
      </p:sp>
    </p:spTree>
    <p:extLst>
      <p:ext uri="{BB962C8B-B14F-4D97-AF65-F5344CB8AC3E}">
        <p14:creationId xmlns:p14="http://schemas.microsoft.com/office/powerpoint/2010/main" val="1683151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3AB9F-C452-0FF4-60C5-C7EA14DF0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FAF4EB-7141-CC7F-7210-2C94BAA5E9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4C740A-067E-79B6-E17A-2D9BD9570F8C}"/>
              </a:ext>
            </a:extLst>
          </p:cNvPr>
          <p:cNvSpPr>
            <a:spLocks noGrp="1"/>
          </p:cNvSpPr>
          <p:nvPr>
            <p:ph type="body" idx="1"/>
          </p:nvPr>
        </p:nvSpPr>
        <p:spPr/>
        <p:txBody>
          <a:bodyPr/>
          <a:lstStyle/>
          <a:p>
            <a:r>
              <a:rPr lang="en-US" dirty="0"/>
              <a:t>A long-term investment classified as </a:t>
            </a:r>
            <a:r>
              <a:rPr lang="en-US" b="1" dirty="0"/>
              <a:t>equity securities with controlling influence </a:t>
            </a:r>
            <a:r>
              <a:rPr lang="en-US" dirty="0"/>
              <a:t>means that the investor has a controlling influence over the investee. An investor who owns more than 50% of a company’s voting stock has control over the investee. This investor can dominate all other shareholders in electing the corporation’s board of directors and has control over the investee’s management. </a:t>
            </a:r>
          </a:p>
          <a:p>
            <a:endParaRPr lang="en-US" altLang="en-US" dirty="0"/>
          </a:p>
          <a:p>
            <a:r>
              <a:rPr lang="en-US" dirty="0"/>
              <a:t>The </a:t>
            </a:r>
            <a:r>
              <a:rPr lang="en-US" i="1" dirty="0"/>
              <a:t>consolidation method </a:t>
            </a:r>
            <a:r>
              <a:rPr lang="en-US" dirty="0"/>
              <a:t>is used to account for long-term investments in equity securities with controlling influence. The investor reports </a:t>
            </a:r>
            <a:r>
              <a:rPr lang="en-US" i="1" dirty="0"/>
              <a:t>consolidated financial statements </a:t>
            </a:r>
            <a:r>
              <a:rPr lang="en-US" dirty="0"/>
              <a:t>when owning such securities. The controlling investor is called the </a:t>
            </a:r>
            <a:r>
              <a:rPr lang="en-US" b="1" dirty="0"/>
              <a:t>parent, </a:t>
            </a:r>
            <a:r>
              <a:rPr lang="en-US" dirty="0"/>
              <a:t>and the investee is called the </a:t>
            </a:r>
            <a:r>
              <a:rPr lang="en-US" b="1" dirty="0"/>
              <a:t>subsidiary.</a:t>
            </a:r>
            <a:endParaRPr lang="en-US" altLang="en-US" dirty="0"/>
          </a:p>
        </p:txBody>
      </p:sp>
      <p:sp>
        <p:nvSpPr>
          <p:cNvPr id="4" name="Slide Number Placeholder 3">
            <a:extLst>
              <a:ext uri="{FF2B5EF4-FFF2-40B4-BE49-F238E27FC236}">
                <a16:creationId xmlns:a16="http://schemas.microsoft.com/office/drawing/2014/main" id="{8F080B45-9493-5127-FCCD-8950BC4650D0}"/>
              </a:ext>
            </a:extLst>
          </p:cNvPr>
          <p:cNvSpPr>
            <a:spLocks noGrp="1"/>
          </p:cNvSpPr>
          <p:nvPr>
            <p:ph type="sldNum" sz="quarter" idx="5"/>
          </p:nvPr>
        </p:nvSpPr>
        <p:spPr/>
        <p:txBody>
          <a:bodyPr/>
          <a:lstStyle/>
          <a:p>
            <a:fld id="{A8E14B53-6BE8-43EB-AABB-34FD132797A5}" type="slidenum">
              <a:rPr lang="en-US" smtClean="0"/>
              <a:t>39</a:t>
            </a:fld>
            <a:endParaRPr lang="en-US" dirty="0"/>
          </a:p>
        </p:txBody>
      </p:sp>
    </p:spTree>
    <p:extLst>
      <p:ext uri="{BB962C8B-B14F-4D97-AF65-F5344CB8AC3E}">
        <p14:creationId xmlns:p14="http://schemas.microsoft.com/office/powerpoint/2010/main" val="2277962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Companies make investments for at least three reasons. </a:t>
            </a:r>
          </a:p>
          <a:p>
            <a:r>
              <a:rPr lang="en-US" dirty="0"/>
              <a:t>First, companies invest their extra </a:t>
            </a:r>
            <a:r>
              <a:rPr lang="en-US" i="1" dirty="0"/>
              <a:t>cash </a:t>
            </a:r>
            <a:r>
              <a:rPr lang="en-US" dirty="0"/>
              <a:t>into investments to earn more income. </a:t>
            </a:r>
          </a:p>
          <a:p>
            <a:r>
              <a:rPr lang="en-US" dirty="0"/>
              <a:t>Second, some entities, such as mutual funds and pension funds, are set up to produce income from investments. </a:t>
            </a:r>
          </a:p>
          <a:p>
            <a:r>
              <a:rPr lang="en-US" dirty="0"/>
              <a:t>Third, companies make investments for strategic reasons such as investments in competitors, suppliers, and customers.</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4</a:t>
            </a:fld>
            <a:endParaRPr lang="en-US" dirty="0"/>
          </a:p>
        </p:txBody>
      </p:sp>
    </p:spTree>
    <p:extLst>
      <p:ext uri="{BB962C8B-B14F-4D97-AF65-F5344CB8AC3E}">
        <p14:creationId xmlns:p14="http://schemas.microsoft.com/office/powerpoint/2010/main" val="2942780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summarizes the standard accounting for investments in securities. Recall that many investment securities are classified as either short-term or long-term depending on management’s intent and ability to convert them in the future. Understanding the accounting for these investments enables us to draw better conclusions from financial statements in making business decisions.</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40</a:t>
            </a:fld>
            <a:endParaRPr lang="en-US" dirty="0"/>
          </a:p>
        </p:txBody>
      </p:sp>
    </p:spTree>
    <p:extLst>
      <p:ext uri="{BB962C8B-B14F-4D97-AF65-F5344CB8AC3E}">
        <p14:creationId xmlns:p14="http://schemas.microsoft.com/office/powerpoint/2010/main" val="33010400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Comprehensive income </a:t>
            </a:r>
            <a:r>
              <a:rPr lang="en-US" dirty="0"/>
              <a:t>is all changes in equity during a period except those from owners’ investments and dividends. Specifically, comprehensive income is computed by adding </a:t>
            </a:r>
            <a:r>
              <a:rPr lang="en-US" i="1" dirty="0"/>
              <a:t>other comprehensive income </a:t>
            </a:r>
            <a:r>
              <a:rPr lang="en-US" i="0" dirty="0"/>
              <a:t>to</a:t>
            </a:r>
            <a:r>
              <a:rPr lang="en-US" i="1" dirty="0"/>
              <a:t> </a:t>
            </a:r>
            <a:r>
              <a:rPr lang="en-US" i="0" dirty="0"/>
              <a:t>or subtracting it from </a:t>
            </a:r>
            <a:r>
              <a:rPr lang="en-US" dirty="0"/>
              <a:t>net income:</a:t>
            </a:r>
          </a:p>
          <a:p>
            <a:endParaRPr lang="en-US" altLang="en-US" dirty="0"/>
          </a:p>
          <a:p>
            <a:r>
              <a:rPr lang="en-US" b="1" dirty="0"/>
              <a:t>Other comprehensive income </a:t>
            </a:r>
            <a:r>
              <a:rPr lang="en-US" dirty="0"/>
              <a:t>includes unrealized gains and losses on available-for-sale securities, foreign currency translation adjustments, and other adjustments. (</a:t>
            </a:r>
            <a:r>
              <a:rPr lang="en-US" i="1" dirty="0"/>
              <a:t>Accumulated other comprehensive income </a:t>
            </a:r>
            <a:r>
              <a:rPr lang="en-US" dirty="0"/>
              <a:t>is the cumulative impact of </a:t>
            </a:r>
            <a:r>
              <a:rPr lang="en-US" i="1" dirty="0"/>
              <a:t>other comprehensive income.</a:t>
            </a:r>
            <a:r>
              <a:rPr lang="en-US" dirty="0"/>
              <a:t>)</a:t>
            </a:r>
          </a:p>
          <a:p>
            <a:r>
              <a:rPr lang="en-US" dirty="0"/>
              <a:t>Comprehensive income is reported in financial statements in one of two ways:</a:t>
            </a:r>
          </a:p>
          <a:p>
            <a:r>
              <a:rPr lang="en-US" dirty="0"/>
              <a:t>1. On a separate </a:t>
            </a:r>
            <a:r>
              <a:rPr lang="en-US" i="1" dirty="0"/>
              <a:t>statement of comprehensive income </a:t>
            </a:r>
            <a:r>
              <a:rPr lang="en-US" dirty="0"/>
              <a:t>that follows the income statement.</a:t>
            </a:r>
          </a:p>
          <a:p>
            <a:r>
              <a:rPr lang="en-US" dirty="0"/>
              <a:t>2. On the lower section of the income statement (as a single continuous </a:t>
            </a:r>
            <a:r>
              <a:rPr lang="en-US" i="1" dirty="0"/>
              <a:t>statement of income and comprehensive income</a:t>
            </a:r>
            <a:r>
              <a:rPr lang="en-US" dirty="0"/>
              <a:t>).</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41</a:t>
            </a:fld>
            <a:endParaRPr lang="en-US" dirty="0"/>
          </a:p>
        </p:txBody>
      </p:sp>
    </p:spTree>
    <p:extLst>
      <p:ext uri="{BB962C8B-B14F-4D97-AF65-F5344CB8AC3E}">
        <p14:creationId xmlns:p14="http://schemas.microsoft.com/office/powerpoint/2010/main" val="5361443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3AB9F-C452-0FF4-60C5-C7EA14DF01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FAF4EB-7141-CC7F-7210-2C94BAA5E9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4C740A-067E-79B6-E17A-2D9BD9570F8C}"/>
              </a:ext>
            </a:extLst>
          </p:cNvPr>
          <p:cNvSpPr>
            <a:spLocks noGrp="1"/>
          </p:cNvSpPr>
          <p:nvPr>
            <p:ph type="body" idx="1"/>
          </p:nvPr>
        </p:nvSpPr>
        <p:spPr/>
        <p:txBody>
          <a:bodyPr/>
          <a:lstStyle/>
          <a:p>
            <a:pPr>
              <a:defRPr/>
            </a:pPr>
            <a:r>
              <a:rPr lang="en-US" sz="1200" b="0" dirty="0">
                <a:latin typeface="Arial" pitchFamily="34" charset="0"/>
                <a:cs typeface="Arial" pitchFamily="34" charset="0"/>
              </a:rPr>
              <a:t>Other comprehensive income is reported in one to two ways:</a:t>
            </a:r>
          </a:p>
          <a:p>
            <a:pPr marL="457200" indent="-457200">
              <a:buFont typeface="+mj-lt"/>
              <a:buAutoNum type="arabicPeriod"/>
              <a:defRPr/>
            </a:pPr>
            <a:r>
              <a:rPr lang="en-US" sz="1200" b="0" dirty="0">
                <a:latin typeface="Arial" pitchFamily="34" charset="0"/>
                <a:cs typeface="Arial" pitchFamily="34" charset="0"/>
              </a:rPr>
              <a:t>On a separate statement of comprehensive income that follows the income statement or</a:t>
            </a:r>
          </a:p>
          <a:p>
            <a:pPr marL="457200" indent="-457200">
              <a:buFont typeface="+mj-lt"/>
              <a:buAutoNum type="arabicPeriod"/>
              <a:defRPr/>
            </a:pPr>
            <a:r>
              <a:rPr lang="en-US" sz="1200" b="0" dirty="0">
                <a:latin typeface="Arial" pitchFamily="34" charset="0"/>
                <a:cs typeface="Arial" pitchFamily="34" charset="0"/>
              </a:rPr>
              <a:t>On the lower section of the income statement (as a single continuous statement of income and comprehensive income.</a:t>
            </a:r>
          </a:p>
          <a:p>
            <a:pPr marL="0" indent="0">
              <a:buFont typeface="+mj-lt"/>
              <a:buNone/>
              <a:defRPr/>
            </a:pPr>
            <a:r>
              <a:rPr lang="en-US" sz="1200" b="0" dirty="0">
                <a:latin typeface="Arial" pitchFamily="34" charset="0"/>
                <a:cs typeface="Arial" pitchFamily="34" charset="0"/>
              </a:rPr>
              <a:t>Option 1 is the most common.</a:t>
            </a:r>
          </a:p>
          <a:p>
            <a:pPr marL="457200" indent="-457200">
              <a:buFont typeface="+mj-lt"/>
              <a:buAutoNum type="arabicPeriod"/>
              <a:defRPr/>
            </a:pPr>
            <a:endParaRPr lang="en-US" sz="1200" b="0" dirty="0">
              <a:latin typeface="Arial" pitchFamily="34" charset="0"/>
              <a:cs typeface="Arial" pitchFamily="34" charset="0"/>
            </a:endParaRPr>
          </a:p>
          <a:p>
            <a:pPr marL="0" indent="0">
              <a:buFont typeface="+mj-lt"/>
              <a:buNone/>
              <a:defRPr/>
            </a:pPr>
            <a:endParaRPr lang="en-US" sz="1200" b="0" dirty="0">
              <a:latin typeface="Arial" pitchFamily="34" charset="0"/>
              <a:cs typeface="Arial" pitchFamily="34" charset="0"/>
            </a:endParaRPr>
          </a:p>
          <a:p>
            <a:pPr>
              <a:defRPr/>
            </a:pPr>
            <a:r>
              <a:rPr lang="en-US" sz="1200" dirty="0">
                <a:latin typeface="Arial" pitchFamily="34" charset="0"/>
                <a:cs typeface="Arial" pitchFamily="34" charset="0"/>
              </a:rPr>
              <a:t>Accumulated Other Comprehensive Income (A O C I): cumulative impact of other comprehensive income for all prior periods.</a:t>
            </a:r>
          </a:p>
          <a:p>
            <a:pPr>
              <a:defRPr/>
            </a:pPr>
            <a:r>
              <a:rPr lang="en-US" sz="1200" dirty="0">
                <a:latin typeface="Arial" pitchFamily="34" charset="0"/>
                <a:cs typeface="Arial" pitchFamily="34" charset="0"/>
              </a:rPr>
              <a:t>A O C I = beginning period balance + O C I income (loss) = ending period A O C I.</a:t>
            </a:r>
            <a:endParaRPr lang="en-US" altLang="en-US" dirty="0"/>
          </a:p>
        </p:txBody>
      </p:sp>
      <p:sp>
        <p:nvSpPr>
          <p:cNvPr id="4" name="Slide Number Placeholder 3">
            <a:extLst>
              <a:ext uri="{FF2B5EF4-FFF2-40B4-BE49-F238E27FC236}">
                <a16:creationId xmlns:a16="http://schemas.microsoft.com/office/drawing/2014/main" id="{8F080B45-9493-5127-FCCD-8950BC4650D0}"/>
              </a:ext>
            </a:extLst>
          </p:cNvPr>
          <p:cNvSpPr>
            <a:spLocks noGrp="1"/>
          </p:cNvSpPr>
          <p:nvPr>
            <p:ph type="sldNum" sz="quarter" idx="5"/>
          </p:nvPr>
        </p:nvSpPr>
        <p:spPr/>
        <p:txBody>
          <a:bodyPr/>
          <a:lstStyle/>
          <a:p>
            <a:fld id="{A8E14B53-6BE8-43EB-AABB-34FD132797A5}" type="slidenum">
              <a:rPr lang="en-US" smtClean="0"/>
              <a:t>42</a:t>
            </a:fld>
            <a:endParaRPr lang="en-US" dirty="0"/>
          </a:p>
        </p:txBody>
      </p:sp>
    </p:spTree>
    <p:extLst>
      <p:ext uri="{BB962C8B-B14F-4D97-AF65-F5344CB8AC3E}">
        <p14:creationId xmlns:p14="http://schemas.microsoft.com/office/powerpoint/2010/main" val="9197140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algn="l"/>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E14B53-6BE8-43EB-AABB-34FD132797A5}" type="slidenum">
              <a:rPr lang="en-US" smtClean="0"/>
              <a:t>43</a:t>
            </a:fld>
            <a:endParaRPr lang="en-US" dirty="0"/>
          </a:p>
        </p:txBody>
      </p:sp>
    </p:spTree>
    <p:extLst>
      <p:ext uri="{BB962C8B-B14F-4D97-AF65-F5344CB8AC3E}">
        <p14:creationId xmlns:p14="http://schemas.microsoft.com/office/powerpoint/2010/main" val="344359913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company’s </a:t>
            </a:r>
            <a:r>
              <a:rPr lang="en-US" b="1" dirty="0"/>
              <a:t>return on total assets </a:t>
            </a:r>
            <a:r>
              <a:rPr lang="en-US" dirty="0"/>
              <a:t>(or simply </a:t>
            </a:r>
            <a:r>
              <a:rPr lang="en-US" i="1" dirty="0"/>
              <a:t>return on assets</a:t>
            </a:r>
            <a:r>
              <a:rPr lang="en-US" dirty="0"/>
              <a:t>) is important in assessing financial performance. The return on total assets can be separated into two components, profit margin and total asset turnover, for additional analyses. This slide shows how these two components determine return on total assets.</a:t>
            </a:r>
          </a:p>
          <a:p>
            <a:endParaRPr lang="en-US" altLang="en-US" dirty="0"/>
          </a:p>
          <a:p>
            <a:r>
              <a:rPr lang="en-US" b="1" dirty="0"/>
              <a:t>Profit margin </a:t>
            </a:r>
            <a:r>
              <a:rPr lang="en-US" dirty="0"/>
              <a:t>reflects the percent of net income in each dollar of net sales. </a:t>
            </a:r>
            <a:r>
              <a:rPr lang="en-US" b="1" dirty="0"/>
              <a:t>Total asset turnover </a:t>
            </a:r>
            <a:r>
              <a:rPr lang="en-US" dirty="0"/>
              <a:t>reflects a company’s ability to produce net sales from total assets. All companies desire a high return on total assets. By considering these two components, we can often discover strengths and weaknesses not revealed by return on total assets alone. This improves our ability to assess future performance and company strategy.</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44</a:t>
            </a:fld>
            <a:endParaRPr lang="en-US" dirty="0"/>
          </a:p>
        </p:txBody>
      </p:sp>
    </p:spTree>
    <p:extLst>
      <p:ext uri="{BB962C8B-B14F-4D97-AF65-F5344CB8AC3E}">
        <p14:creationId xmlns:p14="http://schemas.microsoft.com/office/powerpoint/2010/main" val="6962902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illustrate, consider return on total assets and its components for </a:t>
            </a:r>
            <a:r>
              <a:rPr lang="en-US" b="1" dirty="0"/>
              <a:t>Costco.</a:t>
            </a:r>
          </a:p>
          <a:p>
            <a:endParaRPr lang="en-US" altLang="en-US" b="1" dirty="0"/>
          </a:p>
          <a:p>
            <a:r>
              <a:rPr lang="en-US" sz="1200" b="0" i="0" kern="1200" dirty="0">
                <a:solidFill>
                  <a:schemeClr val="tx1"/>
                </a:solidFill>
                <a:effectLst/>
                <a:latin typeface="+mn-lt"/>
                <a:ea typeface="+mn-ea"/>
                <a:cs typeface="+mn-cs"/>
              </a:rPr>
              <a:t>Costco’s return on total assets improved over the three-year period. This increase is driven by both an increase in profit margin and total asset turnover. Costco increased its return on total assets during a time when other retailers like Walmart have struggled. To continue this trend, Costco’s management must increase net income while keeping total asset turnover steady or at least at a level where it does not decrease return on total assets.</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45</a:t>
            </a:fld>
            <a:endParaRPr lang="en-US" dirty="0"/>
          </a:p>
        </p:txBody>
      </p:sp>
    </p:spTree>
    <p:extLst>
      <p:ext uri="{BB962C8B-B14F-4D97-AF65-F5344CB8AC3E}">
        <p14:creationId xmlns:p14="http://schemas.microsoft.com/office/powerpoint/2010/main" val="235996279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46</a:t>
            </a:fld>
            <a:endParaRPr lang="en-US" dirty="0"/>
          </a:p>
        </p:txBody>
      </p:sp>
    </p:spTree>
    <p:extLst>
      <p:ext uri="{BB962C8B-B14F-4D97-AF65-F5344CB8AC3E}">
        <p14:creationId xmlns:p14="http://schemas.microsoft.com/office/powerpoint/2010/main" val="216430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This chart shows the relative proportion of short-term and long-term investments for three different companies. Notice the difference between the investments as a percent of total assets between Microsoft and Coca-Cola. Also notice the different emphasis on short-term versus long-term investments for Microsoft and Coca-Cola.</a:t>
            </a:r>
          </a:p>
        </p:txBody>
      </p:sp>
      <p:sp>
        <p:nvSpPr>
          <p:cNvPr id="4" name="Slide Number Placeholder 3"/>
          <p:cNvSpPr>
            <a:spLocks noGrp="1"/>
          </p:cNvSpPr>
          <p:nvPr>
            <p:ph type="sldNum" sz="quarter" idx="5"/>
          </p:nvPr>
        </p:nvSpPr>
        <p:spPr/>
        <p:txBody>
          <a:bodyPr/>
          <a:lstStyle/>
          <a:p>
            <a:fld id="{A8E14B53-6BE8-43EB-AABB-34FD132797A5}" type="slidenum">
              <a:rPr lang="en-US" smtClean="0"/>
              <a:t>5</a:t>
            </a:fld>
            <a:endParaRPr lang="en-US" dirty="0"/>
          </a:p>
        </p:txBody>
      </p:sp>
    </p:spTree>
    <p:extLst>
      <p:ext uri="{BB962C8B-B14F-4D97-AF65-F5344CB8AC3E}">
        <p14:creationId xmlns:p14="http://schemas.microsoft.com/office/powerpoint/2010/main" val="3444930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Short-term investments</a:t>
            </a:r>
            <a:r>
              <a:rPr lang="en-US" dirty="0"/>
              <a:t>, </a:t>
            </a:r>
            <a:r>
              <a:rPr lang="en-US" b="0" dirty="0"/>
              <a:t>or </a:t>
            </a:r>
            <a:r>
              <a:rPr lang="en-US" i="1" dirty="0"/>
              <a:t>marketable securities,</a:t>
            </a:r>
            <a:r>
              <a:rPr lang="en-US" dirty="0"/>
              <a:t> are investments that (1) management intends to convert to cash within one year, or the operating cycle, whichever is longer, and (2) are readily convertible to cash. Short-term investments are current assets. These investments usually mature between 3 and 12 months. Cash equivalents are not short-term investments because they usually mature within 3 months.</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6</a:t>
            </a:fld>
            <a:endParaRPr lang="en-US" dirty="0"/>
          </a:p>
        </p:txBody>
      </p:sp>
    </p:spTree>
    <p:extLst>
      <p:ext uri="{BB962C8B-B14F-4D97-AF65-F5344CB8AC3E}">
        <p14:creationId xmlns:p14="http://schemas.microsoft.com/office/powerpoint/2010/main" val="2943392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09B2E-7D9A-C269-4939-7CAB0B381C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7DAB87-31D8-3E54-A611-3F83E558A0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66C5FC-7F95-C94B-5699-497F4B7FA113}"/>
              </a:ext>
            </a:extLst>
          </p:cNvPr>
          <p:cNvSpPr>
            <a:spLocks noGrp="1"/>
          </p:cNvSpPr>
          <p:nvPr>
            <p:ph type="body" idx="1"/>
          </p:nvPr>
        </p:nvSpPr>
        <p:spPr/>
        <p:txBody>
          <a:bodyPr/>
          <a:lstStyle/>
          <a:p>
            <a:r>
              <a:rPr lang="en-US" b="1" dirty="0"/>
              <a:t>Long-term investments </a:t>
            </a:r>
            <a:r>
              <a:rPr lang="en-US" dirty="0"/>
              <a:t>in securities are investments that are not readily convertible to cash or are not intended to be converted into cash in the short term. Long-term investments also include funds designated for a special purpose, such as investments in land or other assets not used in operations. Long-term investments are noncurrent assets.</a:t>
            </a:r>
            <a:endParaRPr lang="en-US" altLang="en-US" dirty="0"/>
          </a:p>
        </p:txBody>
      </p:sp>
      <p:sp>
        <p:nvSpPr>
          <p:cNvPr id="4" name="Slide Number Placeholder 3">
            <a:extLst>
              <a:ext uri="{FF2B5EF4-FFF2-40B4-BE49-F238E27FC236}">
                <a16:creationId xmlns:a16="http://schemas.microsoft.com/office/drawing/2014/main" id="{30BBC1F4-7FA3-30F6-CF58-D71F44E5533A}"/>
              </a:ext>
            </a:extLst>
          </p:cNvPr>
          <p:cNvSpPr>
            <a:spLocks noGrp="1"/>
          </p:cNvSpPr>
          <p:nvPr>
            <p:ph type="sldNum" sz="quarter" idx="5"/>
          </p:nvPr>
        </p:nvSpPr>
        <p:spPr/>
        <p:txBody>
          <a:bodyPr/>
          <a:lstStyle/>
          <a:p>
            <a:fld id="{A8E14B53-6BE8-43EB-AABB-34FD132797A5}" type="slidenum">
              <a:rPr lang="en-US" smtClean="0"/>
              <a:t>7</a:t>
            </a:fld>
            <a:endParaRPr lang="en-US" dirty="0"/>
          </a:p>
        </p:txBody>
      </p:sp>
    </p:spTree>
    <p:extLst>
      <p:ext uri="{BB962C8B-B14F-4D97-AF65-F5344CB8AC3E}">
        <p14:creationId xmlns:p14="http://schemas.microsoft.com/office/powerpoint/2010/main" val="2269840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Investments in securities can include both debt and equity securities. </a:t>
            </a:r>
          </a:p>
          <a:p>
            <a:endParaRPr lang="en-US" i="1" dirty="0"/>
          </a:p>
          <a:p>
            <a:r>
              <a:rPr lang="en-US" i="1" dirty="0"/>
              <a:t>Debt securities </a:t>
            </a:r>
            <a:r>
              <a:rPr lang="en-US" dirty="0"/>
              <a:t>reflect a creditor relation such as investments in notes, bonds, and certificates of deposit; they are issued by governments, companies, and individuals. </a:t>
            </a:r>
          </a:p>
          <a:p>
            <a:endParaRPr lang="en-US" i="1" dirty="0"/>
          </a:p>
          <a:p>
            <a:r>
              <a:rPr lang="en-US" i="1" dirty="0"/>
              <a:t>Equity securities </a:t>
            </a:r>
            <a:r>
              <a:rPr lang="en-US" dirty="0"/>
              <a:t>reflect an owner relation such as investments in shares of stock issued by companies.</a:t>
            </a:r>
            <a:endParaRPr lang="en-US" altLang="en-US" dirty="0"/>
          </a:p>
        </p:txBody>
      </p:sp>
      <p:sp>
        <p:nvSpPr>
          <p:cNvPr id="4" name="Slide Number Placeholder 3"/>
          <p:cNvSpPr>
            <a:spLocks noGrp="1"/>
          </p:cNvSpPr>
          <p:nvPr>
            <p:ph type="sldNum" sz="quarter" idx="5"/>
          </p:nvPr>
        </p:nvSpPr>
        <p:spPr/>
        <p:txBody>
          <a:bodyPr/>
          <a:lstStyle/>
          <a:p>
            <a:fld id="{A8E14B53-6BE8-43EB-AABB-34FD132797A5}" type="slidenum">
              <a:rPr lang="en-US" smtClean="0"/>
              <a:t>8</a:t>
            </a:fld>
            <a:endParaRPr lang="en-US" dirty="0"/>
          </a:p>
        </p:txBody>
      </p:sp>
    </p:spTree>
    <p:extLst>
      <p:ext uri="{BB962C8B-B14F-4D97-AF65-F5344CB8AC3E}">
        <p14:creationId xmlns:p14="http://schemas.microsoft.com/office/powerpoint/2010/main" val="3283592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368DE-66C1-6481-1072-ABFD927711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5F36DE-4022-6F5B-4BF6-132686C14D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829B76-4C6D-B469-C3A1-1C00AFBD9CCD}"/>
              </a:ext>
            </a:extLst>
          </p:cNvPr>
          <p:cNvSpPr>
            <a:spLocks noGrp="1"/>
          </p:cNvSpPr>
          <p:nvPr>
            <p:ph type="body" idx="1"/>
          </p:nvPr>
        </p:nvSpPr>
        <p:spPr/>
        <p:txBody>
          <a:bodyPr/>
          <a:lstStyle/>
          <a:p>
            <a:r>
              <a:rPr lang="en-US" altLang="en-US" dirty="0"/>
              <a:t>Accounting for investments in securities depends on three factors: (1) security type, either debt or equity, (2) the company’s intent to hold the security either short term or long term, and (3) the investor’s percentage of ownership in the other company’s (investee’s) equity securities. This slide identifies six classes of securities using these three factors. </a:t>
            </a:r>
          </a:p>
          <a:p>
            <a:endParaRPr lang="en-US" altLang="en-US" dirty="0"/>
          </a:p>
          <a:p>
            <a:r>
              <a:rPr lang="en-US" altLang="en-US" dirty="0"/>
              <a:t>1. Held-to-maturity securities represent investment in debt securities of another company. In the balance sheet, held-to-maturity investments are shown at amortized cost.</a:t>
            </a:r>
          </a:p>
          <a:p>
            <a:endParaRPr lang="en-US" altLang="en-US" dirty="0"/>
          </a:p>
          <a:p>
            <a:r>
              <a:rPr lang="en-US" altLang="en-US" dirty="0"/>
              <a:t>2. Trading securities include both debt securities that are actively traded and are reported in the balance sheet at fair value.</a:t>
            </a:r>
          </a:p>
          <a:p>
            <a:r>
              <a:rPr lang="en-US" altLang="en-US" dirty="0"/>
              <a:t> </a:t>
            </a:r>
          </a:p>
          <a:p>
            <a:r>
              <a:rPr lang="en-US" altLang="en-US" dirty="0"/>
              <a:t>3. Available-for-sale securities are those that cannot be classified as held-to-maturity or trading. Like trading securities, available-for-sale securities are shown in the balance sheet at fair value rather than historical cost. </a:t>
            </a:r>
          </a:p>
          <a:p>
            <a:endParaRPr lang="en-US" altLang="en-US" dirty="0"/>
          </a:p>
          <a:p>
            <a:r>
              <a:rPr lang="en-US" altLang="en-US" dirty="0"/>
              <a:t>4. Equity investments with insignificant influence are accounted for at fair value.</a:t>
            </a:r>
          </a:p>
          <a:p>
            <a:endParaRPr lang="en-US" altLang="en-US" dirty="0"/>
          </a:p>
          <a:p>
            <a:r>
              <a:rPr lang="en-US" altLang="en-US" dirty="0"/>
              <a:t>5. Equity investments with significant influence are accounted for using the equity method.</a:t>
            </a:r>
          </a:p>
          <a:p>
            <a:endParaRPr lang="en-US" altLang="en-US" dirty="0"/>
          </a:p>
          <a:p>
            <a:r>
              <a:rPr lang="en-US" altLang="en-US" dirty="0"/>
              <a:t>6. Equity investments with controlling influence mean that the company holds more than 50 percent of the investment company’s voting stock. These types of investments are accounted for under consolidation rules.</a:t>
            </a:r>
          </a:p>
        </p:txBody>
      </p:sp>
      <p:sp>
        <p:nvSpPr>
          <p:cNvPr id="4" name="Slide Number Placeholder 3">
            <a:extLst>
              <a:ext uri="{FF2B5EF4-FFF2-40B4-BE49-F238E27FC236}">
                <a16:creationId xmlns:a16="http://schemas.microsoft.com/office/drawing/2014/main" id="{31CA3528-52F8-D57C-9396-B599C12A5DA6}"/>
              </a:ext>
            </a:extLst>
          </p:cNvPr>
          <p:cNvSpPr>
            <a:spLocks noGrp="1"/>
          </p:cNvSpPr>
          <p:nvPr>
            <p:ph type="sldNum" sz="quarter" idx="5"/>
          </p:nvPr>
        </p:nvSpPr>
        <p:spPr/>
        <p:txBody>
          <a:bodyPr/>
          <a:lstStyle/>
          <a:p>
            <a:fld id="{A8E14B53-6BE8-43EB-AABB-34FD132797A5}" type="slidenum">
              <a:rPr lang="en-US" smtClean="0"/>
              <a:t>9</a:t>
            </a:fld>
            <a:endParaRPr lang="en-US" dirty="0"/>
          </a:p>
        </p:txBody>
      </p:sp>
    </p:spTree>
    <p:extLst>
      <p:ext uri="{BB962C8B-B14F-4D97-AF65-F5344CB8AC3E}">
        <p14:creationId xmlns:p14="http://schemas.microsoft.com/office/powerpoint/2010/main" val="2758074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W/Cover">
    <p:spTree>
      <p:nvGrpSpPr>
        <p:cNvPr id="1" name=""/>
        <p:cNvGrpSpPr/>
        <p:nvPr/>
      </p:nvGrpSpPr>
      <p:grpSpPr>
        <a:xfrm>
          <a:off x="0" y="0"/>
          <a:ext cx="0" cy="0"/>
          <a:chOff x="0" y="0"/>
          <a:chExt cx="0" cy="0"/>
        </a:xfrm>
      </p:grpSpPr>
      <p:grpSp>
        <p:nvGrpSpPr>
          <p:cNvPr id="20" name="MHE Official Background, fixed">
            <a:extLst>
              <a:ext uri="{C183D7F6-B498-43B3-948B-1728B52AA6E4}">
                <adec:decorative xmlns:adec="http://schemas.microsoft.com/office/drawing/2017/decorative" val="1"/>
              </a:ext>
            </a:extLst>
          </p:cNvPr>
          <p:cNvGrpSpPr/>
          <p:nvPr userDrawn="1"/>
        </p:nvGrpSpPr>
        <p:grpSpPr>
          <a:xfrm>
            <a:off x="346105" y="2099014"/>
            <a:ext cx="3863458" cy="3863458"/>
            <a:chOff x="331115" y="2099014"/>
            <a:chExt cx="3863458" cy="3863458"/>
          </a:xfrm>
        </p:grpSpPr>
        <p:sp>
          <p:nvSpPr>
            <p:cNvPr id="13" name="Rectangle 12">
              <a:extLst>
                <a:ext uri="{FF2B5EF4-FFF2-40B4-BE49-F238E27FC236}">
                  <a16:creationId xmlns:a16="http://schemas.microsoft.com/office/drawing/2014/main" id="{FD9DDEA9-6897-2B48-BA6A-9075880AA615}"/>
                </a:ext>
              </a:extLst>
            </p:cNvPr>
            <p:cNvSpPr/>
            <p:nvPr userDrawn="1"/>
          </p:nvSpPr>
          <p:spPr>
            <a:xfrm>
              <a:off x="331115" y="2099014"/>
              <a:ext cx="3863458" cy="3863458"/>
            </a:xfrm>
            <a:prstGeom prst="rect">
              <a:avLst/>
            </a:prstGeom>
            <a:solidFill>
              <a:srgbClr val="720F1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oAutofit/>
            </a:bodyPr>
            <a:lstStyle/>
            <a:p>
              <a:pPr algn="ctr"/>
              <a:endParaRPr lang="en-US" dirty="0"/>
            </a:p>
          </p:txBody>
        </p:sp>
        <p:sp>
          <p:nvSpPr>
            <p:cNvPr id="14" name="Rectangle 13">
              <a:extLst>
                <a:ext uri="{FF2B5EF4-FFF2-40B4-BE49-F238E27FC236}">
                  <a16:creationId xmlns:a16="http://schemas.microsoft.com/office/drawing/2014/main" id="{52AD1ADE-6D88-5C48-9EEF-7E081C733011}"/>
                </a:ext>
              </a:extLst>
            </p:cNvPr>
            <p:cNvSpPr/>
            <p:nvPr userDrawn="1"/>
          </p:nvSpPr>
          <p:spPr>
            <a:xfrm>
              <a:off x="467612" y="2368353"/>
              <a:ext cx="3457621" cy="3457621"/>
            </a:xfrm>
            <a:prstGeom prst="rect">
              <a:avLst/>
            </a:prstGeom>
            <a:solidFill>
              <a:srgbClr val="9F224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oAutofit/>
            </a:bodyPr>
            <a:lstStyle/>
            <a:p>
              <a:pPr algn="ctr"/>
              <a:endParaRPr lang="en-US" dirty="0"/>
            </a:p>
          </p:txBody>
        </p:sp>
        <p:sp>
          <p:nvSpPr>
            <p:cNvPr id="15" name="Rectangle 14">
              <a:extLst>
                <a:ext uri="{FF2B5EF4-FFF2-40B4-BE49-F238E27FC236}">
                  <a16:creationId xmlns:a16="http://schemas.microsoft.com/office/drawing/2014/main" id="{AFE6DE48-1064-2849-AF2D-2E29711B1885}"/>
                </a:ext>
              </a:extLst>
            </p:cNvPr>
            <p:cNvSpPr/>
            <p:nvPr userDrawn="1"/>
          </p:nvSpPr>
          <p:spPr>
            <a:xfrm>
              <a:off x="599258" y="2898475"/>
              <a:ext cx="2793799" cy="2792652"/>
            </a:xfrm>
            <a:prstGeom prst="rect">
              <a:avLst/>
            </a:prstGeom>
            <a:solidFill>
              <a:srgbClr val="E21A23"/>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noAutofit/>
            </a:bodyPr>
            <a:lstStyle/>
            <a:p>
              <a:pPr algn="ctr"/>
              <a:endParaRPr lang="en-US" dirty="0"/>
            </a:p>
          </p:txBody>
        </p:sp>
      </p:grpSp>
      <p:sp>
        <p:nvSpPr>
          <p:cNvPr id="7" name="Title"/>
          <p:cNvSpPr>
            <a:spLocks noGrp="1"/>
          </p:cNvSpPr>
          <p:nvPr>
            <p:ph type="ctrTitle" hasCustomPrompt="1"/>
          </p:nvPr>
        </p:nvSpPr>
        <p:spPr>
          <a:xfrm>
            <a:off x="621792" y="3140014"/>
            <a:ext cx="2788920" cy="1157665"/>
          </a:xfrm>
          <a:prstGeom prst="rect">
            <a:avLst/>
          </a:prstGeom>
        </p:spPr>
        <p:txBody>
          <a:bodyPr anchor="b">
            <a:noAutofit/>
          </a:bodyPr>
          <a:lstStyle>
            <a:lvl1pPr algn="l">
              <a:lnSpc>
                <a:spcPct val="100000"/>
              </a:lnSpc>
              <a:defRPr sz="2600" b="1">
                <a:solidFill>
                  <a:schemeClr val="bg1"/>
                </a:solidFill>
              </a:defRPr>
            </a:lvl1pPr>
          </a:lstStyle>
          <a:p>
            <a:r>
              <a:rPr lang="en-US" dirty="0"/>
              <a:t>Presentation Title</a:t>
            </a:r>
          </a:p>
        </p:txBody>
      </p:sp>
      <p:sp>
        <p:nvSpPr>
          <p:cNvPr id="8" name="Subtitle"/>
          <p:cNvSpPr>
            <a:spLocks noGrp="1"/>
          </p:cNvSpPr>
          <p:nvPr>
            <p:ph type="subTitle" idx="1" hasCustomPrompt="1"/>
          </p:nvPr>
        </p:nvSpPr>
        <p:spPr>
          <a:xfrm>
            <a:off x="621792" y="4261103"/>
            <a:ext cx="2788920" cy="612821"/>
          </a:xfrm>
          <a:prstGeom prst="rect">
            <a:avLst/>
          </a:prstGeom>
        </p:spPr>
        <p:txBody>
          <a:bodyPr>
            <a:no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cxnSp>
        <p:nvCxnSpPr>
          <p:cNvPr id="9" name="MHE line separating subtitles from text">
            <a:extLst>
              <a:ext uri="{FF2B5EF4-FFF2-40B4-BE49-F238E27FC236}">
                <a16:creationId xmlns:a16="http://schemas.microsoft.com/office/drawing/2014/main" id="{EC86C884-D766-9149-B40E-B86A943DE6D1}"/>
              </a:ext>
              <a:ext uri="{C183D7F6-B498-43B3-948B-1728B52AA6E4}">
                <adec:decorative xmlns:adec="http://schemas.microsoft.com/office/drawing/2017/decorative" val="1"/>
              </a:ext>
            </a:extLst>
          </p:cNvPr>
          <p:cNvCxnSpPr>
            <a:cxnSpLocks/>
          </p:cNvCxnSpPr>
          <p:nvPr userDrawn="1"/>
        </p:nvCxnSpPr>
        <p:spPr>
          <a:xfrm>
            <a:off x="713232" y="4919472"/>
            <a:ext cx="253288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 Placeholder"/>
          <p:cNvSpPr>
            <a:spLocks noGrp="1"/>
          </p:cNvSpPr>
          <p:nvPr>
            <p:ph type="body" sz="quarter" idx="10" hasCustomPrompt="1"/>
          </p:nvPr>
        </p:nvSpPr>
        <p:spPr>
          <a:xfrm>
            <a:off x="621792" y="5093208"/>
            <a:ext cx="2788920" cy="576185"/>
          </a:xfrm>
          <a:prstGeom prst="rect">
            <a:avLst/>
          </a:prstGeom>
        </p:spPr>
        <p:txBody>
          <a:bodyPr>
            <a:noAutofit/>
          </a:bodyPr>
          <a:lstStyle>
            <a:lvl1pPr>
              <a:spcBef>
                <a:spcPts val="0"/>
              </a:spcBef>
              <a:defRPr sz="1200" b="1">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Extra Text</a:t>
            </a:r>
          </a:p>
        </p:txBody>
      </p:sp>
      <p:sp>
        <p:nvSpPr>
          <p:cNvPr id="3" name="Cover Placeholder">
            <a:extLst>
              <a:ext uri="{FF2B5EF4-FFF2-40B4-BE49-F238E27FC236}">
                <a16:creationId xmlns:a16="http://schemas.microsoft.com/office/drawing/2014/main" id="{67C61915-1FDF-4DF1-95F4-8BAC894B4DC1}"/>
              </a:ext>
            </a:extLst>
          </p:cNvPr>
          <p:cNvSpPr>
            <a:spLocks noGrp="1"/>
          </p:cNvSpPr>
          <p:nvPr>
            <p:ph type="pic" sz="quarter" idx="11" hasCustomPrompt="1"/>
          </p:nvPr>
        </p:nvSpPr>
        <p:spPr>
          <a:xfrm>
            <a:off x="4572000" y="1450229"/>
            <a:ext cx="4229100" cy="4976453"/>
          </a:xfrm>
          <a:prstGeom prst="rect">
            <a:avLst/>
          </a:prstGeom>
        </p:spPr>
        <p:txBody>
          <a:bodyPr>
            <a:noAutofit/>
          </a:bodyPr>
          <a:lstStyle>
            <a:lvl1pPr>
              <a:defRPr/>
            </a:lvl1pPr>
          </a:lstStyle>
          <a:p>
            <a:r>
              <a:rPr lang="en-US" dirty="0"/>
              <a:t>Optional: Include Cover Here</a:t>
            </a:r>
          </a:p>
        </p:txBody>
      </p:sp>
      <p:sp>
        <p:nvSpPr>
          <p:cNvPr id="2" name="Long Copyright">
            <a:extLst>
              <a:ext uri="{FF2B5EF4-FFF2-40B4-BE49-F238E27FC236}">
                <a16:creationId xmlns:a16="http://schemas.microsoft.com/office/drawing/2014/main" id="{8AC4EEC4-5547-4185-92E7-A6CAF888043F}"/>
              </a:ext>
            </a:extLst>
          </p:cNvPr>
          <p:cNvSpPr>
            <a:spLocks noGrp="1"/>
          </p:cNvSpPr>
          <p:nvPr>
            <p:ph type="ftr" sz="quarter" idx="12"/>
          </p:nvPr>
        </p:nvSpPr>
        <p:spPr>
          <a:xfrm>
            <a:off x="0" y="6478438"/>
            <a:ext cx="9144000" cy="374266"/>
          </a:xfrm>
        </p:spPr>
        <p:txBody>
          <a:bodyPr>
            <a:noAutofit/>
          </a:bodyPr>
          <a:lstStyle>
            <a:lvl1pPr algn="ctr">
              <a:defRPr>
                <a:solidFill>
                  <a:schemeClr val="tx1"/>
                </a:solidFill>
              </a:defRPr>
            </a:lvl1p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1001655917"/>
      </p:ext>
    </p:extLst>
  </p:cSld>
  <p:clrMapOvr>
    <a:masterClrMapping/>
  </p:clrMapOvr>
  <p:extLst>
    <p:ext uri="{DCECCB84-F9BA-43D5-87BE-67443E8EF086}">
      <p15:sldGuideLst xmlns:p15="http://schemas.microsoft.com/office/powerpoint/2012/main">
        <p15:guide id="1" orient="horz" pos="957">
          <p15:clr>
            <a:srgbClr val="FBAE40"/>
          </p15:clr>
        </p15:guide>
        <p15:guide id="2" orient="horz" pos="410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with Third as Accent">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09"/>
            <a:ext cx="8458200" cy="2838091"/>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1" y="4343400"/>
            <a:ext cx="5791200" cy="1905000"/>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a16="http://schemas.microsoft.com/office/drawing/2014/main" id="{22432755-BCF5-451F-968D-CFFD10D87BE2}"/>
              </a:ext>
            </a:extLst>
          </p:cNvPr>
          <p:cNvSpPr>
            <a:spLocks noGrp="1"/>
          </p:cNvSpPr>
          <p:nvPr>
            <p:ph sz="quarter" idx="15" hasCustomPrompt="1"/>
          </p:nvPr>
        </p:nvSpPr>
        <p:spPr>
          <a:xfrm>
            <a:off x="6400800" y="4343400"/>
            <a:ext cx="2400300" cy="1905000"/>
          </a:xfrm>
        </p:spPr>
        <p:txBody>
          <a:bodyPr/>
          <a:lstStyle>
            <a:lvl1pPr>
              <a:defRPr/>
            </a:lvl1pPr>
          </a:lstStyle>
          <a:p>
            <a:pPr lvl="0"/>
            <a:r>
              <a:rPr lang="en-US" dirty="0"/>
              <a:t>Slide Content 3</a:t>
            </a:r>
          </a:p>
          <a:p>
            <a:pPr lvl="1"/>
            <a:r>
              <a:rPr lang="en-US" dirty="0"/>
              <a:t>Second level</a:t>
            </a:r>
          </a:p>
          <a:p>
            <a:pPr lvl="2"/>
            <a:r>
              <a:rPr lang="en-US" dirty="0"/>
              <a:t>Third level</a:t>
            </a:r>
          </a:p>
        </p:txBody>
      </p:sp>
      <p:sp>
        <p:nvSpPr>
          <p:cNvPr id="7" name="Appendix Link">
            <a:extLst>
              <a:ext uri="{FF2B5EF4-FFF2-40B4-BE49-F238E27FC236}">
                <a16:creationId xmlns:a16="http://schemas.microsoft.com/office/drawing/2014/main" id="{DA8475DF-99E9-4DF0-21EE-DA3DC9E612CD}"/>
              </a:ext>
            </a:extLst>
          </p:cNvPr>
          <p:cNvSpPr>
            <a:spLocks noGrp="1"/>
          </p:cNvSpPr>
          <p:nvPr>
            <p:ph type="body" sz="quarter" idx="16"/>
          </p:nvPr>
        </p:nvSpPr>
        <p:spPr>
          <a:xfrm>
            <a:off x="3374136" y="6327648"/>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Image Credit">
            <a:extLst>
              <a:ext uri="{FF2B5EF4-FFF2-40B4-BE49-F238E27FC236}">
                <a16:creationId xmlns:a16="http://schemas.microsoft.com/office/drawing/2014/main" id="{4E2841B1-A0CA-C3E0-4152-91817884E0C3}"/>
              </a:ext>
            </a:extLst>
          </p:cNvPr>
          <p:cNvSpPr>
            <a:spLocks noGrp="1"/>
          </p:cNvSpPr>
          <p:nvPr>
            <p:ph type="body" sz="quarter" idx="17"/>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4100005588"/>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p15:clr>
            <a:srgbClr val="FBAE40"/>
          </p15:clr>
        </p15:guide>
        <p15:guide id="5" pos="386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Main Placeholders">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10"/>
            <a:ext cx="8458200" cy="612476"/>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0" y="2070496"/>
            <a:ext cx="8458200" cy="649138"/>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a16="http://schemas.microsoft.com/office/drawing/2014/main" id="{3356A590-66B5-4770-8441-82DC031F56EA}"/>
              </a:ext>
            </a:extLst>
          </p:cNvPr>
          <p:cNvSpPr>
            <a:spLocks noGrp="1"/>
          </p:cNvSpPr>
          <p:nvPr>
            <p:ph sz="quarter" idx="15" hasCustomPrompt="1"/>
          </p:nvPr>
        </p:nvSpPr>
        <p:spPr>
          <a:xfrm>
            <a:off x="342900" y="2900944"/>
            <a:ext cx="8458200" cy="673100"/>
          </a:xfrm>
        </p:spPr>
        <p:txBody>
          <a:bodyPr/>
          <a:lstStyle>
            <a:lvl1pPr>
              <a:defRPr/>
            </a:lvl1pPr>
          </a:lstStyle>
          <a:p>
            <a:pPr lvl="0"/>
            <a:r>
              <a:rPr lang="en-US" dirty="0"/>
              <a:t>Slide Content 3</a:t>
            </a:r>
          </a:p>
          <a:p>
            <a:pPr lvl="1"/>
            <a:r>
              <a:rPr lang="en-US" dirty="0"/>
              <a:t>Second level</a:t>
            </a:r>
          </a:p>
          <a:p>
            <a:pPr lvl="2"/>
            <a:r>
              <a:rPr lang="en-US" dirty="0"/>
              <a:t>Third level</a:t>
            </a:r>
          </a:p>
        </p:txBody>
      </p:sp>
      <p:sp>
        <p:nvSpPr>
          <p:cNvPr id="11" name="Content Placeholder 4">
            <a:extLst>
              <a:ext uri="{FF2B5EF4-FFF2-40B4-BE49-F238E27FC236}">
                <a16:creationId xmlns:a16="http://schemas.microsoft.com/office/drawing/2014/main" id="{30BD29E5-BD7B-4CD0-9B09-8F8B24F89FBE}"/>
              </a:ext>
            </a:extLst>
          </p:cNvPr>
          <p:cNvSpPr>
            <a:spLocks noGrp="1"/>
          </p:cNvSpPr>
          <p:nvPr>
            <p:ph sz="quarter" idx="16" hasCustomPrompt="1"/>
          </p:nvPr>
        </p:nvSpPr>
        <p:spPr>
          <a:xfrm>
            <a:off x="342900" y="3755354"/>
            <a:ext cx="8458200" cy="698500"/>
          </a:xfrm>
        </p:spPr>
        <p:txBody>
          <a:bodyPr/>
          <a:lstStyle>
            <a:lvl1pPr>
              <a:defRPr/>
            </a:lvl1pPr>
          </a:lstStyle>
          <a:p>
            <a:pPr lvl="0"/>
            <a:r>
              <a:rPr lang="en-US" dirty="0"/>
              <a:t>Slide Content 4</a:t>
            </a:r>
          </a:p>
          <a:p>
            <a:pPr lvl="1"/>
            <a:r>
              <a:rPr lang="en-US" dirty="0"/>
              <a:t>Second level</a:t>
            </a:r>
          </a:p>
          <a:p>
            <a:pPr lvl="2"/>
            <a:r>
              <a:rPr lang="en-US" dirty="0"/>
              <a:t>Third level</a:t>
            </a:r>
          </a:p>
        </p:txBody>
      </p:sp>
      <p:sp>
        <p:nvSpPr>
          <p:cNvPr id="13" name="Content Placeholder 5">
            <a:extLst>
              <a:ext uri="{FF2B5EF4-FFF2-40B4-BE49-F238E27FC236}">
                <a16:creationId xmlns:a16="http://schemas.microsoft.com/office/drawing/2014/main" id="{E908CA92-5DB2-4DC0-937B-1B178AA91781}"/>
              </a:ext>
            </a:extLst>
          </p:cNvPr>
          <p:cNvSpPr>
            <a:spLocks noGrp="1"/>
          </p:cNvSpPr>
          <p:nvPr>
            <p:ph sz="quarter" idx="17" hasCustomPrompt="1"/>
          </p:nvPr>
        </p:nvSpPr>
        <p:spPr>
          <a:xfrm>
            <a:off x="342900" y="4635164"/>
            <a:ext cx="8458200" cy="698500"/>
          </a:xfrm>
        </p:spPr>
        <p:txBody>
          <a:bodyPr/>
          <a:lstStyle>
            <a:lvl1pPr>
              <a:defRPr/>
            </a:lvl1pPr>
          </a:lstStyle>
          <a:p>
            <a:pPr lvl="0"/>
            <a:r>
              <a:rPr lang="en-US" dirty="0"/>
              <a:t>Slide Content 5</a:t>
            </a:r>
          </a:p>
          <a:p>
            <a:pPr lvl="1"/>
            <a:r>
              <a:rPr lang="en-US" dirty="0"/>
              <a:t>Second level</a:t>
            </a:r>
          </a:p>
          <a:p>
            <a:pPr lvl="2"/>
            <a:r>
              <a:rPr lang="en-US" dirty="0"/>
              <a:t>Third level</a:t>
            </a:r>
          </a:p>
        </p:txBody>
      </p:sp>
      <p:sp>
        <p:nvSpPr>
          <p:cNvPr id="15" name="Content Placeholder 6">
            <a:extLst>
              <a:ext uri="{FF2B5EF4-FFF2-40B4-BE49-F238E27FC236}">
                <a16:creationId xmlns:a16="http://schemas.microsoft.com/office/drawing/2014/main" id="{8B728CCD-2639-461B-9841-57505AC13467}"/>
              </a:ext>
            </a:extLst>
          </p:cNvPr>
          <p:cNvSpPr>
            <a:spLocks noGrp="1"/>
          </p:cNvSpPr>
          <p:nvPr>
            <p:ph sz="quarter" idx="18" hasCustomPrompt="1"/>
          </p:nvPr>
        </p:nvSpPr>
        <p:spPr>
          <a:xfrm>
            <a:off x="342900" y="5514975"/>
            <a:ext cx="8458200" cy="733425"/>
          </a:xfrm>
        </p:spPr>
        <p:txBody>
          <a:bodyPr/>
          <a:lstStyle>
            <a:lvl1pPr>
              <a:defRPr/>
            </a:lvl1pPr>
          </a:lstStyle>
          <a:p>
            <a:pPr lvl="0"/>
            <a:r>
              <a:rPr lang="en-US" dirty="0"/>
              <a:t>Slide Content 6</a:t>
            </a:r>
          </a:p>
          <a:p>
            <a:pPr lvl="1"/>
            <a:r>
              <a:rPr lang="en-US" dirty="0"/>
              <a:t>Second level</a:t>
            </a:r>
          </a:p>
          <a:p>
            <a:pPr lvl="2"/>
            <a:r>
              <a:rPr lang="en-US" dirty="0"/>
              <a:t>Third level</a:t>
            </a:r>
          </a:p>
        </p:txBody>
      </p:sp>
      <p:sp>
        <p:nvSpPr>
          <p:cNvPr id="7" name="Appendix Link">
            <a:extLst>
              <a:ext uri="{FF2B5EF4-FFF2-40B4-BE49-F238E27FC236}">
                <a16:creationId xmlns:a16="http://schemas.microsoft.com/office/drawing/2014/main" id="{48799C3C-2531-7B94-067C-F9D0FA83E821}"/>
              </a:ext>
            </a:extLst>
          </p:cNvPr>
          <p:cNvSpPr>
            <a:spLocks noGrp="1"/>
          </p:cNvSpPr>
          <p:nvPr>
            <p:ph type="body" sz="quarter" idx="19"/>
          </p:nvPr>
        </p:nvSpPr>
        <p:spPr>
          <a:xfrm>
            <a:off x="3374136" y="6327648"/>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Image Credit">
            <a:extLst>
              <a:ext uri="{FF2B5EF4-FFF2-40B4-BE49-F238E27FC236}">
                <a16:creationId xmlns:a16="http://schemas.microsoft.com/office/drawing/2014/main" id="{6FB07903-1497-4C4D-6C02-42CB7D684816}"/>
              </a:ext>
            </a:extLst>
          </p:cNvPr>
          <p:cNvSpPr>
            <a:spLocks noGrp="1"/>
          </p:cNvSpPr>
          <p:nvPr>
            <p:ph type="body" sz="quarter" idx="20"/>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407061431"/>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Main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691641"/>
            <a:ext cx="8458200" cy="4526280"/>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4" name="Text Placeholder 3">
            <a:extLst>
              <a:ext uri="{FF2B5EF4-FFF2-40B4-BE49-F238E27FC236}">
                <a16:creationId xmlns:a16="http://schemas.microsoft.com/office/drawing/2014/main" id="{771D63F7-D0B9-6679-7EA3-952D63EE3182}"/>
              </a:ext>
            </a:extLst>
          </p:cNvPr>
          <p:cNvSpPr>
            <a:spLocks noGrp="1"/>
          </p:cNvSpPr>
          <p:nvPr>
            <p:ph type="body" sz="quarter" idx="15"/>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7" name="Text Placeholder 4">
            <a:extLst>
              <a:ext uri="{FF2B5EF4-FFF2-40B4-BE49-F238E27FC236}">
                <a16:creationId xmlns:a16="http://schemas.microsoft.com/office/drawing/2014/main" id="{F0FBFCC1-3BF3-7126-0F0F-F70CF232FB6B}"/>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7119"/>
            <a:ext cx="355840" cy="180879"/>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3237997426"/>
      </p:ext>
    </p:extLst>
  </p:cSld>
  <p:clrMapOvr>
    <a:masterClrMapping/>
  </p:clrMapOvr>
  <p:extLst>
    <p:ext uri="{DCECCB84-F9BA-43D5-87BE-67443E8EF086}">
      <p15:sldGuideLst xmlns:p15="http://schemas.microsoft.com/office/powerpoint/2012/main">
        <p15:guide id="1" pos="2880" userDrawn="1">
          <p15:clr>
            <a:srgbClr val="FBAE40"/>
          </p15:clr>
        </p15:guide>
        <p15:guide id="2" orient="horz" pos="360" userDrawn="1">
          <p15:clr>
            <a:srgbClr val="FBAE40"/>
          </p15:clr>
        </p15:guide>
        <p15:guide id="3" pos="264" userDrawn="1">
          <p15:clr>
            <a:srgbClr val="FBAE40"/>
          </p15:clr>
        </p15:guide>
        <p15:guide id="4" orient="horz" pos="216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Horizontal Main Placehold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691641"/>
            <a:ext cx="8458200" cy="2462784"/>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0" y="4343400"/>
            <a:ext cx="8458200" cy="1905000"/>
          </a:xfrm>
        </p:spPr>
        <p:txBody>
          <a:bodyPr/>
          <a:lstStyle>
            <a:lvl1pPr>
              <a:defRPr/>
            </a:lvl1pPr>
            <a:lvl4pPr marL="455613" indent="0">
              <a:buNone/>
              <a:defRPr/>
            </a:lvl4pPr>
          </a:lstStyle>
          <a:p>
            <a:pPr lvl="0"/>
            <a:r>
              <a:rPr lang="en-US" dirty="0"/>
              <a:t>Slide Content 2</a:t>
            </a:r>
          </a:p>
          <a:p>
            <a:pPr lvl="1"/>
            <a:r>
              <a:rPr lang="en-US" dirty="0"/>
              <a:t>Second level</a:t>
            </a:r>
          </a:p>
          <a:p>
            <a:pPr lvl="2"/>
            <a:r>
              <a:rPr lang="en-US" dirty="0"/>
              <a:t>Third level</a:t>
            </a:r>
          </a:p>
        </p:txBody>
      </p:sp>
      <p:sp>
        <p:nvSpPr>
          <p:cNvPr id="9" name="Text Placeholder 3">
            <a:extLst>
              <a:ext uri="{FF2B5EF4-FFF2-40B4-BE49-F238E27FC236}">
                <a16:creationId xmlns:a16="http://schemas.microsoft.com/office/drawing/2014/main" id="{0AB70AB4-F7C2-384F-472C-DDF13099864D}"/>
              </a:ext>
            </a:extLst>
          </p:cNvPr>
          <p:cNvSpPr>
            <a:spLocks noGrp="1"/>
          </p:cNvSpPr>
          <p:nvPr>
            <p:ph type="body" sz="quarter" idx="15"/>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11" name="Text Placeholder 4">
            <a:extLst>
              <a:ext uri="{FF2B5EF4-FFF2-40B4-BE49-F238E27FC236}">
                <a16:creationId xmlns:a16="http://schemas.microsoft.com/office/drawing/2014/main" id="{BD524BE4-D7F7-5A6D-5FB6-DCA53BFA14DE}"/>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2486840536"/>
      </p:ext>
    </p:extLst>
  </p:cSld>
  <p:clrMapOvr>
    <a:masterClrMapping/>
  </p:clrMapOvr>
  <p:extLst>
    <p:ext uri="{DCECCB84-F9BA-43D5-87BE-67443E8EF086}">
      <p15:sldGuideLst xmlns:p15="http://schemas.microsoft.com/office/powerpoint/2012/main">
        <p15:guide id="1" orient="horz" pos="2592" userDrawn="1">
          <p15:clr>
            <a:srgbClr val="FBAE40"/>
          </p15:clr>
        </p15:guide>
        <p15:guide id="2" orient="horz" pos="273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mparison Placehold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691641"/>
            <a:ext cx="4076700" cy="4645728"/>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4724400" y="1691640"/>
            <a:ext cx="4076700" cy="4645728"/>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7" name="Text Placeholder 3">
            <a:extLst>
              <a:ext uri="{FF2B5EF4-FFF2-40B4-BE49-F238E27FC236}">
                <a16:creationId xmlns:a16="http://schemas.microsoft.com/office/drawing/2014/main" id="{DF179EFA-E3F2-F855-279F-9703B70912C7}"/>
              </a:ext>
            </a:extLst>
          </p:cNvPr>
          <p:cNvSpPr>
            <a:spLocks noGrp="1"/>
          </p:cNvSpPr>
          <p:nvPr>
            <p:ph type="body" sz="quarter" idx="15"/>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Text Placeholder 4">
            <a:extLst>
              <a:ext uri="{FF2B5EF4-FFF2-40B4-BE49-F238E27FC236}">
                <a16:creationId xmlns:a16="http://schemas.microsoft.com/office/drawing/2014/main" id="{648FD8F4-6D8E-E138-4434-1B9674E26E36}"/>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599306132"/>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3" pos="2880">
          <p15:clr>
            <a:srgbClr val="FBAE40"/>
          </p15:clr>
        </p15:guide>
        <p15:guide id="4" pos="2976">
          <p15:clr>
            <a:srgbClr val="FBAE40"/>
          </p15:clr>
        </p15:guide>
        <p15:guide id="5" pos="278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ne Main One Second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691641"/>
            <a:ext cx="5791200" cy="4645728"/>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6418052" y="1691640"/>
            <a:ext cx="2383047" cy="4648200"/>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7" name="Text Placeholder 3">
            <a:extLst>
              <a:ext uri="{FF2B5EF4-FFF2-40B4-BE49-F238E27FC236}">
                <a16:creationId xmlns:a16="http://schemas.microsoft.com/office/drawing/2014/main" id="{CC2C8DD4-1C81-9EF5-C73F-FB049A5822A8}"/>
              </a:ext>
            </a:extLst>
          </p:cNvPr>
          <p:cNvSpPr>
            <a:spLocks noGrp="1"/>
          </p:cNvSpPr>
          <p:nvPr>
            <p:ph type="body" sz="quarter" idx="15"/>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Text Placeholder 4">
            <a:extLst>
              <a:ext uri="{FF2B5EF4-FFF2-40B4-BE49-F238E27FC236}">
                <a16:creationId xmlns:a16="http://schemas.microsoft.com/office/drawing/2014/main" id="{470F90C6-D503-AB73-A1AC-E9F8F2B7513A}"/>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1212311019"/>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userDrawn="1">
          <p15:clr>
            <a:srgbClr val="FBAE40"/>
          </p15:clr>
        </p15:guide>
        <p15:guide id="5" pos="386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with Third as Acc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691641"/>
            <a:ext cx="8458200" cy="2462784"/>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1" y="4343400"/>
            <a:ext cx="5791200" cy="1905000"/>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a16="http://schemas.microsoft.com/office/drawing/2014/main" id="{22432755-BCF5-451F-968D-CFFD10D87BE2}"/>
              </a:ext>
            </a:extLst>
          </p:cNvPr>
          <p:cNvSpPr>
            <a:spLocks noGrp="1"/>
          </p:cNvSpPr>
          <p:nvPr>
            <p:ph sz="quarter" idx="15" hasCustomPrompt="1"/>
          </p:nvPr>
        </p:nvSpPr>
        <p:spPr>
          <a:xfrm>
            <a:off x="6400800" y="4343400"/>
            <a:ext cx="2400299" cy="1905000"/>
          </a:xfrm>
        </p:spPr>
        <p:txBody>
          <a:bodyPr/>
          <a:lstStyle>
            <a:lvl1pPr>
              <a:defRPr/>
            </a:lvl1pPr>
          </a:lstStyle>
          <a:p>
            <a:pPr lvl="0"/>
            <a:r>
              <a:rPr lang="en-US" dirty="0"/>
              <a:t>Slide Content 3</a:t>
            </a:r>
          </a:p>
          <a:p>
            <a:pPr lvl="1"/>
            <a:r>
              <a:rPr lang="en-US" dirty="0"/>
              <a:t>Second level</a:t>
            </a:r>
          </a:p>
          <a:p>
            <a:pPr lvl="2"/>
            <a:r>
              <a:rPr lang="en-US" dirty="0"/>
              <a:t>Third level</a:t>
            </a:r>
          </a:p>
        </p:txBody>
      </p:sp>
      <p:sp>
        <p:nvSpPr>
          <p:cNvPr id="7" name="Text Placeholder 3">
            <a:extLst>
              <a:ext uri="{FF2B5EF4-FFF2-40B4-BE49-F238E27FC236}">
                <a16:creationId xmlns:a16="http://schemas.microsoft.com/office/drawing/2014/main" id="{DA8475DF-99E9-4DF0-21EE-DA3DC9E612CD}"/>
              </a:ext>
            </a:extLst>
          </p:cNvPr>
          <p:cNvSpPr>
            <a:spLocks noGrp="1"/>
          </p:cNvSpPr>
          <p:nvPr>
            <p:ph type="body" sz="quarter" idx="16"/>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Text Placeholder 4">
            <a:extLst>
              <a:ext uri="{FF2B5EF4-FFF2-40B4-BE49-F238E27FC236}">
                <a16:creationId xmlns:a16="http://schemas.microsoft.com/office/drawing/2014/main" id="{4E2841B1-A0CA-C3E0-4152-91817884E0C3}"/>
              </a:ext>
            </a:extLst>
          </p:cNvPr>
          <p:cNvSpPr>
            <a:spLocks noGrp="1"/>
          </p:cNvSpPr>
          <p:nvPr>
            <p:ph type="body" sz="quarter" idx="17"/>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841196971"/>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p15:clr>
            <a:srgbClr val="FBAE40"/>
          </p15:clr>
        </p15:guide>
        <p15:guide id="5" pos="3864">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x Main Placehold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691640"/>
            <a:ext cx="8458200" cy="640080"/>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0" y="2488006"/>
            <a:ext cx="8458200" cy="640080"/>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8" name="Content Placeholder 3">
            <a:extLst>
              <a:ext uri="{FF2B5EF4-FFF2-40B4-BE49-F238E27FC236}">
                <a16:creationId xmlns:a16="http://schemas.microsoft.com/office/drawing/2014/main" id="{3356A590-66B5-4770-8441-82DC031F56EA}"/>
              </a:ext>
            </a:extLst>
          </p:cNvPr>
          <p:cNvSpPr>
            <a:spLocks noGrp="1"/>
          </p:cNvSpPr>
          <p:nvPr>
            <p:ph sz="quarter" idx="15" hasCustomPrompt="1"/>
          </p:nvPr>
        </p:nvSpPr>
        <p:spPr>
          <a:xfrm>
            <a:off x="342900" y="3284372"/>
            <a:ext cx="8458200" cy="640080"/>
          </a:xfrm>
        </p:spPr>
        <p:txBody>
          <a:bodyPr/>
          <a:lstStyle>
            <a:lvl1pPr>
              <a:defRPr/>
            </a:lvl1pPr>
          </a:lstStyle>
          <a:p>
            <a:pPr lvl="0"/>
            <a:r>
              <a:rPr lang="en-US" dirty="0"/>
              <a:t>Slide Content 3</a:t>
            </a:r>
          </a:p>
          <a:p>
            <a:pPr lvl="1"/>
            <a:r>
              <a:rPr lang="en-US" dirty="0"/>
              <a:t>Second level</a:t>
            </a:r>
          </a:p>
          <a:p>
            <a:pPr lvl="2"/>
            <a:r>
              <a:rPr lang="en-US" dirty="0"/>
              <a:t>Third level</a:t>
            </a:r>
          </a:p>
        </p:txBody>
      </p:sp>
      <p:sp>
        <p:nvSpPr>
          <p:cNvPr id="11" name="Content Placeholder 4">
            <a:extLst>
              <a:ext uri="{FF2B5EF4-FFF2-40B4-BE49-F238E27FC236}">
                <a16:creationId xmlns:a16="http://schemas.microsoft.com/office/drawing/2014/main" id="{30BD29E5-BD7B-4CD0-9B09-8F8B24F89FBE}"/>
              </a:ext>
            </a:extLst>
          </p:cNvPr>
          <p:cNvSpPr>
            <a:spLocks noGrp="1"/>
          </p:cNvSpPr>
          <p:nvPr>
            <p:ph sz="quarter" idx="16" hasCustomPrompt="1"/>
          </p:nvPr>
        </p:nvSpPr>
        <p:spPr>
          <a:xfrm>
            <a:off x="342900" y="4080738"/>
            <a:ext cx="8458200" cy="640080"/>
          </a:xfrm>
        </p:spPr>
        <p:txBody>
          <a:bodyPr/>
          <a:lstStyle>
            <a:lvl1pPr>
              <a:defRPr/>
            </a:lvl1pPr>
          </a:lstStyle>
          <a:p>
            <a:pPr lvl="0"/>
            <a:r>
              <a:rPr lang="en-US" dirty="0"/>
              <a:t>Slide Content 4</a:t>
            </a:r>
          </a:p>
          <a:p>
            <a:pPr lvl="1"/>
            <a:r>
              <a:rPr lang="en-US" dirty="0"/>
              <a:t>Second level</a:t>
            </a:r>
          </a:p>
          <a:p>
            <a:pPr lvl="2"/>
            <a:r>
              <a:rPr lang="en-US" dirty="0"/>
              <a:t>Third level</a:t>
            </a:r>
          </a:p>
        </p:txBody>
      </p:sp>
      <p:sp>
        <p:nvSpPr>
          <p:cNvPr id="13" name="Content Placeholder 5">
            <a:extLst>
              <a:ext uri="{FF2B5EF4-FFF2-40B4-BE49-F238E27FC236}">
                <a16:creationId xmlns:a16="http://schemas.microsoft.com/office/drawing/2014/main" id="{E908CA92-5DB2-4DC0-937B-1B178AA91781}"/>
              </a:ext>
            </a:extLst>
          </p:cNvPr>
          <p:cNvSpPr>
            <a:spLocks noGrp="1"/>
          </p:cNvSpPr>
          <p:nvPr>
            <p:ph sz="quarter" idx="17" hasCustomPrompt="1"/>
          </p:nvPr>
        </p:nvSpPr>
        <p:spPr>
          <a:xfrm>
            <a:off x="342900" y="4877104"/>
            <a:ext cx="8458200" cy="640080"/>
          </a:xfrm>
        </p:spPr>
        <p:txBody>
          <a:bodyPr/>
          <a:lstStyle>
            <a:lvl1pPr>
              <a:defRPr/>
            </a:lvl1pPr>
          </a:lstStyle>
          <a:p>
            <a:pPr lvl="0"/>
            <a:r>
              <a:rPr lang="en-US" dirty="0"/>
              <a:t>Slide Content 5</a:t>
            </a:r>
          </a:p>
          <a:p>
            <a:pPr lvl="1"/>
            <a:r>
              <a:rPr lang="en-US" dirty="0"/>
              <a:t>Second level</a:t>
            </a:r>
          </a:p>
          <a:p>
            <a:pPr lvl="2"/>
            <a:r>
              <a:rPr lang="en-US" dirty="0"/>
              <a:t>Third level</a:t>
            </a:r>
          </a:p>
        </p:txBody>
      </p:sp>
      <p:sp>
        <p:nvSpPr>
          <p:cNvPr id="15" name="Content Placeholder 6">
            <a:extLst>
              <a:ext uri="{FF2B5EF4-FFF2-40B4-BE49-F238E27FC236}">
                <a16:creationId xmlns:a16="http://schemas.microsoft.com/office/drawing/2014/main" id="{8B728CCD-2639-461B-9841-57505AC13467}"/>
              </a:ext>
            </a:extLst>
          </p:cNvPr>
          <p:cNvSpPr>
            <a:spLocks noGrp="1"/>
          </p:cNvSpPr>
          <p:nvPr>
            <p:ph sz="quarter" idx="18" hasCustomPrompt="1"/>
          </p:nvPr>
        </p:nvSpPr>
        <p:spPr>
          <a:xfrm>
            <a:off x="342900" y="5673471"/>
            <a:ext cx="8458200" cy="640080"/>
          </a:xfrm>
        </p:spPr>
        <p:txBody>
          <a:bodyPr/>
          <a:lstStyle>
            <a:lvl1pPr>
              <a:defRPr/>
            </a:lvl1pPr>
          </a:lstStyle>
          <a:p>
            <a:pPr lvl="0"/>
            <a:r>
              <a:rPr lang="en-US" dirty="0"/>
              <a:t>Slide Content 6</a:t>
            </a:r>
          </a:p>
          <a:p>
            <a:pPr lvl="1"/>
            <a:r>
              <a:rPr lang="en-US" dirty="0"/>
              <a:t>Second level</a:t>
            </a:r>
          </a:p>
          <a:p>
            <a:pPr lvl="2"/>
            <a:r>
              <a:rPr lang="en-US" dirty="0"/>
              <a:t>Third level</a:t>
            </a:r>
          </a:p>
        </p:txBody>
      </p:sp>
      <p:sp>
        <p:nvSpPr>
          <p:cNvPr id="7" name="Text Placeholder 3">
            <a:extLst>
              <a:ext uri="{FF2B5EF4-FFF2-40B4-BE49-F238E27FC236}">
                <a16:creationId xmlns:a16="http://schemas.microsoft.com/office/drawing/2014/main" id="{48799C3C-2531-7B94-067C-F9D0FA83E821}"/>
              </a:ext>
            </a:extLst>
          </p:cNvPr>
          <p:cNvSpPr>
            <a:spLocks noGrp="1"/>
          </p:cNvSpPr>
          <p:nvPr>
            <p:ph type="body" sz="quarter" idx="19"/>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Text Placeholder 4">
            <a:extLst>
              <a:ext uri="{FF2B5EF4-FFF2-40B4-BE49-F238E27FC236}">
                <a16:creationId xmlns:a16="http://schemas.microsoft.com/office/drawing/2014/main" id="{6FB07903-1497-4C4D-6C02-42CB7D684816}"/>
              </a:ext>
            </a:extLst>
          </p:cNvPr>
          <p:cNvSpPr>
            <a:spLocks noGrp="1"/>
          </p:cNvSpPr>
          <p:nvPr>
            <p:ph type="body" sz="quarter" idx="20"/>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2071699653"/>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elve Main Placehold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342900" y="1691640"/>
            <a:ext cx="4054929" cy="640080"/>
          </a:xfrm>
          <a:prstGeom prst="rect">
            <a:avLst/>
          </a:prstGeom>
        </p:spPr>
        <p:txBody>
          <a:bodyPr/>
          <a:lstStyle>
            <a:lvl1pPr>
              <a:defRPr/>
            </a:lvl1pPr>
          </a:lstStyle>
          <a:p>
            <a:pPr lvl="0"/>
            <a:endParaRPr lang="en-US" dirty="0"/>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p:nvPr>
        </p:nvSpPr>
        <p:spPr>
          <a:xfrm>
            <a:off x="342900" y="2488006"/>
            <a:ext cx="4054929" cy="640080"/>
          </a:xfrm>
        </p:spPr>
        <p:txBody>
          <a:bodyPr/>
          <a:lstStyle>
            <a:lvl1pPr>
              <a:defRPr/>
            </a:lvl1pPr>
          </a:lstStyle>
          <a:p>
            <a:pPr lvl="0"/>
            <a:endParaRPr lang="en-US" dirty="0"/>
          </a:p>
        </p:txBody>
      </p:sp>
      <p:sp>
        <p:nvSpPr>
          <p:cNvPr id="8" name="Content Placeholder 3">
            <a:extLst>
              <a:ext uri="{FF2B5EF4-FFF2-40B4-BE49-F238E27FC236}">
                <a16:creationId xmlns:a16="http://schemas.microsoft.com/office/drawing/2014/main" id="{3356A590-66B5-4770-8441-82DC031F56EA}"/>
              </a:ext>
            </a:extLst>
          </p:cNvPr>
          <p:cNvSpPr>
            <a:spLocks noGrp="1"/>
          </p:cNvSpPr>
          <p:nvPr>
            <p:ph sz="quarter" idx="15"/>
          </p:nvPr>
        </p:nvSpPr>
        <p:spPr>
          <a:xfrm>
            <a:off x="342900" y="3284372"/>
            <a:ext cx="4054929" cy="640080"/>
          </a:xfrm>
        </p:spPr>
        <p:txBody>
          <a:bodyPr/>
          <a:lstStyle>
            <a:lvl1pPr>
              <a:defRPr/>
            </a:lvl1pPr>
          </a:lstStyle>
          <a:p>
            <a:pPr lvl="0"/>
            <a:endParaRPr lang="en-US" dirty="0"/>
          </a:p>
        </p:txBody>
      </p:sp>
      <p:sp>
        <p:nvSpPr>
          <p:cNvPr id="11" name="Content Placeholder 4">
            <a:extLst>
              <a:ext uri="{FF2B5EF4-FFF2-40B4-BE49-F238E27FC236}">
                <a16:creationId xmlns:a16="http://schemas.microsoft.com/office/drawing/2014/main" id="{30BD29E5-BD7B-4CD0-9B09-8F8B24F89FBE}"/>
              </a:ext>
            </a:extLst>
          </p:cNvPr>
          <p:cNvSpPr>
            <a:spLocks noGrp="1"/>
          </p:cNvSpPr>
          <p:nvPr>
            <p:ph sz="quarter" idx="16"/>
          </p:nvPr>
        </p:nvSpPr>
        <p:spPr>
          <a:xfrm>
            <a:off x="342900" y="4080738"/>
            <a:ext cx="4054929" cy="640080"/>
          </a:xfrm>
        </p:spPr>
        <p:txBody>
          <a:bodyPr/>
          <a:lstStyle>
            <a:lvl1pPr>
              <a:defRPr/>
            </a:lvl1pPr>
          </a:lstStyle>
          <a:p>
            <a:pPr lvl="0"/>
            <a:endParaRPr lang="en-US" dirty="0"/>
          </a:p>
        </p:txBody>
      </p:sp>
      <p:sp>
        <p:nvSpPr>
          <p:cNvPr id="13" name="Content Placeholder 5">
            <a:extLst>
              <a:ext uri="{FF2B5EF4-FFF2-40B4-BE49-F238E27FC236}">
                <a16:creationId xmlns:a16="http://schemas.microsoft.com/office/drawing/2014/main" id="{E908CA92-5DB2-4DC0-937B-1B178AA91781}"/>
              </a:ext>
            </a:extLst>
          </p:cNvPr>
          <p:cNvSpPr>
            <a:spLocks noGrp="1"/>
          </p:cNvSpPr>
          <p:nvPr>
            <p:ph sz="quarter" idx="17"/>
          </p:nvPr>
        </p:nvSpPr>
        <p:spPr>
          <a:xfrm>
            <a:off x="342900" y="4877104"/>
            <a:ext cx="4054929" cy="640080"/>
          </a:xfrm>
        </p:spPr>
        <p:txBody>
          <a:bodyPr/>
          <a:lstStyle>
            <a:lvl1pPr>
              <a:defRPr/>
            </a:lvl1pPr>
          </a:lstStyle>
          <a:p>
            <a:pPr lvl="0"/>
            <a:endParaRPr lang="en-US" dirty="0"/>
          </a:p>
        </p:txBody>
      </p:sp>
      <p:sp>
        <p:nvSpPr>
          <p:cNvPr id="15" name="Content Placeholder 6">
            <a:extLst>
              <a:ext uri="{FF2B5EF4-FFF2-40B4-BE49-F238E27FC236}">
                <a16:creationId xmlns:a16="http://schemas.microsoft.com/office/drawing/2014/main" id="{8B728CCD-2639-461B-9841-57505AC13467}"/>
              </a:ext>
            </a:extLst>
          </p:cNvPr>
          <p:cNvSpPr>
            <a:spLocks noGrp="1"/>
          </p:cNvSpPr>
          <p:nvPr>
            <p:ph sz="quarter" idx="18"/>
          </p:nvPr>
        </p:nvSpPr>
        <p:spPr>
          <a:xfrm>
            <a:off x="342900" y="5673471"/>
            <a:ext cx="4054929" cy="640080"/>
          </a:xfrm>
        </p:spPr>
        <p:txBody>
          <a:bodyPr/>
          <a:lstStyle>
            <a:lvl1pPr>
              <a:defRPr/>
            </a:lvl1pPr>
          </a:lstStyle>
          <a:p>
            <a:pPr lvl="0"/>
            <a:endParaRPr lang="en-US" dirty="0"/>
          </a:p>
        </p:txBody>
      </p:sp>
      <p:sp>
        <p:nvSpPr>
          <p:cNvPr id="18" name="Content Placeholder 7">
            <a:extLst>
              <a:ext uri="{FF2B5EF4-FFF2-40B4-BE49-F238E27FC236}">
                <a16:creationId xmlns:a16="http://schemas.microsoft.com/office/drawing/2014/main" id="{E3F86B90-B307-E3A1-E8FA-A6F9EB4E4325}"/>
              </a:ext>
            </a:extLst>
          </p:cNvPr>
          <p:cNvSpPr>
            <a:spLocks noGrp="1"/>
          </p:cNvSpPr>
          <p:nvPr>
            <p:ph sz="quarter" idx="19"/>
          </p:nvPr>
        </p:nvSpPr>
        <p:spPr>
          <a:xfrm>
            <a:off x="4746171" y="1691640"/>
            <a:ext cx="4054929" cy="640080"/>
          </a:xfrm>
          <a:prstGeom prst="rect">
            <a:avLst/>
          </a:prstGeom>
        </p:spPr>
        <p:txBody>
          <a:bodyPr/>
          <a:lstStyle>
            <a:lvl1pPr>
              <a:defRPr/>
            </a:lvl1pPr>
          </a:lstStyle>
          <a:p>
            <a:pPr lvl="0"/>
            <a:endParaRPr lang="en-US" dirty="0"/>
          </a:p>
        </p:txBody>
      </p:sp>
      <p:sp>
        <p:nvSpPr>
          <p:cNvPr id="19" name="Content Placeholder 8">
            <a:extLst>
              <a:ext uri="{FF2B5EF4-FFF2-40B4-BE49-F238E27FC236}">
                <a16:creationId xmlns:a16="http://schemas.microsoft.com/office/drawing/2014/main" id="{8C7D2907-9E3B-4E83-6CFD-2950A48E8B03}"/>
              </a:ext>
            </a:extLst>
          </p:cNvPr>
          <p:cNvSpPr>
            <a:spLocks noGrp="1"/>
          </p:cNvSpPr>
          <p:nvPr>
            <p:ph sz="quarter" idx="20"/>
          </p:nvPr>
        </p:nvSpPr>
        <p:spPr>
          <a:xfrm>
            <a:off x="4746171" y="2488006"/>
            <a:ext cx="4054929" cy="640080"/>
          </a:xfrm>
        </p:spPr>
        <p:txBody>
          <a:bodyPr/>
          <a:lstStyle>
            <a:lvl1pPr>
              <a:defRPr/>
            </a:lvl1pPr>
          </a:lstStyle>
          <a:p>
            <a:pPr lvl="0"/>
            <a:endParaRPr lang="en-US" dirty="0"/>
          </a:p>
        </p:txBody>
      </p:sp>
      <p:sp>
        <p:nvSpPr>
          <p:cNvPr id="20" name="Content Placeholder 9">
            <a:extLst>
              <a:ext uri="{FF2B5EF4-FFF2-40B4-BE49-F238E27FC236}">
                <a16:creationId xmlns:a16="http://schemas.microsoft.com/office/drawing/2014/main" id="{689547EE-237D-CCAC-DAA1-AADFFC9C7B67}"/>
              </a:ext>
            </a:extLst>
          </p:cNvPr>
          <p:cNvSpPr>
            <a:spLocks noGrp="1"/>
          </p:cNvSpPr>
          <p:nvPr>
            <p:ph sz="quarter" idx="21"/>
          </p:nvPr>
        </p:nvSpPr>
        <p:spPr>
          <a:xfrm>
            <a:off x="4746171" y="3284372"/>
            <a:ext cx="4054929" cy="640080"/>
          </a:xfrm>
        </p:spPr>
        <p:txBody>
          <a:bodyPr/>
          <a:lstStyle>
            <a:lvl1pPr>
              <a:defRPr/>
            </a:lvl1pPr>
          </a:lstStyle>
          <a:p>
            <a:pPr lvl="0"/>
            <a:endParaRPr lang="en-US" dirty="0"/>
          </a:p>
        </p:txBody>
      </p:sp>
      <p:sp>
        <p:nvSpPr>
          <p:cNvPr id="21" name="Content Placeholder 10">
            <a:extLst>
              <a:ext uri="{FF2B5EF4-FFF2-40B4-BE49-F238E27FC236}">
                <a16:creationId xmlns:a16="http://schemas.microsoft.com/office/drawing/2014/main" id="{747AC1A0-A722-628F-9C0E-5820FBDB98D5}"/>
              </a:ext>
            </a:extLst>
          </p:cNvPr>
          <p:cNvSpPr>
            <a:spLocks noGrp="1"/>
          </p:cNvSpPr>
          <p:nvPr>
            <p:ph sz="quarter" idx="22"/>
          </p:nvPr>
        </p:nvSpPr>
        <p:spPr>
          <a:xfrm>
            <a:off x="4746171" y="4080738"/>
            <a:ext cx="4054929" cy="640080"/>
          </a:xfrm>
        </p:spPr>
        <p:txBody>
          <a:bodyPr/>
          <a:lstStyle>
            <a:lvl1pPr>
              <a:defRPr/>
            </a:lvl1pPr>
          </a:lstStyle>
          <a:p>
            <a:pPr lvl="0"/>
            <a:endParaRPr lang="en-US" dirty="0"/>
          </a:p>
        </p:txBody>
      </p:sp>
      <p:sp>
        <p:nvSpPr>
          <p:cNvPr id="22" name="Content Placeholder 11">
            <a:extLst>
              <a:ext uri="{FF2B5EF4-FFF2-40B4-BE49-F238E27FC236}">
                <a16:creationId xmlns:a16="http://schemas.microsoft.com/office/drawing/2014/main" id="{E49DFDA8-A118-EBBD-EF64-3FC3F23C2912}"/>
              </a:ext>
            </a:extLst>
          </p:cNvPr>
          <p:cNvSpPr>
            <a:spLocks noGrp="1"/>
          </p:cNvSpPr>
          <p:nvPr>
            <p:ph sz="quarter" idx="23"/>
          </p:nvPr>
        </p:nvSpPr>
        <p:spPr>
          <a:xfrm>
            <a:off x="4746171" y="4877104"/>
            <a:ext cx="4054929" cy="640080"/>
          </a:xfrm>
        </p:spPr>
        <p:txBody>
          <a:bodyPr/>
          <a:lstStyle>
            <a:lvl1pPr>
              <a:defRPr/>
            </a:lvl1pPr>
          </a:lstStyle>
          <a:p>
            <a:pPr lvl="0"/>
            <a:endParaRPr lang="en-US" dirty="0"/>
          </a:p>
        </p:txBody>
      </p:sp>
      <p:sp>
        <p:nvSpPr>
          <p:cNvPr id="23" name="Content Placeholder 12">
            <a:extLst>
              <a:ext uri="{FF2B5EF4-FFF2-40B4-BE49-F238E27FC236}">
                <a16:creationId xmlns:a16="http://schemas.microsoft.com/office/drawing/2014/main" id="{6DD3370B-2A3A-800D-168F-1870BB693D16}"/>
              </a:ext>
            </a:extLst>
          </p:cNvPr>
          <p:cNvSpPr>
            <a:spLocks noGrp="1"/>
          </p:cNvSpPr>
          <p:nvPr>
            <p:ph sz="quarter" idx="24"/>
          </p:nvPr>
        </p:nvSpPr>
        <p:spPr>
          <a:xfrm>
            <a:off x="4746171" y="5673471"/>
            <a:ext cx="4054929" cy="640080"/>
          </a:xfrm>
        </p:spPr>
        <p:txBody>
          <a:bodyPr/>
          <a:lstStyle>
            <a:lvl1pPr>
              <a:defRPr/>
            </a:lvl1pPr>
          </a:lstStyle>
          <a:p>
            <a:pPr lvl="0"/>
            <a:endParaRPr lang="en-US" dirty="0"/>
          </a:p>
        </p:txBody>
      </p:sp>
      <p:sp>
        <p:nvSpPr>
          <p:cNvPr id="24" name="Text Placeholder 3">
            <a:extLst>
              <a:ext uri="{FF2B5EF4-FFF2-40B4-BE49-F238E27FC236}">
                <a16:creationId xmlns:a16="http://schemas.microsoft.com/office/drawing/2014/main" id="{0F2A4D28-0E76-6894-1DEC-B73BE853B1DA}"/>
              </a:ext>
            </a:extLst>
          </p:cNvPr>
          <p:cNvSpPr>
            <a:spLocks noGrp="1"/>
          </p:cNvSpPr>
          <p:nvPr>
            <p:ph type="body" sz="quarter" idx="25"/>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25" name="Text Placeholder 4">
            <a:extLst>
              <a:ext uri="{FF2B5EF4-FFF2-40B4-BE49-F238E27FC236}">
                <a16:creationId xmlns:a16="http://schemas.microsoft.com/office/drawing/2014/main" id="{8CADC2C3-530C-220C-FD07-FEFFDB3AE3DA}"/>
              </a:ext>
            </a:extLst>
          </p:cNvPr>
          <p:cNvSpPr>
            <a:spLocks noGrp="1"/>
          </p:cNvSpPr>
          <p:nvPr>
            <p:ph type="body" sz="quarter" idx="2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24591151"/>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ighteen Main Placehold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342901" y="1691640"/>
            <a:ext cx="2554513" cy="640080"/>
          </a:xfrm>
          <a:prstGeom prst="rect">
            <a:avLst/>
          </a:prstGeom>
        </p:spPr>
        <p:txBody>
          <a:bodyPr/>
          <a:lstStyle>
            <a:lvl1pPr>
              <a:defRPr/>
            </a:lvl1pPr>
          </a:lstStyle>
          <a:p>
            <a:pPr lvl="0"/>
            <a:endParaRPr lang="en-US" dirty="0"/>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p:nvPr>
        </p:nvSpPr>
        <p:spPr>
          <a:xfrm>
            <a:off x="342901" y="2488006"/>
            <a:ext cx="2554513" cy="640080"/>
          </a:xfrm>
        </p:spPr>
        <p:txBody>
          <a:bodyPr/>
          <a:lstStyle>
            <a:lvl1pPr>
              <a:defRPr/>
            </a:lvl1pPr>
          </a:lstStyle>
          <a:p>
            <a:pPr lvl="0"/>
            <a:endParaRPr lang="en-US" dirty="0"/>
          </a:p>
        </p:txBody>
      </p:sp>
      <p:sp>
        <p:nvSpPr>
          <p:cNvPr id="8" name="Content Placeholder 3">
            <a:extLst>
              <a:ext uri="{FF2B5EF4-FFF2-40B4-BE49-F238E27FC236}">
                <a16:creationId xmlns:a16="http://schemas.microsoft.com/office/drawing/2014/main" id="{3356A590-66B5-4770-8441-82DC031F56EA}"/>
              </a:ext>
            </a:extLst>
          </p:cNvPr>
          <p:cNvSpPr>
            <a:spLocks noGrp="1"/>
          </p:cNvSpPr>
          <p:nvPr>
            <p:ph sz="quarter" idx="15"/>
          </p:nvPr>
        </p:nvSpPr>
        <p:spPr>
          <a:xfrm>
            <a:off x="342901" y="3284372"/>
            <a:ext cx="2554513" cy="640080"/>
          </a:xfrm>
        </p:spPr>
        <p:txBody>
          <a:bodyPr/>
          <a:lstStyle>
            <a:lvl1pPr>
              <a:defRPr/>
            </a:lvl1pPr>
          </a:lstStyle>
          <a:p>
            <a:pPr lvl="0"/>
            <a:endParaRPr lang="en-US" dirty="0"/>
          </a:p>
        </p:txBody>
      </p:sp>
      <p:sp>
        <p:nvSpPr>
          <p:cNvPr id="11" name="Content Placeholder 4">
            <a:extLst>
              <a:ext uri="{FF2B5EF4-FFF2-40B4-BE49-F238E27FC236}">
                <a16:creationId xmlns:a16="http://schemas.microsoft.com/office/drawing/2014/main" id="{30BD29E5-BD7B-4CD0-9B09-8F8B24F89FBE}"/>
              </a:ext>
            </a:extLst>
          </p:cNvPr>
          <p:cNvSpPr>
            <a:spLocks noGrp="1"/>
          </p:cNvSpPr>
          <p:nvPr>
            <p:ph sz="quarter" idx="16"/>
          </p:nvPr>
        </p:nvSpPr>
        <p:spPr>
          <a:xfrm>
            <a:off x="342901" y="4080738"/>
            <a:ext cx="2554513" cy="640080"/>
          </a:xfrm>
        </p:spPr>
        <p:txBody>
          <a:bodyPr/>
          <a:lstStyle>
            <a:lvl1pPr>
              <a:defRPr/>
            </a:lvl1pPr>
          </a:lstStyle>
          <a:p>
            <a:pPr lvl="0"/>
            <a:endParaRPr lang="en-US" dirty="0"/>
          </a:p>
        </p:txBody>
      </p:sp>
      <p:sp>
        <p:nvSpPr>
          <p:cNvPr id="13" name="Content Placeholder 5">
            <a:extLst>
              <a:ext uri="{FF2B5EF4-FFF2-40B4-BE49-F238E27FC236}">
                <a16:creationId xmlns:a16="http://schemas.microsoft.com/office/drawing/2014/main" id="{E908CA92-5DB2-4DC0-937B-1B178AA91781}"/>
              </a:ext>
            </a:extLst>
          </p:cNvPr>
          <p:cNvSpPr>
            <a:spLocks noGrp="1"/>
          </p:cNvSpPr>
          <p:nvPr>
            <p:ph sz="quarter" idx="17"/>
          </p:nvPr>
        </p:nvSpPr>
        <p:spPr>
          <a:xfrm>
            <a:off x="342901" y="4877104"/>
            <a:ext cx="2554513" cy="640080"/>
          </a:xfrm>
        </p:spPr>
        <p:txBody>
          <a:bodyPr/>
          <a:lstStyle>
            <a:lvl1pPr>
              <a:defRPr/>
            </a:lvl1pPr>
          </a:lstStyle>
          <a:p>
            <a:pPr lvl="0"/>
            <a:endParaRPr lang="en-US" dirty="0"/>
          </a:p>
        </p:txBody>
      </p:sp>
      <p:sp>
        <p:nvSpPr>
          <p:cNvPr id="15" name="Content Placeholder 6">
            <a:extLst>
              <a:ext uri="{FF2B5EF4-FFF2-40B4-BE49-F238E27FC236}">
                <a16:creationId xmlns:a16="http://schemas.microsoft.com/office/drawing/2014/main" id="{8B728CCD-2639-461B-9841-57505AC13467}"/>
              </a:ext>
            </a:extLst>
          </p:cNvPr>
          <p:cNvSpPr>
            <a:spLocks noGrp="1"/>
          </p:cNvSpPr>
          <p:nvPr>
            <p:ph sz="quarter" idx="18"/>
          </p:nvPr>
        </p:nvSpPr>
        <p:spPr>
          <a:xfrm>
            <a:off x="342901" y="5673471"/>
            <a:ext cx="2554513" cy="640080"/>
          </a:xfrm>
        </p:spPr>
        <p:txBody>
          <a:bodyPr/>
          <a:lstStyle>
            <a:lvl1pPr>
              <a:defRPr/>
            </a:lvl1pPr>
          </a:lstStyle>
          <a:p>
            <a:pPr lvl="0"/>
            <a:endParaRPr lang="en-US" dirty="0"/>
          </a:p>
        </p:txBody>
      </p:sp>
      <p:sp>
        <p:nvSpPr>
          <p:cNvPr id="18" name="Content Placeholder 7">
            <a:extLst>
              <a:ext uri="{FF2B5EF4-FFF2-40B4-BE49-F238E27FC236}">
                <a16:creationId xmlns:a16="http://schemas.microsoft.com/office/drawing/2014/main" id="{E3F86B90-B307-E3A1-E8FA-A6F9EB4E4325}"/>
              </a:ext>
            </a:extLst>
          </p:cNvPr>
          <p:cNvSpPr>
            <a:spLocks noGrp="1"/>
          </p:cNvSpPr>
          <p:nvPr>
            <p:ph sz="quarter" idx="19"/>
          </p:nvPr>
        </p:nvSpPr>
        <p:spPr>
          <a:xfrm>
            <a:off x="3294744" y="1691640"/>
            <a:ext cx="2554513" cy="640080"/>
          </a:xfrm>
          <a:prstGeom prst="rect">
            <a:avLst/>
          </a:prstGeom>
        </p:spPr>
        <p:txBody>
          <a:bodyPr/>
          <a:lstStyle>
            <a:lvl1pPr>
              <a:defRPr/>
            </a:lvl1pPr>
          </a:lstStyle>
          <a:p>
            <a:pPr lvl="0"/>
            <a:endParaRPr lang="en-US" dirty="0"/>
          </a:p>
        </p:txBody>
      </p:sp>
      <p:sp>
        <p:nvSpPr>
          <p:cNvPr id="19" name="Content Placeholder 8">
            <a:extLst>
              <a:ext uri="{FF2B5EF4-FFF2-40B4-BE49-F238E27FC236}">
                <a16:creationId xmlns:a16="http://schemas.microsoft.com/office/drawing/2014/main" id="{8C7D2907-9E3B-4E83-6CFD-2950A48E8B03}"/>
              </a:ext>
            </a:extLst>
          </p:cNvPr>
          <p:cNvSpPr>
            <a:spLocks noGrp="1"/>
          </p:cNvSpPr>
          <p:nvPr>
            <p:ph sz="quarter" idx="20"/>
          </p:nvPr>
        </p:nvSpPr>
        <p:spPr>
          <a:xfrm>
            <a:off x="3294744" y="2488006"/>
            <a:ext cx="2554513" cy="640080"/>
          </a:xfrm>
        </p:spPr>
        <p:txBody>
          <a:bodyPr/>
          <a:lstStyle>
            <a:lvl1pPr>
              <a:defRPr/>
            </a:lvl1pPr>
          </a:lstStyle>
          <a:p>
            <a:pPr lvl="0"/>
            <a:endParaRPr lang="en-US" dirty="0"/>
          </a:p>
        </p:txBody>
      </p:sp>
      <p:sp>
        <p:nvSpPr>
          <p:cNvPr id="20" name="Content Placeholder 9">
            <a:extLst>
              <a:ext uri="{FF2B5EF4-FFF2-40B4-BE49-F238E27FC236}">
                <a16:creationId xmlns:a16="http://schemas.microsoft.com/office/drawing/2014/main" id="{689547EE-237D-CCAC-DAA1-AADFFC9C7B67}"/>
              </a:ext>
            </a:extLst>
          </p:cNvPr>
          <p:cNvSpPr>
            <a:spLocks noGrp="1"/>
          </p:cNvSpPr>
          <p:nvPr>
            <p:ph sz="quarter" idx="21"/>
          </p:nvPr>
        </p:nvSpPr>
        <p:spPr>
          <a:xfrm>
            <a:off x="3294744" y="3284372"/>
            <a:ext cx="2554513" cy="640080"/>
          </a:xfrm>
        </p:spPr>
        <p:txBody>
          <a:bodyPr/>
          <a:lstStyle>
            <a:lvl1pPr>
              <a:defRPr/>
            </a:lvl1pPr>
          </a:lstStyle>
          <a:p>
            <a:pPr lvl="0"/>
            <a:endParaRPr lang="en-US" dirty="0"/>
          </a:p>
        </p:txBody>
      </p:sp>
      <p:sp>
        <p:nvSpPr>
          <p:cNvPr id="21" name="Content Placeholder 10">
            <a:extLst>
              <a:ext uri="{FF2B5EF4-FFF2-40B4-BE49-F238E27FC236}">
                <a16:creationId xmlns:a16="http://schemas.microsoft.com/office/drawing/2014/main" id="{747AC1A0-A722-628F-9C0E-5820FBDB98D5}"/>
              </a:ext>
            </a:extLst>
          </p:cNvPr>
          <p:cNvSpPr>
            <a:spLocks noGrp="1"/>
          </p:cNvSpPr>
          <p:nvPr>
            <p:ph sz="quarter" idx="22"/>
          </p:nvPr>
        </p:nvSpPr>
        <p:spPr>
          <a:xfrm>
            <a:off x="3294744" y="4080738"/>
            <a:ext cx="2554513" cy="640080"/>
          </a:xfrm>
        </p:spPr>
        <p:txBody>
          <a:bodyPr/>
          <a:lstStyle>
            <a:lvl1pPr>
              <a:defRPr/>
            </a:lvl1pPr>
          </a:lstStyle>
          <a:p>
            <a:pPr lvl="0"/>
            <a:endParaRPr lang="en-US" dirty="0"/>
          </a:p>
        </p:txBody>
      </p:sp>
      <p:sp>
        <p:nvSpPr>
          <p:cNvPr id="22" name="Content Placeholder 11">
            <a:extLst>
              <a:ext uri="{FF2B5EF4-FFF2-40B4-BE49-F238E27FC236}">
                <a16:creationId xmlns:a16="http://schemas.microsoft.com/office/drawing/2014/main" id="{E49DFDA8-A118-EBBD-EF64-3FC3F23C2912}"/>
              </a:ext>
            </a:extLst>
          </p:cNvPr>
          <p:cNvSpPr>
            <a:spLocks noGrp="1"/>
          </p:cNvSpPr>
          <p:nvPr>
            <p:ph sz="quarter" idx="23"/>
          </p:nvPr>
        </p:nvSpPr>
        <p:spPr>
          <a:xfrm>
            <a:off x="3294744" y="4877104"/>
            <a:ext cx="2554513" cy="640080"/>
          </a:xfrm>
        </p:spPr>
        <p:txBody>
          <a:bodyPr/>
          <a:lstStyle>
            <a:lvl1pPr>
              <a:defRPr/>
            </a:lvl1pPr>
          </a:lstStyle>
          <a:p>
            <a:pPr lvl="0"/>
            <a:endParaRPr lang="en-US" dirty="0"/>
          </a:p>
        </p:txBody>
      </p:sp>
      <p:sp>
        <p:nvSpPr>
          <p:cNvPr id="23" name="Content Placeholder 12">
            <a:extLst>
              <a:ext uri="{FF2B5EF4-FFF2-40B4-BE49-F238E27FC236}">
                <a16:creationId xmlns:a16="http://schemas.microsoft.com/office/drawing/2014/main" id="{6DD3370B-2A3A-800D-168F-1870BB693D16}"/>
              </a:ext>
            </a:extLst>
          </p:cNvPr>
          <p:cNvSpPr>
            <a:spLocks noGrp="1"/>
          </p:cNvSpPr>
          <p:nvPr>
            <p:ph sz="quarter" idx="24"/>
          </p:nvPr>
        </p:nvSpPr>
        <p:spPr>
          <a:xfrm>
            <a:off x="3294744" y="5673471"/>
            <a:ext cx="2554513" cy="640080"/>
          </a:xfrm>
        </p:spPr>
        <p:txBody>
          <a:bodyPr/>
          <a:lstStyle>
            <a:lvl1pPr>
              <a:defRPr/>
            </a:lvl1pPr>
          </a:lstStyle>
          <a:p>
            <a:pPr lvl="0"/>
            <a:endParaRPr lang="en-US" dirty="0"/>
          </a:p>
        </p:txBody>
      </p:sp>
      <p:sp>
        <p:nvSpPr>
          <p:cNvPr id="4" name="Content Placeholder 13">
            <a:extLst>
              <a:ext uri="{FF2B5EF4-FFF2-40B4-BE49-F238E27FC236}">
                <a16:creationId xmlns:a16="http://schemas.microsoft.com/office/drawing/2014/main" id="{94B26D90-64A3-D054-BB8F-32C6CE0BE363}"/>
              </a:ext>
            </a:extLst>
          </p:cNvPr>
          <p:cNvSpPr>
            <a:spLocks noGrp="1"/>
          </p:cNvSpPr>
          <p:nvPr>
            <p:ph sz="quarter" idx="25"/>
          </p:nvPr>
        </p:nvSpPr>
        <p:spPr>
          <a:xfrm>
            <a:off x="6246588" y="1691640"/>
            <a:ext cx="2554513" cy="640080"/>
          </a:xfrm>
          <a:prstGeom prst="rect">
            <a:avLst/>
          </a:prstGeom>
        </p:spPr>
        <p:txBody>
          <a:bodyPr/>
          <a:lstStyle>
            <a:lvl1pPr>
              <a:defRPr/>
            </a:lvl1pPr>
          </a:lstStyle>
          <a:p>
            <a:pPr lvl="0"/>
            <a:endParaRPr lang="en-US" dirty="0"/>
          </a:p>
        </p:txBody>
      </p:sp>
      <p:sp>
        <p:nvSpPr>
          <p:cNvPr id="7" name="Content Placeholder 14">
            <a:extLst>
              <a:ext uri="{FF2B5EF4-FFF2-40B4-BE49-F238E27FC236}">
                <a16:creationId xmlns:a16="http://schemas.microsoft.com/office/drawing/2014/main" id="{B6E7DEB2-7EFD-AC3E-B00E-FE9AD85E049E}"/>
              </a:ext>
            </a:extLst>
          </p:cNvPr>
          <p:cNvSpPr>
            <a:spLocks noGrp="1"/>
          </p:cNvSpPr>
          <p:nvPr>
            <p:ph sz="quarter" idx="26"/>
          </p:nvPr>
        </p:nvSpPr>
        <p:spPr>
          <a:xfrm>
            <a:off x="6246588" y="2488006"/>
            <a:ext cx="2554513" cy="640080"/>
          </a:xfrm>
        </p:spPr>
        <p:txBody>
          <a:bodyPr/>
          <a:lstStyle>
            <a:lvl1pPr>
              <a:defRPr/>
            </a:lvl1pPr>
          </a:lstStyle>
          <a:p>
            <a:pPr lvl="0"/>
            <a:endParaRPr lang="en-US" dirty="0"/>
          </a:p>
        </p:txBody>
      </p:sp>
      <p:sp>
        <p:nvSpPr>
          <p:cNvPr id="9" name="Content Placeholder 15">
            <a:extLst>
              <a:ext uri="{FF2B5EF4-FFF2-40B4-BE49-F238E27FC236}">
                <a16:creationId xmlns:a16="http://schemas.microsoft.com/office/drawing/2014/main" id="{1D9F9BE1-3FEE-265A-4601-43AC76F186FD}"/>
              </a:ext>
            </a:extLst>
          </p:cNvPr>
          <p:cNvSpPr>
            <a:spLocks noGrp="1"/>
          </p:cNvSpPr>
          <p:nvPr>
            <p:ph sz="quarter" idx="27"/>
          </p:nvPr>
        </p:nvSpPr>
        <p:spPr>
          <a:xfrm>
            <a:off x="6246588" y="3284372"/>
            <a:ext cx="2554513" cy="640080"/>
          </a:xfrm>
        </p:spPr>
        <p:txBody>
          <a:bodyPr/>
          <a:lstStyle>
            <a:lvl1pPr>
              <a:defRPr/>
            </a:lvl1pPr>
          </a:lstStyle>
          <a:p>
            <a:pPr lvl="0"/>
            <a:endParaRPr lang="en-US" dirty="0"/>
          </a:p>
        </p:txBody>
      </p:sp>
      <p:sp>
        <p:nvSpPr>
          <p:cNvPr id="10" name="Content Placeholder 16">
            <a:extLst>
              <a:ext uri="{FF2B5EF4-FFF2-40B4-BE49-F238E27FC236}">
                <a16:creationId xmlns:a16="http://schemas.microsoft.com/office/drawing/2014/main" id="{84B77A11-CF48-C2D0-55DD-3330B8283587}"/>
              </a:ext>
            </a:extLst>
          </p:cNvPr>
          <p:cNvSpPr>
            <a:spLocks noGrp="1"/>
          </p:cNvSpPr>
          <p:nvPr>
            <p:ph sz="quarter" idx="28"/>
          </p:nvPr>
        </p:nvSpPr>
        <p:spPr>
          <a:xfrm>
            <a:off x="6246588" y="4080738"/>
            <a:ext cx="2554513" cy="640080"/>
          </a:xfrm>
        </p:spPr>
        <p:txBody>
          <a:bodyPr/>
          <a:lstStyle>
            <a:lvl1pPr>
              <a:defRPr/>
            </a:lvl1pPr>
          </a:lstStyle>
          <a:p>
            <a:pPr lvl="0"/>
            <a:endParaRPr lang="en-US" dirty="0"/>
          </a:p>
        </p:txBody>
      </p:sp>
      <p:sp>
        <p:nvSpPr>
          <p:cNvPr id="12" name="Content Placeholder 17">
            <a:extLst>
              <a:ext uri="{FF2B5EF4-FFF2-40B4-BE49-F238E27FC236}">
                <a16:creationId xmlns:a16="http://schemas.microsoft.com/office/drawing/2014/main" id="{F98B8886-62C2-45E6-8144-B13DFB6D2EAA}"/>
              </a:ext>
            </a:extLst>
          </p:cNvPr>
          <p:cNvSpPr>
            <a:spLocks noGrp="1"/>
          </p:cNvSpPr>
          <p:nvPr>
            <p:ph sz="quarter" idx="29"/>
          </p:nvPr>
        </p:nvSpPr>
        <p:spPr>
          <a:xfrm>
            <a:off x="6246588" y="4877104"/>
            <a:ext cx="2554513" cy="640080"/>
          </a:xfrm>
        </p:spPr>
        <p:txBody>
          <a:bodyPr/>
          <a:lstStyle>
            <a:lvl1pPr>
              <a:defRPr/>
            </a:lvl1pPr>
          </a:lstStyle>
          <a:p>
            <a:pPr lvl="0"/>
            <a:endParaRPr lang="en-US" dirty="0"/>
          </a:p>
        </p:txBody>
      </p:sp>
      <p:sp>
        <p:nvSpPr>
          <p:cNvPr id="14" name="Content Placeholder 18">
            <a:extLst>
              <a:ext uri="{FF2B5EF4-FFF2-40B4-BE49-F238E27FC236}">
                <a16:creationId xmlns:a16="http://schemas.microsoft.com/office/drawing/2014/main" id="{9DAE65B4-BA13-857E-D429-4AB3603DBDE4}"/>
              </a:ext>
            </a:extLst>
          </p:cNvPr>
          <p:cNvSpPr>
            <a:spLocks noGrp="1"/>
          </p:cNvSpPr>
          <p:nvPr>
            <p:ph sz="quarter" idx="30"/>
          </p:nvPr>
        </p:nvSpPr>
        <p:spPr>
          <a:xfrm>
            <a:off x="6246588" y="5673471"/>
            <a:ext cx="2554513" cy="640080"/>
          </a:xfrm>
        </p:spPr>
        <p:txBody>
          <a:bodyPr/>
          <a:lstStyle>
            <a:lvl1pPr>
              <a:defRPr/>
            </a:lvl1pPr>
          </a:lstStyle>
          <a:p>
            <a:pPr lvl="0"/>
            <a:endParaRPr lang="en-US" dirty="0"/>
          </a:p>
        </p:txBody>
      </p:sp>
      <p:sp>
        <p:nvSpPr>
          <p:cNvPr id="16" name="Text Placeholder 3">
            <a:extLst>
              <a:ext uri="{FF2B5EF4-FFF2-40B4-BE49-F238E27FC236}">
                <a16:creationId xmlns:a16="http://schemas.microsoft.com/office/drawing/2014/main" id="{04468B86-03CB-4A61-B64D-0EC47AD8851A}"/>
              </a:ext>
            </a:extLst>
          </p:cNvPr>
          <p:cNvSpPr>
            <a:spLocks noGrp="1"/>
          </p:cNvSpPr>
          <p:nvPr>
            <p:ph type="body" sz="quarter" idx="31"/>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17" name="Text Placeholder 4">
            <a:extLst>
              <a:ext uri="{FF2B5EF4-FFF2-40B4-BE49-F238E27FC236}">
                <a16:creationId xmlns:a16="http://schemas.microsoft.com/office/drawing/2014/main" id="{2994964F-244F-3AAD-A676-EF2FFCE10AD9}"/>
              </a:ext>
            </a:extLst>
          </p:cNvPr>
          <p:cNvSpPr>
            <a:spLocks noGrp="1"/>
          </p:cNvSpPr>
          <p:nvPr>
            <p:ph type="body" sz="quarter" idx="32"/>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1389085707"/>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W/Cover">
    <p:spTree>
      <p:nvGrpSpPr>
        <p:cNvPr id="1" name=""/>
        <p:cNvGrpSpPr/>
        <p:nvPr/>
      </p:nvGrpSpPr>
      <p:grpSpPr>
        <a:xfrm>
          <a:off x="0" y="0"/>
          <a:ext cx="0" cy="0"/>
          <a:chOff x="0" y="0"/>
          <a:chExt cx="0" cy="0"/>
        </a:xfrm>
      </p:grpSpPr>
      <p:grpSp>
        <p:nvGrpSpPr>
          <p:cNvPr id="4" name="MHE Altered Background, fixed">
            <a:extLst>
              <a:ext uri="{FF2B5EF4-FFF2-40B4-BE49-F238E27FC236}">
                <a16:creationId xmlns:a16="http://schemas.microsoft.com/office/drawing/2014/main" id="{E2D8ACCF-E5FC-4FE9-9E84-B2A0A6B1EEBA}"/>
              </a:ext>
              <a:ext uri="{C183D7F6-B498-43B3-948B-1728B52AA6E4}">
                <adec:decorative xmlns:adec="http://schemas.microsoft.com/office/drawing/2017/decorative" val="1"/>
              </a:ext>
            </a:extLst>
          </p:cNvPr>
          <p:cNvGrpSpPr/>
          <p:nvPr userDrawn="1"/>
        </p:nvGrpSpPr>
        <p:grpSpPr>
          <a:xfrm>
            <a:off x="342900" y="2095500"/>
            <a:ext cx="3886199" cy="3886199"/>
            <a:chOff x="342900" y="2095500"/>
            <a:chExt cx="3886199" cy="3886199"/>
          </a:xfrm>
        </p:grpSpPr>
        <p:sp>
          <p:nvSpPr>
            <p:cNvPr id="14" name="Rectangle 13">
              <a:extLst>
                <a:ext uri="{FF2B5EF4-FFF2-40B4-BE49-F238E27FC236}">
                  <a16:creationId xmlns:a16="http://schemas.microsoft.com/office/drawing/2014/main" id="{52AD1ADE-6D88-5C48-9EEF-7E081C733011}"/>
                </a:ext>
              </a:extLst>
            </p:cNvPr>
            <p:cNvSpPr/>
            <p:nvPr userDrawn="1"/>
          </p:nvSpPr>
          <p:spPr>
            <a:xfrm>
              <a:off x="342900" y="2095500"/>
              <a:ext cx="3886199" cy="3886199"/>
            </a:xfrm>
            <a:prstGeom prst="rect">
              <a:avLst/>
            </a:prstGeom>
            <a:solidFill>
              <a:srgbClr val="9F224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oAutofit/>
            </a:bodyPr>
            <a:lstStyle/>
            <a:p>
              <a:pPr algn="ctr"/>
              <a:endParaRPr lang="en-US" dirty="0"/>
            </a:p>
          </p:txBody>
        </p:sp>
        <p:sp>
          <p:nvSpPr>
            <p:cNvPr id="15" name="Rectangle 14">
              <a:extLst>
                <a:ext uri="{FF2B5EF4-FFF2-40B4-BE49-F238E27FC236}">
                  <a16:creationId xmlns:a16="http://schemas.microsoft.com/office/drawing/2014/main" id="{AFE6DE48-1064-2849-AF2D-2E29711B1885}"/>
                </a:ext>
              </a:extLst>
            </p:cNvPr>
            <p:cNvSpPr/>
            <p:nvPr userDrawn="1"/>
          </p:nvSpPr>
          <p:spPr>
            <a:xfrm>
              <a:off x="495300" y="2362200"/>
              <a:ext cx="3429000" cy="3467100"/>
            </a:xfrm>
            <a:prstGeom prst="rect">
              <a:avLst/>
            </a:prstGeom>
            <a:solidFill>
              <a:srgbClr val="E21A23"/>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noAutofit/>
            </a:bodyPr>
            <a:lstStyle/>
            <a:p>
              <a:pPr algn="ctr"/>
              <a:endParaRPr lang="en-US" dirty="0"/>
            </a:p>
          </p:txBody>
        </p:sp>
      </p:grpSp>
      <p:sp>
        <p:nvSpPr>
          <p:cNvPr id="7" name="Title"/>
          <p:cNvSpPr>
            <a:spLocks noGrp="1"/>
          </p:cNvSpPr>
          <p:nvPr userDrawn="1">
            <p:ph type="ctrTitle" hasCustomPrompt="1"/>
          </p:nvPr>
        </p:nvSpPr>
        <p:spPr>
          <a:xfrm>
            <a:off x="621792" y="2608290"/>
            <a:ext cx="3035808" cy="1394084"/>
          </a:xfrm>
          <a:prstGeom prst="rect">
            <a:avLst/>
          </a:prstGeom>
        </p:spPr>
        <p:txBody>
          <a:bodyPr anchor="b">
            <a:noAutofit/>
          </a:bodyPr>
          <a:lstStyle>
            <a:lvl1pPr algn="l">
              <a:lnSpc>
                <a:spcPct val="100000"/>
              </a:lnSpc>
              <a:defRPr sz="2600" b="1">
                <a:solidFill>
                  <a:schemeClr val="bg1"/>
                </a:solidFill>
              </a:defRPr>
            </a:lvl1pPr>
          </a:lstStyle>
          <a:p>
            <a:r>
              <a:rPr lang="en-US" dirty="0"/>
              <a:t>Presentation Title</a:t>
            </a:r>
          </a:p>
        </p:txBody>
      </p:sp>
      <p:sp>
        <p:nvSpPr>
          <p:cNvPr id="8" name="Subtitle"/>
          <p:cNvSpPr>
            <a:spLocks noGrp="1"/>
          </p:cNvSpPr>
          <p:nvPr userDrawn="1">
            <p:ph type="subTitle" idx="1" hasCustomPrompt="1"/>
          </p:nvPr>
        </p:nvSpPr>
        <p:spPr>
          <a:xfrm>
            <a:off x="621792" y="4069830"/>
            <a:ext cx="3035808" cy="804094"/>
          </a:xfrm>
          <a:prstGeom prst="rect">
            <a:avLst/>
          </a:prstGeom>
        </p:spPr>
        <p:txBody>
          <a:bodyPr>
            <a:no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cxnSp>
        <p:nvCxnSpPr>
          <p:cNvPr id="9" name="MHE line separating subtitles from text">
            <a:extLst>
              <a:ext uri="{FF2B5EF4-FFF2-40B4-BE49-F238E27FC236}">
                <a16:creationId xmlns:a16="http://schemas.microsoft.com/office/drawing/2014/main" id="{EC86C884-D766-9149-B40E-B86A943DE6D1}"/>
              </a:ext>
              <a:ext uri="{C183D7F6-B498-43B3-948B-1728B52AA6E4}">
                <adec:decorative xmlns:adec="http://schemas.microsoft.com/office/drawing/2017/decorative" val="1"/>
              </a:ext>
            </a:extLst>
          </p:cNvPr>
          <p:cNvCxnSpPr>
            <a:cxnSpLocks/>
          </p:cNvCxnSpPr>
          <p:nvPr userDrawn="1"/>
        </p:nvCxnSpPr>
        <p:spPr>
          <a:xfrm>
            <a:off x="713232" y="4919472"/>
            <a:ext cx="253288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 Placeholder"/>
          <p:cNvSpPr>
            <a:spLocks noGrp="1"/>
          </p:cNvSpPr>
          <p:nvPr userDrawn="1">
            <p:ph type="body" sz="quarter" idx="10" hasCustomPrompt="1"/>
          </p:nvPr>
        </p:nvSpPr>
        <p:spPr>
          <a:xfrm>
            <a:off x="621791" y="5096656"/>
            <a:ext cx="3043303" cy="569626"/>
          </a:xfrm>
          <a:prstGeom prst="rect">
            <a:avLst/>
          </a:prstGeom>
        </p:spPr>
        <p:txBody>
          <a:bodyPr>
            <a:noAutofit/>
          </a:bodyPr>
          <a:lstStyle>
            <a:lvl1pPr>
              <a:spcBef>
                <a:spcPts val="0"/>
              </a:spcBef>
              <a:defRPr sz="1200" b="1">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Extra Text</a:t>
            </a:r>
          </a:p>
        </p:txBody>
      </p:sp>
      <p:sp>
        <p:nvSpPr>
          <p:cNvPr id="3" name="Cover Placeholder">
            <a:extLst>
              <a:ext uri="{FF2B5EF4-FFF2-40B4-BE49-F238E27FC236}">
                <a16:creationId xmlns:a16="http://schemas.microsoft.com/office/drawing/2014/main" id="{67C61915-1FDF-4DF1-95F4-8BAC894B4DC1}"/>
              </a:ext>
            </a:extLst>
          </p:cNvPr>
          <p:cNvSpPr>
            <a:spLocks noGrp="1"/>
          </p:cNvSpPr>
          <p:nvPr userDrawn="1">
            <p:ph type="pic" sz="quarter" idx="11" hasCustomPrompt="1"/>
          </p:nvPr>
        </p:nvSpPr>
        <p:spPr>
          <a:xfrm>
            <a:off x="4572000" y="1450229"/>
            <a:ext cx="4229100" cy="4976453"/>
          </a:xfrm>
          <a:prstGeom prst="rect">
            <a:avLst/>
          </a:prstGeom>
        </p:spPr>
        <p:txBody>
          <a:bodyPr>
            <a:noAutofit/>
          </a:bodyPr>
          <a:lstStyle>
            <a:lvl1pPr>
              <a:defRPr/>
            </a:lvl1pPr>
          </a:lstStyle>
          <a:p>
            <a:r>
              <a:rPr lang="en-US" dirty="0"/>
              <a:t>Optional: Include Cover Here</a:t>
            </a:r>
          </a:p>
        </p:txBody>
      </p:sp>
      <p:sp>
        <p:nvSpPr>
          <p:cNvPr id="2" name="Long Copyright">
            <a:extLst>
              <a:ext uri="{FF2B5EF4-FFF2-40B4-BE49-F238E27FC236}">
                <a16:creationId xmlns:a16="http://schemas.microsoft.com/office/drawing/2014/main" id="{F4607C07-D864-4A1A-8061-D12997CC50CE}"/>
              </a:ext>
            </a:extLst>
          </p:cNvPr>
          <p:cNvSpPr>
            <a:spLocks noGrp="1"/>
          </p:cNvSpPr>
          <p:nvPr>
            <p:ph type="ftr" sz="quarter" idx="12"/>
          </p:nvPr>
        </p:nvSpPr>
        <p:spPr/>
        <p:txBody>
          <a:bodyPr>
            <a:noAutofit/>
          </a:bodyPr>
          <a:lstStyle>
            <a:lvl1pPr algn="ctr">
              <a:defRPr>
                <a:solidFill>
                  <a:schemeClr val="tx1"/>
                </a:solidFill>
              </a:defRPr>
            </a:lvl1p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2489068921"/>
      </p:ext>
    </p:extLst>
  </p:cSld>
  <p:clrMapOvr>
    <a:masterClrMapping/>
  </p:clrMapOvr>
  <p:extLst>
    <p:ext uri="{DCECCB84-F9BA-43D5-87BE-67443E8EF086}">
      <p15:sldGuideLst xmlns:p15="http://schemas.microsoft.com/office/powerpoint/2012/main">
        <p15:guide id="1" orient="horz" pos="1320">
          <p15:clr>
            <a:srgbClr val="FBAE40"/>
          </p15:clr>
        </p15:guide>
        <p15:guide id="2" orient="horz" pos="3768">
          <p15:clr>
            <a:srgbClr val="FBAE40"/>
          </p15:clr>
        </p15:guide>
        <p15:guide id="3" pos="2664">
          <p15:clr>
            <a:srgbClr val="FBAE40"/>
          </p15:clr>
        </p15:guide>
        <p15:guide id="4" pos="2880">
          <p15:clr>
            <a:srgbClr val="FBAE40"/>
          </p15:clr>
        </p15:guide>
        <p15:guide id="5" pos="2472">
          <p15:clr>
            <a:srgbClr val="FBAE40"/>
          </p15:clr>
        </p15:guide>
        <p15:guide id="6" pos="312">
          <p15:clr>
            <a:srgbClr val="FBAE40"/>
          </p15:clr>
        </p15:guide>
        <p15:guide id="7" orient="horz" pos="1488">
          <p15:clr>
            <a:srgbClr val="FBAE40"/>
          </p15:clr>
        </p15:guide>
        <p15:guide id="8" orient="horz" pos="367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Slide">
    <p:spTree>
      <p:nvGrpSpPr>
        <p:cNvPr id="1" name=""/>
        <p:cNvGrpSpPr/>
        <p:nvPr/>
      </p:nvGrpSpPr>
      <p:grpSpPr>
        <a:xfrm>
          <a:off x="0" y="0"/>
          <a:ext cx="0" cy="0"/>
          <a:chOff x="0" y="0"/>
          <a:chExt cx="0" cy="0"/>
        </a:xfrm>
      </p:grpSpPr>
      <p:sp>
        <p:nvSpPr>
          <p:cNvPr id="2" name="Hidden Slide Title">
            <a:extLst>
              <a:ext uri="{FF2B5EF4-FFF2-40B4-BE49-F238E27FC236}">
                <a16:creationId xmlns:a16="http://schemas.microsoft.com/office/drawing/2014/main" id="{D3229D0C-04EF-482F-B26C-8D49CD33DBE3}"/>
              </a:ext>
            </a:extLst>
          </p:cNvPr>
          <p:cNvSpPr>
            <a:spLocks noGrp="1"/>
          </p:cNvSpPr>
          <p:nvPr>
            <p:ph type="title" hasCustomPrompt="1"/>
          </p:nvPr>
        </p:nvSpPr>
        <p:spPr>
          <a:xfrm>
            <a:off x="3425949" y="418391"/>
            <a:ext cx="2292103" cy="291823"/>
          </a:xfrm>
          <a:prstGeom prst="rect">
            <a:avLst/>
          </a:prstGeom>
        </p:spPr>
        <p:txBody>
          <a:bodyPr>
            <a:noAutofit/>
          </a:bodyPr>
          <a:lstStyle>
            <a:lvl1pPr>
              <a:defRPr>
                <a:solidFill>
                  <a:schemeClr val="tx1"/>
                </a:solidFill>
              </a:defRPr>
            </a:lvl1pPr>
          </a:lstStyle>
          <a:p>
            <a:r>
              <a:rPr lang="en-US" dirty="0"/>
              <a:t>Add hidden title here </a:t>
            </a:r>
          </a:p>
        </p:txBody>
      </p:sp>
      <p:pic>
        <p:nvPicPr>
          <p:cNvPr id="6" name="MGH Logo">
            <a:extLst>
              <a:ext uri="{FF2B5EF4-FFF2-40B4-BE49-F238E27FC236}">
                <a16:creationId xmlns:a16="http://schemas.microsoft.com/office/drawing/2014/main" id="{60DCFDF5-2A5B-440E-888A-BC0BFEF9FF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50211" y="1005697"/>
            <a:ext cx="2443579" cy="2443579"/>
          </a:xfrm>
          <a:prstGeom prst="rect">
            <a:avLst/>
          </a:prstGeom>
        </p:spPr>
      </p:pic>
      <p:sp>
        <p:nvSpPr>
          <p:cNvPr id="3" name="Long Copyright">
            <a:extLst>
              <a:ext uri="{FF2B5EF4-FFF2-40B4-BE49-F238E27FC236}">
                <a16:creationId xmlns:a16="http://schemas.microsoft.com/office/drawing/2014/main" id="{9AB572CE-E262-4FA6-8D47-02F068ADD1BE}"/>
              </a:ext>
            </a:extLst>
          </p:cNvPr>
          <p:cNvSpPr>
            <a:spLocks noGrp="1"/>
          </p:cNvSpPr>
          <p:nvPr>
            <p:ph type="ftr" sz="quarter" idx="10"/>
          </p:nvPr>
        </p:nvSpPr>
        <p:spPr>
          <a:xfrm>
            <a:off x="0" y="6487064"/>
            <a:ext cx="9144000" cy="370936"/>
          </a:xfrm>
        </p:spPr>
        <p:txBody>
          <a:bodyPr>
            <a:noAutofit/>
          </a:bodyPr>
          <a:lstStyle>
            <a:lvl1pPr algn="ctr">
              <a:defRPr/>
            </a:lvl1pPr>
          </a:lstStyle>
          <a:p>
            <a:pPr defTabSz="457200">
              <a:spcBef>
                <a:spcPct val="20000"/>
              </a:spcBef>
              <a:defRPr/>
            </a:pPr>
            <a:r>
              <a:rPr lang="en-US" dirty="0"/>
              <a:t>© McGraw Hill LLC. All rights reserved. No reproduction or distribution without the prior written consent of McGraw Hill LLC.</a:t>
            </a:r>
          </a:p>
        </p:txBody>
      </p:sp>
      <p:sp>
        <p:nvSpPr>
          <p:cNvPr id="9" name="MGH Tagline">
            <a:extLst>
              <a:ext uri="{FF2B5EF4-FFF2-40B4-BE49-F238E27FC236}">
                <a16:creationId xmlns:a16="http://schemas.microsoft.com/office/drawing/2014/main" id="{F040BF5C-A78D-440C-93DF-72F3F641F3F1}"/>
              </a:ext>
            </a:extLst>
          </p:cNvPr>
          <p:cNvSpPr txBox="1"/>
          <p:nvPr userDrawn="1"/>
        </p:nvSpPr>
        <p:spPr>
          <a:xfrm>
            <a:off x="1730746" y="3796682"/>
            <a:ext cx="5682508" cy="469077"/>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40" normalizeH="0" baseline="0" noProof="0" dirty="0">
                <a:ln>
                  <a:noFill/>
                </a:ln>
                <a:solidFill>
                  <a:srgbClr val="000000"/>
                </a:solidFill>
                <a:effectLst/>
                <a:uLnTx/>
                <a:uFillTx/>
                <a:latin typeface="Arial" panose="020B0604020202020204" pitchFamily="34" charset="0"/>
                <a:ea typeface="Calibri" panose="020F0502020204030204" pitchFamily="34" charset="0"/>
                <a:cs typeface="+mn-cs"/>
              </a:rPr>
              <a:t>Because learning changes everything.</a:t>
            </a:r>
            <a:r>
              <a:rPr kumimoji="0" lang="en-US" sz="1400" b="0" i="0" u="none" strike="noStrike" kern="1200" cap="none" spc="40" normalizeH="0" baseline="60000" noProof="0" dirty="0">
                <a:ln>
                  <a:noFill/>
                </a:ln>
                <a:solidFill>
                  <a:srgbClr val="000000"/>
                </a:solidFill>
                <a:effectLst/>
                <a:uLnTx/>
                <a:uFillTx/>
                <a:latin typeface="Arial" panose="020B0604020202020204" pitchFamily="34" charset="0"/>
                <a:ea typeface="Calibri" panose="020F0502020204030204" pitchFamily="34" charset="0"/>
                <a:cs typeface="+mn-cs"/>
              </a:rPr>
              <a:t>®</a:t>
            </a:r>
            <a:endParaRPr kumimoji="0" lang="en-US" sz="2400" b="0" i="0" u="none" strike="noStrike" kern="1200" cap="none" spc="40" normalizeH="0" baseline="60000" noProof="0" dirty="0">
              <a:ln>
                <a:noFill/>
              </a:ln>
              <a:solidFill>
                <a:srgbClr val="000000"/>
              </a:solidFill>
              <a:effectLst/>
              <a:uLnTx/>
              <a:uFillTx/>
              <a:latin typeface="+mn-lt"/>
              <a:ea typeface="+mn-ea"/>
              <a:cs typeface="+mn-cs"/>
            </a:endParaRPr>
          </a:p>
        </p:txBody>
      </p:sp>
      <p:sp>
        <p:nvSpPr>
          <p:cNvPr id="10" name="MGH URL">
            <a:extLst>
              <a:ext uri="{FF2B5EF4-FFF2-40B4-BE49-F238E27FC236}">
                <a16:creationId xmlns:a16="http://schemas.microsoft.com/office/drawing/2014/main" id="{2215B5DD-E18E-478F-81B9-79BA83A9A251}"/>
              </a:ext>
            </a:extLst>
          </p:cNvPr>
          <p:cNvSpPr txBox="1"/>
          <p:nvPr userDrawn="1"/>
        </p:nvSpPr>
        <p:spPr>
          <a:xfrm>
            <a:off x="3269085" y="5329121"/>
            <a:ext cx="2605831" cy="338554"/>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n-lt"/>
                <a:ea typeface="+mn-ea"/>
                <a:cs typeface="+mn-cs"/>
              </a:rPr>
              <a:t>www.mheducation.com</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7443668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losingSlide">
    <p:spTree>
      <p:nvGrpSpPr>
        <p:cNvPr id="1" name=""/>
        <p:cNvGrpSpPr/>
        <p:nvPr/>
      </p:nvGrpSpPr>
      <p:grpSpPr>
        <a:xfrm>
          <a:off x="0" y="0"/>
          <a:ext cx="0" cy="0"/>
          <a:chOff x="0" y="0"/>
          <a:chExt cx="0" cy="0"/>
        </a:xfrm>
      </p:grpSpPr>
      <p:sp>
        <p:nvSpPr>
          <p:cNvPr id="2" name="Hidden Slide Title">
            <a:extLst>
              <a:ext uri="{FF2B5EF4-FFF2-40B4-BE49-F238E27FC236}">
                <a16:creationId xmlns:a16="http://schemas.microsoft.com/office/drawing/2014/main" id="{D3229D0C-04EF-482F-B26C-8D49CD33DBE3}"/>
              </a:ext>
            </a:extLst>
          </p:cNvPr>
          <p:cNvSpPr>
            <a:spLocks noGrp="1"/>
          </p:cNvSpPr>
          <p:nvPr>
            <p:ph type="title" hasCustomPrompt="1"/>
          </p:nvPr>
        </p:nvSpPr>
        <p:spPr>
          <a:xfrm>
            <a:off x="3425949" y="418391"/>
            <a:ext cx="2292103" cy="291823"/>
          </a:xfrm>
          <a:prstGeom prst="rect">
            <a:avLst/>
          </a:prstGeom>
        </p:spPr>
        <p:txBody>
          <a:bodyPr>
            <a:noAutofit/>
          </a:bodyPr>
          <a:lstStyle>
            <a:lvl1pPr>
              <a:defRPr>
                <a:solidFill>
                  <a:schemeClr val="tx1"/>
                </a:solidFill>
              </a:defRPr>
            </a:lvl1pPr>
          </a:lstStyle>
          <a:p>
            <a:r>
              <a:rPr lang="en-US" dirty="0"/>
              <a:t>Add hidden title here </a:t>
            </a:r>
          </a:p>
        </p:txBody>
      </p:sp>
      <p:pic>
        <p:nvPicPr>
          <p:cNvPr id="6" name="MGH Logo">
            <a:extLst>
              <a:ext uri="{FF2B5EF4-FFF2-40B4-BE49-F238E27FC236}">
                <a16:creationId xmlns:a16="http://schemas.microsoft.com/office/drawing/2014/main" id="{60DCFDF5-2A5B-440E-888A-BC0BFEF9FF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50211" y="1005697"/>
            <a:ext cx="2443579" cy="2443579"/>
          </a:xfrm>
          <a:prstGeom prst="rect">
            <a:avLst/>
          </a:prstGeom>
        </p:spPr>
      </p:pic>
      <p:sp>
        <p:nvSpPr>
          <p:cNvPr id="3" name="Long Copyright">
            <a:extLst>
              <a:ext uri="{FF2B5EF4-FFF2-40B4-BE49-F238E27FC236}">
                <a16:creationId xmlns:a16="http://schemas.microsoft.com/office/drawing/2014/main" id="{9AB572CE-E262-4FA6-8D47-02F068ADD1BE}"/>
              </a:ext>
            </a:extLst>
          </p:cNvPr>
          <p:cNvSpPr>
            <a:spLocks noGrp="1"/>
          </p:cNvSpPr>
          <p:nvPr>
            <p:ph type="ftr" sz="quarter" idx="10"/>
          </p:nvPr>
        </p:nvSpPr>
        <p:spPr>
          <a:xfrm>
            <a:off x="0" y="6487064"/>
            <a:ext cx="9144000" cy="370936"/>
          </a:xfrm>
        </p:spPr>
        <p:txBody>
          <a:bodyPr>
            <a:noAutofit/>
          </a:bodyPr>
          <a:lstStyle>
            <a:lvl1pPr algn="ctr">
              <a:defRPr/>
            </a:lvl1pPr>
          </a:lstStyle>
          <a:p>
            <a:pPr defTabSz="457200">
              <a:spcBef>
                <a:spcPct val="20000"/>
              </a:spcBef>
              <a:defRPr/>
            </a:pPr>
            <a:r>
              <a:rPr lang="en-US" dirty="0"/>
              <a:t>© McGraw Hill LLC. All rights reserved. No reproduction or distribution without the prior written consent of McGraw Hill LLC.</a:t>
            </a:r>
          </a:p>
        </p:txBody>
      </p:sp>
      <p:sp>
        <p:nvSpPr>
          <p:cNvPr id="9" name="MGH Tagline">
            <a:extLst>
              <a:ext uri="{FF2B5EF4-FFF2-40B4-BE49-F238E27FC236}">
                <a16:creationId xmlns:a16="http://schemas.microsoft.com/office/drawing/2014/main" id="{F040BF5C-A78D-440C-93DF-72F3F641F3F1}"/>
              </a:ext>
            </a:extLst>
          </p:cNvPr>
          <p:cNvSpPr txBox="1"/>
          <p:nvPr userDrawn="1"/>
        </p:nvSpPr>
        <p:spPr>
          <a:xfrm>
            <a:off x="1730746" y="3796682"/>
            <a:ext cx="5682508" cy="469077"/>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40" normalizeH="0" baseline="0" noProof="0" dirty="0">
                <a:ln>
                  <a:noFill/>
                </a:ln>
                <a:solidFill>
                  <a:srgbClr val="000000"/>
                </a:solidFill>
                <a:effectLst/>
                <a:uLnTx/>
                <a:uFillTx/>
                <a:latin typeface="Arial" panose="020B0604020202020204" pitchFamily="34" charset="0"/>
                <a:ea typeface="Calibri" panose="020F0502020204030204" pitchFamily="34" charset="0"/>
                <a:cs typeface="+mn-cs"/>
              </a:rPr>
              <a:t>Because learning changes everything.</a:t>
            </a:r>
            <a:r>
              <a:rPr kumimoji="0" lang="en-US" sz="1400" b="0" i="0" u="none" strike="noStrike" kern="1200" cap="none" spc="40" normalizeH="0" baseline="60000" noProof="0" dirty="0">
                <a:ln>
                  <a:noFill/>
                </a:ln>
                <a:solidFill>
                  <a:srgbClr val="000000"/>
                </a:solidFill>
                <a:effectLst/>
                <a:uLnTx/>
                <a:uFillTx/>
                <a:latin typeface="Arial" panose="020B0604020202020204" pitchFamily="34" charset="0"/>
                <a:ea typeface="Calibri" panose="020F0502020204030204" pitchFamily="34" charset="0"/>
                <a:cs typeface="+mn-cs"/>
              </a:rPr>
              <a:t>®</a:t>
            </a:r>
            <a:endParaRPr kumimoji="0" lang="en-US" sz="2400" b="0" i="0" u="none" strike="noStrike" kern="1200" cap="none" spc="40" normalizeH="0" baseline="60000" noProof="0" dirty="0">
              <a:ln>
                <a:noFill/>
              </a:ln>
              <a:solidFill>
                <a:srgbClr val="000000"/>
              </a:solidFill>
              <a:effectLst/>
              <a:uLnTx/>
              <a:uFillTx/>
              <a:latin typeface="+mn-lt"/>
              <a:ea typeface="+mn-ea"/>
              <a:cs typeface="+mn-cs"/>
            </a:endParaRPr>
          </a:p>
        </p:txBody>
      </p:sp>
      <p:sp>
        <p:nvSpPr>
          <p:cNvPr id="10" name="MGH URL">
            <a:extLst>
              <a:ext uri="{FF2B5EF4-FFF2-40B4-BE49-F238E27FC236}">
                <a16:creationId xmlns:a16="http://schemas.microsoft.com/office/drawing/2014/main" id="{2215B5DD-E18E-478F-81B9-79BA83A9A251}"/>
              </a:ext>
            </a:extLst>
          </p:cNvPr>
          <p:cNvSpPr txBox="1"/>
          <p:nvPr userDrawn="1"/>
        </p:nvSpPr>
        <p:spPr>
          <a:xfrm>
            <a:off x="3269085" y="5329121"/>
            <a:ext cx="2605831" cy="338554"/>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mn-lt"/>
                <a:ea typeface="+mn-ea"/>
                <a:cs typeface="+mn-cs"/>
              </a:rPr>
              <a:t>www.mheducation.com</a:t>
            </a:r>
            <a:endParaRPr kumimoji="0" lang="en-US" sz="20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2337702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ppendixDivi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6CA9270-FD0E-4B64-B0D8-24095E6A2959}"/>
              </a:ext>
            </a:extLst>
          </p:cNvPr>
          <p:cNvSpPr>
            <a:spLocks noGrp="1"/>
          </p:cNvSpPr>
          <p:nvPr>
            <p:ph type="title" hasCustomPrompt="1"/>
          </p:nvPr>
        </p:nvSpPr>
        <p:spPr>
          <a:xfrm>
            <a:off x="342899" y="2366309"/>
            <a:ext cx="7696919" cy="526936"/>
          </a:xfrm>
          <a:prstGeom prst="rect">
            <a:avLst/>
          </a:prstGeom>
        </p:spPr>
        <p:txBody>
          <a:bodyPr anchor="ctr"/>
          <a:lstStyle>
            <a:lvl1pPr>
              <a:defRPr/>
            </a:lvl1pPr>
          </a:lstStyle>
          <a:p>
            <a:r>
              <a:rPr lang="en-US" dirty="0"/>
              <a:t>Accessibility Content: Text Alternatives for Images</a:t>
            </a:r>
          </a:p>
        </p:txBody>
      </p:sp>
      <p:sp>
        <p:nvSpPr>
          <p:cNvPr id="3" name="Slide Number Placeholder">
            <a:extLst>
              <a:ext uri="{FF2B5EF4-FFF2-40B4-BE49-F238E27FC236}">
                <a16:creationId xmlns:a16="http://schemas.microsoft.com/office/drawing/2014/main" id="{0B6E1DCB-9B8A-423D-B48B-2CCDE624B45C}"/>
              </a:ext>
            </a:extLst>
          </p:cNvPr>
          <p:cNvSpPr>
            <a:spLocks noGrp="1"/>
          </p:cNvSpPr>
          <p:nvPr>
            <p:ph type="sldNum" sz="quarter" idx="10"/>
          </p:nvPr>
        </p:nvSpPr>
        <p:spPr>
          <a:xfrm>
            <a:off x="8622792" y="6675120"/>
            <a:ext cx="356616"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3692571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Misc. Divi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C0136BE0-3F2D-44D5-B125-B7A30D2C8896}"/>
              </a:ext>
            </a:extLst>
          </p:cNvPr>
          <p:cNvSpPr>
            <a:spLocks noGrp="1"/>
          </p:cNvSpPr>
          <p:nvPr>
            <p:ph type="title"/>
          </p:nvPr>
        </p:nvSpPr>
        <p:spPr>
          <a:xfrm>
            <a:off x="339450" y="117244"/>
            <a:ext cx="6065851" cy="730970"/>
          </a:xfrm>
          <a:prstGeom prst="rect">
            <a:avLst/>
          </a:prstGeom>
        </p:spPr>
        <p:txBody>
          <a:bodyPr/>
          <a:lstStyle/>
          <a:p>
            <a:r>
              <a:rPr lang="en-US" dirty="0"/>
              <a:t>Click to edit Master title style</a:t>
            </a:r>
          </a:p>
        </p:txBody>
      </p:sp>
      <p:sp>
        <p:nvSpPr>
          <p:cNvPr id="3" name="Slide Number Placeholder">
            <a:extLst>
              <a:ext uri="{FF2B5EF4-FFF2-40B4-BE49-F238E27FC236}">
                <a16:creationId xmlns:a16="http://schemas.microsoft.com/office/drawing/2014/main" id="{FA117DCA-6A6D-48B9-9002-DA1E4814BF99}"/>
              </a:ext>
            </a:extLst>
          </p:cNvPr>
          <p:cNvSpPr>
            <a:spLocks noGrp="1"/>
          </p:cNvSpPr>
          <p:nvPr>
            <p:ph type="sldNum" sz="quarter" idx="10"/>
          </p:nvPr>
        </p:nvSpPr>
        <p:spPr/>
        <p:txBody>
          <a:bodyPr/>
          <a:lstStyle/>
          <a:p>
            <a:fld id="{68151E55-6873-49E2-B8D5-2F265E6F1973}" type="slidenum">
              <a:rPr lang="en-US" smtClean="0"/>
              <a:pPr/>
              <a:t>‹#›</a:t>
            </a:fld>
            <a:endParaRPr lang="en-US" dirty="0"/>
          </a:p>
        </p:txBody>
      </p:sp>
      <p:sp>
        <p:nvSpPr>
          <p:cNvPr id="5" name="Content Placeholder">
            <a:extLst>
              <a:ext uri="{FF2B5EF4-FFF2-40B4-BE49-F238E27FC236}">
                <a16:creationId xmlns:a16="http://schemas.microsoft.com/office/drawing/2014/main" id="{DA8444E8-1445-4AB7-85DD-90449330C005}"/>
              </a:ext>
            </a:extLst>
          </p:cNvPr>
          <p:cNvSpPr>
            <a:spLocks noGrp="1"/>
          </p:cNvSpPr>
          <p:nvPr>
            <p:ph sz="quarter" idx="11" hasCustomPrompt="1"/>
          </p:nvPr>
        </p:nvSpPr>
        <p:spPr>
          <a:xfrm>
            <a:off x="342900" y="1973249"/>
            <a:ext cx="6477000" cy="4343400"/>
          </a:xfrm>
        </p:spPr>
        <p:txBody>
          <a:bodyPr/>
          <a:lstStyle>
            <a:lvl1pPr>
              <a:defRPr/>
            </a:lvl1pPr>
            <a:lvl2pPr marL="344488" indent="-342900">
              <a:buFont typeface="Arial" panose="020B0604020202020204" pitchFamily="34" charset="0"/>
              <a:buChar char="•"/>
              <a:defRPr/>
            </a:lvl2pPr>
            <a:lvl3pPr>
              <a:defRPr/>
            </a:lvl3pPr>
            <a:lvl4pPr>
              <a:defRPr/>
            </a:lvl4pPr>
          </a:lstStyle>
          <a:p>
            <a:pPr lvl="0"/>
            <a:r>
              <a:rPr lang="en-US" dirty="0"/>
              <a:t>Slide Content</a:t>
            </a:r>
          </a:p>
          <a:p>
            <a:pPr lvl="2"/>
            <a:r>
              <a:rPr lang="en-US" dirty="0"/>
              <a:t>Second level</a:t>
            </a:r>
          </a:p>
          <a:p>
            <a:pPr lvl="3"/>
            <a:r>
              <a:rPr lang="en-US" dirty="0"/>
              <a:t>Third level</a:t>
            </a:r>
          </a:p>
        </p:txBody>
      </p:sp>
    </p:spTree>
    <p:extLst>
      <p:ext uri="{BB962C8B-B14F-4D97-AF65-F5344CB8AC3E}">
        <p14:creationId xmlns:p14="http://schemas.microsoft.com/office/powerpoint/2010/main" val="44541601"/>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ppendixDivi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6CA9270-FD0E-4B64-B0D8-24095E6A2959}"/>
              </a:ext>
            </a:extLst>
          </p:cNvPr>
          <p:cNvSpPr>
            <a:spLocks noGrp="1"/>
          </p:cNvSpPr>
          <p:nvPr>
            <p:ph type="title" hasCustomPrompt="1"/>
          </p:nvPr>
        </p:nvSpPr>
        <p:spPr>
          <a:xfrm>
            <a:off x="342899" y="2366309"/>
            <a:ext cx="7696919" cy="526936"/>
          </a:xfrm>
          <a:prstGeom prst="rect">
            <a:avLst/>
          </a:prstGeom>
        </p:spPr>
        <p:txBody>
          <a:bodyPr anchor="ctr"/>
          <a:lstStyle>
            <a:lvl1pPr>
              <a:defRPr sz="2800"/>
            </a:lvl1pPr>
          </a:lstStyle>
          <a:p>
            <a:r>
              <a:rPr lang="en-US" dirty="0"/>
              <a:t>Accessibility Content: Text Alternatives for Images</a:t>
            </a:r>
          </a:p>
        </p:txBody>
      </p:sp>
      <p:sp>
        <p:nvSpPr>
          <p:cNvPr id="3" name="Slide Number Placeholder">
            <a:extLst>
              <a:ext uri="{FF2B5EF4-FFF2-40B4-BE49-F238E27FC236}">
                <a16:creationId xmlns:a16="http://schemas.microsoft.com/office/drawing/2014/main" id="{0B6E1DCB-9B8A-423D-B48B-2CCDE624B45C}"/>
              </a:ext>
            </a:extLst>
          </p:cNvPr>
          <p:cNvSpPr>
            <a:spLocks noGrp="1"/>
          </p:cNvSpPr>
          <p:nvPr>
            <p:ph type="sldNum" sz="quarter" idx="10"/>
          </p:nvPr>
        </p:nvSpPr>
        <p:spPr>
          <a:xfrm>
            <a:off x="8622792" y="6675120"/>
            <a:ext cx="356616" cy="182880"/>
          </a:xfrm>
        </p:spPr>
        <p:txBody>
          <a:bodyPr/>
          <a:lstStyle/>
          <a:p>
            <a:r>
              <a:rPr lang="en-US" dirty="0"/>
              <a:t>4-</a:t>
            </a:r>
            <a:fld id="{68151E55-6873-49E2-B8D5-2F265E6F1973}" type="slidenum">
              <a:rPr smtClean="0"/>
              <a:pPr/>
              <a:t>‹#›</a:t>
            </a:fld>
            <a:endParaRPr lang="en-US" dirty="0"/>
          </a:p>
        </p:txBody>
      </p:sp>
    </p:spTree>
    <p:extLst>
      <p:ext uri="{BB962C8B-B14F-4D97-AF65-F5344CB8AC3E}">
        <p14:creationId xmlns:p14="http://schemas.microsoft.com/office/powerpoint/2010/main" val="38036780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ppendix-One Placehol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8" name="Return to main slide Link 1">
            <a:extLst>
              <a:ext uri="{FF2B5EF4-FFF2-40B4-BE49-F238E27FC236}">
                <a16:creationId xmlns:a16="http://schemas.microsoft.com/office/drawing/2014/main" id="{CA8931B4-D4B5-E0CD-32BB-AC6D28442CF4}"/>
              </a:ext>
            </a:extLst>
          </p:cNvPr>
          <p:cNvSpPr>
            <a:spLocks noGrp="1"/>
          </p:cNvSpPr>
          <p:nvPr>
            <p:ph type="body" sz="quarter" idx="16" hasCustomPrompt="1"/>
          </p:nvPr>
        </p:nvSpPr>
        <p:spPr>
          <a:xfrm>
            <a:off x="3081338" y="1068388"/>
            <a:ext cx="2981325" cy="225425"/>
          </a:xfrm>
        </p:spPr>
        <p:txBody>
          <a:bodyPr anchor="ctr">
            <a:noAutofit/>
          </a:bodyPr>
          <a:lstStyle>
            <a:lvl1pPr algn="ctr">
              <a:defRPr sz="1200"/>
            </a:lvl1pPr>
            <a:lvl2pPr algn="ctr">
              <a:defRPr sz="1200"/>
            </a:lvl2pPr>
            <a:lvl3pPr algn="ctr">
              <a:defRPr sz="1200"/>
            </a:lvl3pPr>
            <a:lvl4pPr algn="ctr">
              <a:defRPr sz="1200"/>
            </a:lvl4pPr>
            <a:lvl5pPr algn="ctr">
              <a:defRPr sz="1200"/>
            </a:lvl5pPr>
          </a:lstStyle>
          <a:p>
            <a:pPr lvl="0" algn="ctr"/>
            <a:r>
              <a:rPr lang="en-US" dirty="0"/>
              <a:t>Return to parent-slide containing images.</a:t>
            </a:r>
          </a:p>
        </p:txBody>
      </p:sp>
      <p:sp>
        <p:nvSpPr>
          <p:cNvPr id="10" name="Content Placeholder 9">
            <a:extLst>
              <a:ext uri="{FF2B5EF4-FFF2-40B4-BE49-F238E27FC236}">
                <a16:creationId xmlns:a16="http://schemas.microsoft.com/office/drawing/2014/main" id="{73626CFD-2963-C1FF-579E-726768F60547}"/>
              </a:ext>
            </a:extLst>
          </p:cNvPr>
          <p:cNvSpPr>
            <a:spLocks noGrp="1"/>
          </p:cNvSpPr>
          <p:nvPr>
            <p:ph sz="quarter" idx="17" hasCustomPrompt="1"/>
          </p:nvPr>
        </p:nvSpPr>
        <p:spPr/>
        <p:txBody>
          <a:bodyPr/>
          <a:lstStyle>
            <a:lvl1pPr>
              <a:defRPr>
                <a:latin typeface="+mn-lt"/>
              </a:defRPr>
            </a:lvl1pPr>
            <a:lvl2pPr>
              <a:defRPr>
                <a:latin typeface="+mn-lt"/>
              </a:defRPr>
            </a:lvl2pPr>
            <a:lvl3pPr>
              <a:defRPr>
                <a:latin typeface="+mn-lt"/>
              </a:defRPr>
            </a:lvl3pPr>
          </a:lstStyle>
          <a:p>
            <a:pPr lvl="0"/>
            <a:r>
              <a:rPr lang="en-US" dirty="0"/>
              <a:t>Slide Content</a:t>
            </a:r>
          </a:p>
          <a:p>
            <a:pPr lvl="1"/>
            <a:r>
              <a:rPr lang="en-US" dirty="0"/>
              <a:t>Second level</a:t>
            </a:r>
          </a:p>
          <a:p>
            <a:pPr lvl="2"/>
            <a:r>
              <a:rPr lang="en-US" dirty="0"/>
              <a:t>Third level</a:t>
            </a:r>
            <a:endParaRPr kumimoji="0" lang="en-US" sz="1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12" name="Return to main slide Link 2">
            <a:extLst>
              <a:ext uri="{FF2B5EF4-FFF2-40B4-BE49-F238E27FC236}">
                <a16:creationId xmlns:a16="http://schemas.microsoft.com/office/drawing/2014/main" id="{162BB7A2-838E-4F41-55FD-C715383EE3E2}"/>
              </a:ext>
            </a:extLst>
          </p:cNvPr>
          <p:cNvSpPr>
            <a:spLocks noGrp="1"/>
          </p:cNvSpPr>
          <p:nvPr>
            <p:ph type="body" sz="quarter" idx="18" hasCustomPrompt="1"/>
          </p:nvPr>
        </p:nvSpPr>
        <p:spPr>
          <a:xfrm>
            <a:off x="3081528" y="6354763"/>
            <a:ext cx="2980944" cy="228600"/>
          </a:xfrm>
        </p:spPr>
        <p:txBody>
          <a:bodyPr anchor="ctr">
            <a:noAutofit/>
          </a:bodyPr>
          <a:lstStyle>
            <a:lvl1pPr algn="ctr">
              <a:defRPr sz="120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lang="en-US" dirty="0"/>
              <a:t>Return to parent-slide containing images.</a:t>
            </a:r>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6616"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2132227563"/>
      </p:ext>
    </p:extLst>
  </p:cSld>
  <p:clrMapOvr>
    <a:masterClrMapping/>
  </p:clrMapOvr>
  <p:extLst>
    <p:ext uri="{DCECCB84-F9BA-43D5-87BE-67443E8EF086}">
      <p15:sldGuideLst xmlns:p15="http://schemas.microsoft.com/office/powerpoint/2012/main">
        <p15:guide id="1" pos="2880">
          <p15:clr>
            <a:srgbClr val="FBAE40"/>
          </p15:clr>
        </p15:guide>
        <p15:guide id="2" orient="horz" pos="360">
          <p15:clr>
            <a:srgbClr val="FBAE40"/>
          </p15:clr>
        </p15:guide>
        <p15:guide id="3" pos="264">
          <p15:clr>
            <a:srgbClr val="FBAE40"/>
          </p15:clr>
        </p15:guide>
        <p15:guide id="4" orient="horz" pos="216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ppendix-Two Comparison Placeholders With Identifiers">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1752"/>
            <a:ext cx="8458200" cy="676656"/>
          </a:xfrm>
          <a:prstGeom prst="rect">
            <a:avLst/>
          </a:prstGeom>
        </p:spPr>
        <p:txBody>
          <a:bodyPr anchor="ctr">
            <a:noAutofit/>
          </a:bodyPr>
          <a:lstStyle>
            <a:lvl1pPr>
              <a:defRPr sz="2400"/>
            </a:lvl1pPr>
          </a:lstStyle>
          <a:p>
            <a:r>
              <a:rPr lang="en-US" dirty="0"/>
              <a:t>Slide Title</a:t>
            </a:r>
          </a:p>
        </p:txBody>
      </p:sp>
      <p:sp>
        <p:nvSpPr>
          <p:cNvPr id="4" name="Return to main slide Link 1">
            <a:extLst>
              <a:ext uri="{FF2B5EF4-FFF2-40B4-BE49-F238E27FC236}">
                <a16:creationId xmlns:a16="http://schemas.microsoft.com/office/drawing/2014/main" id="{F26EDF14-B2E9-BF97-26C7-B5361587CB5A}"/>
              </a:ext>
            </a:extLst>
          </p:cNvPr>
          <p:cNvSpPr>
            <a:spLocks noGrp="1"/>
          </p:cNvSpPr>
          <p:nvPr>
            <p:ph type="body" sz="quarter" idx="17" hasCustomPrompt="1"/>
          </p:nvPr>
        </p:nvSpPr>
        <p:spPr>
          <a:xfrm>
            <a:off x="3081528" y="1069848"/>
            <a:ext cx="2980944" cy="225425"/>
          </a:xfrm>
        </p:spPr>
        <p:txBody>
          <a:bodyPr anchor="ctr">
            <a:noAutofit/>
          </a:bodyPr>
          <a:lstStyle>
            <a:lvl1pPr algn="ctr">
              <a:defRPr sz="120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lang="en-US" dirty="0"/>
              <a:t>Return to parent-slide containing images.</a:t>
            </a:r>
          </a:p>
        </p:txBody>
      </p:sp>
      <p:sp>
        <p:nvSpPr>
          <p:cNvPr id="12" name="Image Identifier 1">
            <a:extLst>
              <a:ext uri="{FF2B5EF4-FFF2-40B4-BE49-F238E27FC236}">
                <a16:creationId xmlns:a16="http://schemas.microsoft.com/office/drawing/2014/main" id="{66FC4F3D-1006-001F-E3E1-34E8D98BCCA6}"/>
              </a:ext>
            </a:extLst>
          </p:cNvPr>
          <p:cNvSpPr>
            <a:spLocks noGrp="1"/>
          </p:cNvSpPr>
          <p:nvPr>
            <p:ph type="body" sz="quarter" idx="18" hasCustomPrompt="1"/>
          </p:nvPr>
        </p:nvSpPr>
        <p:spPr>
          <a:xfrm>
            <a:off x="342900" y="1410562"/>
            <a:ext cx="4078224" cy="393700"/>
          </a:xfrm>
        </p:spPr>
        <p:txBody>
          <a:bodyPr>
            <a:noAutofit/>
          </a:bodyPr>
          <a:lstStyle/>
          <a:p>
            <a:pPr lvl="0"/>
            <a:r>
              <a:rPr lang="en-US" dirty="0"/>
              <a:t>Image Identifier 1</a:t>
            </a:r>
          </a:p>
        </p:txBody>
      </p:sp>
      <p:sp>
        <p:nvSpPr>
          <p:cNvPr id="14" name="Content Placeholder 1">
            <a:extLst>
              <a:ext uri="{FF2B5EF4-FFF2-40B4-BE49-F238E27FC236}">
                <a16:creationId xmlns:a16="http://schemas.microsoft.com/office/drawing/2014/main" id="{AD34AB29-6F3A-C82E-2112-A29AFE3E8783}"/>
              </a:ext>
            </a:extLst>
          </p:cNvPr>
          <p:cNvSpPr>
            <a:spLocks noGrp="1"/>
          </p:cNvSpPr>
          <p:nvPr>
            <p:ph sz="quarter" idx="19" hasCustomPrompt="1"/>
          </p:nvPr>
        </p:nvSpPr>
        <p:spPr>
          <a:xfrm>
            <a:off x="342900" y="1929384"/>
            <a:ext cx="4076700" cy="4314825"/>
          </a:xfrm>
        </p:spPr>
        <p:txBody>
          <a:bodyPr>
            <a:noAutofit/>
          </a:bodyPr>
          <a:lstStyle/>
          <a:p>
            <a:pPr lvl="0"/>
            <a:r>
              <a:rPr lang="en-US" dirty="0"/>
              <a:t>Slide Content</a:t>
            </a:r>
          </a:p>
          <a:p>
            <a:pPr lvl="1"/>
            <a:r>
              <a:rPr lang="en-US" dirty="0"/>
              <a:t>Second level</a:t>
            </a:r>
          </a:p>
          <a:p>
            <a:pPr lvl="2"/>
            <a:r>
              <a:rPr lang="en-US" dirty="0"/>
              <a:t>Third level</a:t>
            </a:r>
          </a:p>
        </p:txBody>
      </p:sp>
      <p:sp>
        <p:nvSpPr>
          <p:cNvPr id="16" name="Image Identifier 2">
            <a:extLst>
              <a:ext uri="{FF2B5EF4-FFF2-40B4-BE49-F238E27FC236}">
                <a16:creationId xmlns:a16="http://schemas.microsoft.com/office/drawing/2014/main" id="{91F14EE4-57B2-80F8-F97F-8F90727CD808}"/>
              </a:ext>
            </a:extLst>
          </p:cNvPr>
          <p:cNvSpPr>
            <a:spLocks noGrp="1"/>
          </p:cNvSpPr>
          <p:nvPr>
            <p:ph type="body" sz="quarter" idx="20" hasCustomPrompt="1"/>
          </p:nvPr>
        </p:nvSpPr>
        <p:spPr>
          <a:xfrm>
            <a:off x="4727448" y="1404938"/>
            <a:ext cx="4078224" cy="393192"/>
          </a:xfrm>
        </p:spPr>
        <p:txBody>
          <a:bodyPr>
            <a:noAutofit/>
          </a:bodyPr>
          <a:lstStyle/>
          <a:p>
            <a:pPr lvl="0"/>
            <a:r>
              <a:rPr lang="en-US" dirty="0"/>
              <a:t>Image Identifier 2</a:t>
            </a:r>
          </a:p>
        </p:txBody>
      </p:sp>
      <p:sp>
        <p:nvSpPr>
          <p:cNvPr id="18" name="Content Placeholder 2">
            <a:extLst>
              <a:ext uri="{FF2B5EF4-FFF2-40B4-BE49-F238E27FC236}">
                <a16:creationId xmlns:a16="http://schemas.microsoft.com/office/drawing/2014/main" id="{A10A15B6-CA9D-727F-1B00-62A32964057D}"/>
              </a:ext>
            </a:extLst>
          </p:cNvPr>
          <p:cNvSpPr>
            <a:spLocks noGrp="1"/>
          </p:cNvSpPr>
          <p:nvPr>
            <p:ph sz="quarter" idx="21" hasCustomPrompt="1"/>
          </p:nvPr>
        </p:nvSpPr>
        <p:spPr>
          <a:xfrm>
            <a:off x="4727448" y="1929384"/>
            <a:ext cx="4078224" cy="4314825"/>
          </a:xfrm>
        </p:spPr>
        <p:txBody>
          <a:bodyPr>
            <a:noAutofit/>
          </a:bodyPr>
          <a:lstStyle/>
          <a:p>
            <a:pPr lvl="0"/>
            <a:r>
              <a:rPr lang="en-US" dirty="0"/>
              <a:t>Slide Content 2</a:t>
            </a:r>
          </a:p>
          <a:p>
            <a:pPr lvl="1"/>
            <a:r>
              <a:rPr lang="en-US" dirty="0"/>
              <a:t>Second level</a:t>
            </a:r>
          </a:p>
          <a:p>
            <a:pPr lvl="2"/>
            <a:r>
              <a:rPr lang="en-US" dirty="0"/>
              <a:t>Third level</a:t>
            </a:r>
          </a:p>
        </p:txBody>
      </p:sp>
      <p:sp>
        <p:nvSpPr>
          <p:cNvPr id="19" name="Return to main slide Link 2">
            <a:extLst>
              <a:ext uri="{FF2B5EF4-FFF2-40B4-BE49-F238E27FC236}">
                <a16:creationId xmlns:a16="http://schemas.microsoft.com/office/drawing/2014/main" id="{3984A342-B272-A827-160E-66826A20DB1A}"/>
              </a:ext>
            </a:extLst>
          </p:cNvPr>
          <p:cNvSpPr>
            <a:spLocks noGrp="1"/>
          </p:cNvSpPr>
          <p:nvPr>
            <p:ph type="body" sz="quarter" idx="22" hasCustomPrompt="1"/>
          </p:nvPr>
        </p:nvSpPr>
        <p:spPr>
          <a:xfrm>
            <a:off x="3081528" y="6355080"/>
            <a:ext cx="2980944" cy="228600"/>
          </a:xfrm>
        </p:spPr>
        <p:txBody>
          <a:bodyPr anchor="ctr">
            <a:noAutofit/>
          </a:bodyPr>
          <a:lstStyle>
            <a:lvl1pPr algn="ctr">
              <a:defRPr sz="120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lang="en-US" dirty="0"/>
              <a:t>Return to parent-slide containing images.</a:t>
            </a:r>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a:prstGeom prst="rect">
            <a:avLst/>
          </a:prstGeom>
        </p:spPr>
        <p:txBody>
          <a:bodyPr>
            <a:noAutofit/>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1953963620"/>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3" pos="2880">
          <p15:clr>
            <a:srgbClr val="FBAE40"/>
          </p15:clr>
        </p15:guide>
        <p15:guide id="4" pos="2976">
          <p15:clr>
            <a:srgbClr val="FBAE40"/>
          </p15:clr>
        </p15:guide>
        <p15:guide id="5" pos="2784">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ppendix-One Placehol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21792"/>
            <a:ext cx="8458200" cy="731520"/>
          </a:xfrm>
          <a:prstGeom prst="rect">
            <a:avLst/>
          </a:prstGeom>
        </p:spPr>
        <p:txBody>
          <a:bodyPr anchor="ctr"/>
          <a:lstStyle>
            <a:lvl1pPr algn="ctr">
              <a:defRPr sz="2800">
                <a:latin typeface="Calibri" panose="020F0502020204030204" pitchFamily="34" charset="0"/>
                <a:ea typeface="Calibri" panose="020F0502020204030204" pitchFamily="34" charset="0"/>
                <a:cs typeface="Calibri" panose="020F0502020204030204" pitchFamily="34" charset="0"/>
              </a:defRPr>
            </a:lvl1pPr>
          </a:lstStyle>
          <a:p>
            <a:r>
              <a:rPr lang="en-US" dirty="0"/>
              <a:t>Slide Title</a:t>
            </a:r>
          </a:p>
        </p:txBody>
      </p:sp>
      <p:sp>
        <p:nvSpPr>
          <p:cNvPr id="8" name="Return to main slide Link 1">
            <a:extLst>
              <a:ext uri="{FF2B5EF4-FFF2-40B4-BE49-F238E27FC236}">
                <a16:creationId xmlns:a16="http://schemas.microsoft.com/office/drawing/2014/main" id="{CA8931B4-D4B5-E0CD-32BB-AC6D28442CF4}"/>
              </a:ext>
            </a:extLst>
          </p:cNvPr>
          <p:cNvSpPr>
            <a:spLocks noGrp="1"/>
          </p:cNvSpPr>
          <p:nvPr>
            <p:ph type="body" sz="quarter" idx="16" hasCustomPrompt="1"/>
          </p:nvPr>
        </p:nvSpPr>
        <p:spPr>
          <a:xfrm>
            <a:off x="3081338" y="1453896"/>
            <a:ext cx="2981325" cy="225425"/>
          </a:xfrm>
        </p:spPr>
        <p:txBody>
          <a:bodyPr anchor="ctr">
            <a:noAutofit/>
          </a:bodyPr>
          <a:lstStyle>
            <a:lvl1pPr algn="ctr">
              <a:defRPr sz="1200">
                <a:latin typeface="Calibri" panose="020F0502020204030204" pitchFamily="34" charset="0"/>
                <a:ea typeface="Calibri" panose="020F0502020204030204" pitchFamily="34" charset="0"/>
                <a:cs typeface="Calibri" panose="020F0502020204030204" pitchFamily="34" charset="0"/>
              </a:defRPr>
            </a:lvl1pPr>
            <a:lvl2pPr algn="ctr">
              <a:defRPr sz="1200"/>
            </a:lvl2pPr>
            <a:lvl3pPr algn="ctr">
              <a:defRPr sz="1200"/>
            </a:lvl3pPr>
            <a:lvl4pPr algn="ctr">
              <a:defRPr sz="1200"/>
            </a:lvl4pPr>
            <a:lvl5pPr algn="ctr">
              <a:defRPr sz="1200"/>
            </a:lvl5pPr>
          </a:lstStyle>
          <a:p>
            <a:pPr lvl="0" algn="ctr"/>
            <a:r>
              <a:rPr lang="en-US" dirty="0"/>
              <a:t>Return to parent-slide containing images.</a:t>
            </a:r>
          </a:p>
        </p:txBody>
      </p:sp>
      <p:sp>
        <p:nvSpPr>
          <p:cNvPr id="10" name="Content Placeholder 9">
            <a:extLst>
              <a:ext uri="{FF2B5EF4-FFF2-40B4-BE49-F238E27FC236}">
                <a16:creationId xmlns:a16="http://schemas.microsoft.com/office/drawing/2014/main" id="{73626CFD-2963-C1FF-579E-726768F60547}"/>
              </a:ext>
            </a:extLst>
          </p:cNvPr>
          <p:cNvSpPr>
            <a:spLocks noGrp="1"/>
          </p:cNvSpPr>
          <p:nvPr>
            <p:ph sz="quarter" idx="17" hasCustomPrompt="1"/>
          </p:nvPr>
        </p:nvSpPr>
        <p:spPr>
          <a:xfrm>
            <a:off x="342900" y="1755648"/>
            <a:ext cx="8458200" cy="4526280"/>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stStyle>
          <a:p>
            <a:pPr lvl="0"/>
            <a:r>
              <a:rPr lang="en-US" dirty="0"/>
              <a:t>Slide Content</a:t>
            </a:r>
          </a:p>
          <a:p>
            <a:pPr lvl="1"/>
            <a:r>
              <a:rPr lang="en-US" dirty="0"/>
              <a:t>Second level</a:t>
            </a:r>
          </a:p>
          <a:p>
            <a:pPr lvl="2"/>
            <a:r>
              <a:rPr lang="en-US" dirty="0"/>
              <a:t>Third level</a:t>
            </a:r>
            <a:endParaRPr kumimoji="0" lang="en-US" sz="1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12" name="Return to main slide Link 2">
            <a:extLst>
              <a:ext uri="{FF2B5EF4-FFF2-40B4-BE49-F238E27FC236}">
                <a16:creationId xmlns:a16="http://schemas.microsoft.com/office/drawing/2014/main" id="{162BB7A2-838E-4F41-55FD-C715383EE3E2}"/>
              </a:ext>
            </a:extLst>
          </p:cNvPr>
          <p:cNvSpPr>
            <a:spLocks noGrp="1"/>
          </p:cNvSpPr>
          <p:nvPr>
            <p:ph type="body" sz="quarter" idx="18" hasCustomPrompt="1"/>
          </p:nvPr>
        </p:nvSpPr>
        <p:spPr>
          <a:xfrm>
            <a:off x="3081528" y="6354763"/>
            <a:ext cx="2980944" cy="228600"/>
          </a:xfrm>
        </p:spPr>
        <p:txBody>
          <a:bodyPr anchor="ctr">
            <a:noAutofit/>
          </a:bodyPr>
          <a:lstStyle>
            <a:lvl1pPr algn="ctr">
              <a:defRPr sz="1200">
                <a:latin typeface="Calibri" panose="020F0502020204030204" pitchFamily="34" charset="0"/>
                <a:ea typeface="Calibri" panose="020F0502020204030204" pitchFamily="34" charset="0"/>
                <a:cs typeface="Calibri" panose="020F0502020204030204" pitchFamily="34" charset="0"/>
              </a:defRPr>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800"/>
              </a:spcAft>
              <a:buClrTx/>
              <a:buSzTx/>
              <a:buFont typeface="Arial" panose="020B0604020202020204" pitchFamily="34" charset="0"/>
              <a:buNone/>
              <a:tabLst/>
              <a:defRPr/>
            </a:pPr>
            <a:r>
              <a:rPr lang="en-US" dirty="0"/>
              <a:t>Return to parent-slide containing images.</a:t>
            </a:r>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6616" cy="182880"/>
          </a:xfrm>
        </p:spPr>
        <p:txBody>
          <a:body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2468861224"/>
      </p:ext>
    </p:extLst>
  </p:cSld>
  <p:clrMapOvr>
    <a:masterClrMapping/>
  </p:clrMapOvr>
  <p:extLst>
    <p:ext uri="{DCECCB84-F9BA-43D5-87BE-67443E8EF086}">
      <p15:sldGuideLst xmlns:p15="http://schemas.microsoft.com/office/powerpoint/2012/main">
        <p15:guide id="1" pos="2880">
          <p15:clr>
            <a:srgbClr val="FBAE40"/>
          </p15:clr>
        </p15:guide>
        <p15:guide id="2" orient="horz" pos="360">
          <p15:clr>
            <a:srgbClr val="FBAE40"/>
          </p15:clr>
        </p15:guide>
        <p15:guide id="3" pos="264">
          <p15:clr>
            <a:srgbClr val="FBAE40"/>
          </p15:clr>
        </p15:guide>
        <p15:guide id="4" orient="horz" pos="21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NO Cover">
    <p:spTree>
      <p:nvGrpSpPr>
        <p:cNvPr id="1" name=""/>
        <p:cNvGrpSpPr/>
        <p:nvPr/>
      </p:nvGrpSpPr>
      <p:grpSpPr>
        <a:xfrm>
          <a:off x="0" y="0"/>
          <a:ext cx="0" cy="0"/>
          <a:chOff x="0" y="0"/>
          <a:chExt cx="0" cy="0"/>
        </a:xfrm>
      </p:grpSpPr>
      <p:grpSp>
        <p:nvGrpSpPr>
          <p:cNvPr id="20" name="MHE Official Background, fixed">
            <a:extLst>
              <a:ext uri="{C183D7F6-B498-43B3-948B-1728B52AA6E4}">
                <adec:decorative xmlns:adec="http://schemas.microsoft.com/office/drawing/2017/decorative" val="1"/>
              </a:ext>
            </a:extLst>
          </p:cNvPr>
          <p:cNvGrpSpPr/>
          <p:nvPr userDrawn="1"/>
        </p:nvGrpSpPr>
        <p:grpSpPr>
          <a:xfrm>
            <a:off x="0" y="1452559"/>
            <a:ext cx="9144000" cy="4982750"/>
            <a:chOff x="0" y="1521567"/>
            <a:chExt cx="9144000" cy="4846438"/>
          </a:xfrm>
        </p:grpSpPr>
        <p:sp>
          <p:nvSpPr>
            <p:cNvPr id="11" name="Rectangle 10">
              <a:extLst>
                <a:ext uri="{FF2B5EF4-FFF2-40B4-BE49-F238E27FC236}">
                  <a16:creationId xmlns:a16="http://schemas.microsoft.com/office/drawing/2014/main" id="{23FD8DC8-1EF1-6B48-9F31-D9D254F85818}"/>
                </a:ext>
              </a:extLst>
            </p:cNvPr>
            <p:cNvSpPr/>
            <p:nvPr userDrawn="1"/>
          </p:nvSpPr>
          <p:spPr>
            <a:xfrm>
              <a:off x="0" y="1521567"/>
              <a:ext cx="9144000" cy="4846438"/>
            </a:xfrm>
            <a:prstGeom prst="rect">
              <a:avLst/>
            </a:prstGeom>
            <a:solidFill>
              <a:srgbClr val="720F1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oAutofit/>
            </a:bodyPr>
            <a:lstStyle/>
            <a:p>
              <a:pPr algn="ctr"/>
              <a:endParaRPr lang="en-US" dirty="0"/>
            </a:p>
          </p:txBody>
        </p:sp>
        <p:sp>
          <p:nvSpPr>
            <p:cNvPr id="12" name="Rectangle 11">
              <a:extLst>
                <a:ext uri="{FF2B5EF4-FFF2-40B4-BE49-F238E27FC236}">
                  <a16:creationId xmlns:a16="http://schemas.microsoft.com/office/drawing/2014/main" id="{9500492E-5EBE-C745-8EEE-F17D4BB4582E}"/>
                </a:ext>
              </a:extLst>
            </p:cNvPr>
            <p:cNvSpPr/>
            <p:nvPr userDrawn="1"/>
          </p:nvSpPr>
          <p:spPr>
            <a:xfrm>
              <a:off x="185629" y="2001422"/>
              <a:ext cx="8493233" cy="4166364"/>
            </a:xfrm>
            <a:prstGeom prst="rect">
              <a:avLst/>
            </a:prstGeom>
            <a:solidFill>
              <a:srgbClr val="9F224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oAutofit/>
            </a:bodyPr>
            <a:lstStyle/>
            <a:p>
              <a:pPr algn="ctr"/>
              <a:endParaRPr lang="en-US" dirty="0"/>
            </a:p>
          </p:txBody>
        </p:sp>
        <p:sp>
          <p:nvSpPr>
            <p:cNvPr id="13" name="Rectangle 12">
              <a:extLst>
                <a:ext uri="{FF2B5EF4-FFF2-40B4-BE49-F238E27FC236}">
                  <a16:creationId xmlns:a16="http://schemas.microsoft.com/office/drawing/2014/main" id="{6D976C39-0B94-D44F-9108-A52DD0916B5A}"/>
                </a:ext>
              </a:extLst>
            </p:cNvPr>
            <p:cNvSpPr/>
            <p:nvPr userDrawn="1"/>
          </p:nvSpPr>
          <p:spPr>
            <a:xfrm>
              <a:off x="364385" y="2475809"/>
              <a:ext cx="7858340" cy="3513221"/>
            </a:xfrm>
            <a:prstGeom prst="rect">
              <a:avLst/>
            </a:prstGeom>
            <a:solidFill>
              <a:srgbClr val="E21A23"/>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noAutofit/>
            </a:bodyPr>
            <a:lstStyle/>
            <a:p>
              <a:pPr algn="ctr"/>
              <a:endParaRPr lang="en-US" dirty="0"/>
            </a:p>
          </p:txBody>
        </p:sp>
      </p:grpSp>
      <p:sp>
        <p:nvSpPr>
          <p:cNvPr id="2" name="Title"/>
          <p:cNvSpPr>
            <a:spLocks noGrp="1"/>
          </p:cNvSpPr>
          <p:nvPr userDrawn="1">
            <p:ph type="ctrTitle"/>
          </p:nvPr>
        </p:nvSpPr>
        <p:spPr>
          <a:xfrm>
            <a:off x="777240" y="2985555"/>
            <a:ext cx="6521640" cy="873214"/>
          </a:xfrm>
          <a:prstGeom prst="rect">
            <a:avLst/>
          </a:prstGeom>
        </p:spPr>
        <p:txBody>
          <a:bodyPr anchor="t">
            <a:noAutofit/>
          </a:bodyPr>
          <a:lstStyle>
            <a:lvl1pPr algn="l">
              <a:lnSpc>
                <a:spcPct val="100000"/>
              </a:lnSpc>
              <a:defRPr sz="2600" b="1">
                <a:solidFill>
                  <a:schemeClr val="bg1"/>
                </a:solidFill>
              </a:defRPr>
            </a:lvl1pPr>
          </a:lstStyle>
          <a:p>
            <a:r>
              <a:rPr lang="en-US"/>
              <a:t>Click to edit Master title style</a:t>
            </a:r>
            <a:endParaRPr lang="en-US" dirty="0"/>
          </a:p>
        </p:txBody>
      </p:sp>
      <p:sp>
        <p:nvSpPr>
          <p:cNvPr id="3" name="Subtitle"/>
          <p:cNvSpPr>
            <a:spLocks noGrp="1"/>
          </p:cNvSpPr>
          <p:nvPr>
            <p:ph type="subTitle" idx="1"/>
          </p:nvPr>
        </p:nvSpPr>
        <p:spPr>
          <a:xfrm>
            <a:off x="782058" y="3986784"/>
            <a:ext cx="4297680" cy="517585"/>
          </a:xfrm>
          <a:prstGeom prst="rect">
            <a:avLst/>
          </a:prstGeom>
        </p:spPr>
        <p:txBody>
          <a:bodyPr>
            <a:no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21" name="MHE line separating subtitles from text">
            <a:extLst>
              <a:ext uri="{FF2B5EF4-FFF2-40B4-BE49-F238E27FC236}">
                <a16:creationId xmlns:a16="http://schemas.microsoft.com/office/drawing/2014/main" id="{EC86C884-D766-9149-B40E-B86A943DE6D1}"/>
              </a:ext>
              <a:ext uri="{C183D7F6-B498-43B3-948B-1728B52AA6E4}">
                <adec:decorative xmlns:adec="http://schemas.microsoft.com/office/drawing/2017/decorative" val="1"/>
              </a:ext>
            </a:extLst>
          </p:cNvPr>
          <p:cNvCxnSpPr>
            <a:cxnSpLocks/>
          </p:cNvCxnSpPr>
          <p:nvPr userDrawn="1"/>
        </p:nvCxnSpPr>
        <p:spPr>
          <a:xfrm>
            <a:off x="867202" y="4650037"/>
            <a:ext cx="357478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 Placeholder"/>
          <p:cNvSpPr>
            <a:spLocks noGrp="1"/>
          </p:cNvSpPr>
          <p:nvPr>
            <p:ph type="body" sz="quarter" idx="10"/>
          </p:nvPr>
        </p:nvSpPr>
        <p:spPr>
          <a:xfrm>
            <a:off x="777240" y="4718304"/>
            <a:ext cx="4443413" cy="576185"/>
          </a:xfrm>
          <a:prstGeom prst="rect">
            <a:avLst/>
          </a:prstGeom>
        </p:spPr>
        <p:txBody>
          <a:bodyPr>
            <a:noAutofit/>
          </a:bodyPr>
          <a:lstStyle>
            <a:lvl1pPr>
              <a:spcBef>
                <a:spcPts val="0"/>
              </a:spcBef>
              <a:defRPr sz="16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edit Master text styles</a:t>
            </a:r>
          </a:p>
        </p:txBody>
      </p:sp>
      <p:sp>
        <p:nvSpPr>
          <p:cNvPr id="4" name="Long Copyright">
            <a:extLst>
              <a:ext uri="{FF2B5EF4-FFF2-40B4-BE49-F238E27FC236}">
                <a16:creationId xmlns:a16="http://schemas.microsoft.com/office/drawing/2014/main" id="{54514DA3-A928-4CD1-BFAE-B5DF399C4B36}"/>
              </a:ext>
            </a:extLst>
          </p:cNvPr>
          <p:cNvSpPr>
            <a:spLocks noGrp="1"/>
          </p:cNvSpPr>
          <p:nvPr>
            <p:ph type="ftr" sz="quarter" idx="11"/>
          </p:nvPr>
        </p:nvSpPr>
        <p:spPr>
          <a:xfrm>
            <a:off x="0" y="6487064"/>
            <a:ext cx="9144000" cy="370935"/>
          </a:xfrm>
        </p:spPr>
        <p:txBody>
          <a:bodyPr>
            <a:noAutofit/>
          </a:bodyPr>
          <a:lstStyle>
            <a:lvl1pPr algn="ctr">
              <a:defRPr>
                <a:solidFill>
                  <a:schemeClr val="tx1"/>
                </a:solidFill>
              </a:defRPr>
            </a:lvl1p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380643474"/>
      </p:ext>
    </p:extLst>
  </p:cSld>
  <p:clrMapOvr>
    <a:masterClrMapping/>
  </p:clrMapOvr>
  <p:extLst>
    <p:ext uri="{DCECCB84-F9BA-43D5-87BE-67443E8EF086}">
      <p15:sldGuideLst xmlns:p15="http://schemas.microsoft.com/office/powerpoint/2012/main">
        <p15:guide id="1" orient="horz" pos="95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Slide NO Cover">
    <p:spTree>
      <p:nvGrpSpPr>
        <p:cNvPr id="1" name=""/>
        <p:cNvGrpSpPr/>
        <p:nvPr/>
      </p:nvGrpSpPr>
      <p:grpSpPr>
        <a:xfrm>
          <a:off x="0" y="0"/>
          <a:ext cx="0" cy="0"/>
          <a:chOff x="0" y="0"/>
          <a:chExt cx="0" cy="0"/>
        </a:xfrm>
      </p:grpSpPr>
      <p:grpSp>
        <p:nvGrpSpPr>
          <p:cNvPr id="5" name="MHE altered Background, fixed">
            <a:extLst>
              <a:ext uri="{FF2B5EF4-FFF2-40B4-BE49-F238E27FC236}">
                <a16:creationId xmlns:a16="http://schemas.microsoft.com/office/drawing/2014/main" id="{7A14A7A9-A9D7-4A08-A24F-4D1C1F4C29CE}"/>
              </a:ext>
              <a:ext uri="{C183D7F6-B498-43B3-948B-1728B52AA6E4}">
                <adec:decorative xmlns:adec="http://schemas.microsoft.com/office/drawing/2017/decorative" val="1"/>
              </a:ext>
            </a:extLst>
          </p:cNvPr>
          <p:cNvGrpSpPr/>
          <p:nvPr userDrawn="1"/>
        </p:nvGrpSpPr>
        <p:grpSpPr>
          <a:xfrm>
            <a:off x="0" y="1446366"/>
            <a:ext cx="9143999" cy="4991100"/>
            <a:chOff x="0" y="1524000"/>
            <a:chExt cx="9143999" cy="4991100"/>
          </a:xfrm>
        </p:grpSpPr>
        <p:sp>
          <p:nvSpPr>
            <p:cNvPr id="12" name="Rectangle 11">
              <a:extLst>
                <a:ext uri="{FF2B5EF4-FFF2-40B4-BE49-F238E27FC236}">
                  <a16:creationId xmlns:a16="http://schemas.microsoft.com/office/drawing/2014/main" id="{9500492E-5EBE-C745-8EEE-F17D4BB4582E}"/>
                </a:ext>
              </a:extLst>
            </p:cNvPr>
            <p:cNvSpPr/>
            <p:nvPr userDrawn="1"/>
          </p:nvSpPr>
          <p:spPr>
            <a:xfrm>
              <a:off x="0" y="1524000"/>
              <a:ext cx="9143999" cy="4991100"/>
            </a:xfrm>
            <a:prstGeom prst="rect">
              <a:avLst/>
            </a:prstGeom>
            <a:solidFill>
              <a:srgbClr val="9F2241"/>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oAutofit/>
            </a:bodyPr>
            <a:lstStyle/>
            <a:p>
              <a:pPr algn="ctr"/>
              <a:endParaRPr lang="en-US" dirty="0"/>
            </a:p>
          </p:txBody>
        </p:sp>
        <p:sp>
          <p:nvSpPr>
            <p:cNvPr id="13" name="Rectangle 12">
              <a:extLst>
                <a:ext uri="{FF2B5EF4-FFF2-40B4-BE49-F238E27FC236}">
                  <a16:creationId xmlns:a16="http://schemas.microsoft.com/office/drawing/2014/main" id="{6D976C39-0B94-D44F-9108-A52DD0916B5A}"/>
                </a:ext>
              </a:extLst>
            </p:cNvPr>
            <p:cNvSpPr/>
            <p:nvPr userDrawn="1"/>
          </p:nvSpPr>
          <p:spPr>
            <a:xfrm>
              <a:off x="190500" y="2019300"/>
              <a:ext cx="8496300" cy="4267200"/>
            </a:xfrm>
            <a:prstGeom prst="rect">
              <a:avLst/>
            </a:prstGeom>
            <a:solidFill>
              <a:srgbClr val="E21A23"/>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noAutofit/>
            </a:bodyPr>
            <a:lstStyle/>
            <a:p>
              <a:pPr algn="ctr"/>
              <a:endParaRPr lang="en-US" dirty="0"/>
            </a:p>
          </p:txBody>
        </p:sp>
      </p:grpSp>
      <p:sp>
        <p:nvSpPr>
          <p:cNvPr id="2" name="Title"/>
          <p:cNvSpPr>
            <a:spLocks noGrp="1"/>
          </p:cNvSpPr>
          <p:nvPr userDrawn="1">
            <p:ph type="ctrTitle"/>
          </p:nvPr>
        </p:nvSpPr>
        <p:spPr>
          <a:xfrm>
            <a:off x="567378" y="2593298"/>
            <a:ext cx="6980170" cy="1130559"/>
          </a:xfrm>
          <a:prstGeom prst="rect">
            <a:avLst/>
          </a:prstGeom>
        </p:spPr>
        <p:txBody>
          <a:bodyPr anchor="t">
            <a:noAutofit/>
          </a:bodyPr>
          <a:lstStyle>
            <a:lvl1pPr algn="l">
              <a:lnSpc>
                <a:spcPct val="100000"/>
              </a:lnSpc>
              <a:defRPr sz="2600" b="1">
                <a:solidFill>
                  <a:schemeClr val="bg1"/>
                </a:solidFill>
              </a:defRPr>
            </a:lvl1pPr>
          </a:lstStyle>
          <a:p>
            <a:r>
              <a:rPr lang="en-US"/>
              <a:t>Click to edit Master title style</a:t>
            </a:r>
            <a:endParaRPr lang="en-US" dirty="0"/>
          </a:p>
        </p:txBody>
      </p:sp>
      <p:sp>
        <p:nvSpPr>
          <p:cNvPr id="3" name="Subtitle"/>
          <p:cNvSpPr>
            <a:spLocks noGrp="1"/>
          </p:cNvSpPr>
          <p:nvPr userDrawn="1">
            <p:ph type="subTitle" idx="1"/>
          </p:nvPr>
        </p:nvSpPr>
        <p:spPr>
          <a:xfrm>
            <a:off x="567378" y="3807503"/>
            <a:ext cx="4542020" cy="719352"/>
          </a:xfrm>
          <a:prstGeom prst="rect">
            <a:avLst/>
          </a:prstGeom>
        </p:spPr>
        <p:txBody>
          <a:bodyPr>
            <a:no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21" name="MHE line separating subtitles from text">
            <a:extLst>
              <a:ext uri="{FF2B5EF4-FFF2-40B4-BE49-F238E27FC236}">
                <a16:creationId xmlns:a16="http://schemas.microsoft.com/office/drawing/2014/main" id="{EC86C884-D766-9149-B40E-B86A943DE6D1}"/>
              </a:ext>
              <a:ext uri="{C183D7F6-B498-43B3-948B-1728B52AA6E4}">
                <adec:decorative xmlns:adec="http://schemas.microsoft.com/office/drawing/2017/decorative" val="1"/>
              </a:ext>
            </a:extLst>
          </p:cNvPr>
          <p:cNvCxnSpPr>
            <a:cxnSpLocks/>
          </p:cNvCxnSpPr>
          <p:nvPr userDrawn="1"/>
        </p:nvCxnSpPr>
        <p:spPr>
          <a:xfrm>
            <a:off x="702310" y="4665027"/>
            <a:ext cx="357478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Text Placeholder"/>
          <p:cNvSpPr>
            <a:spLocks noGrp="1"/>
          </p:cNvSpPr>
          <p:nvPr userDrawn="1">
            <p:ph type="body" sz="quarter" idx="10"/>
          </p:nvPr>
        </p:nvSpPr>
        <p:spPr>
          <a:xfrm>
            <a:off x="567378" y="4770769"/>
            <a:ext cx="4443413" cy="576185"/>
          </a:xfrm>
          <a:prstGeom prst="rect">
            <a:avLst/>
          </a:prstGeom>
        </p:spPr>
        <p:txBody>
          <a:bodyPr>
            <a:noAutofit/>
          </a:bodyPr>
          <a:lstStyle>
            <a:lvl1pPr>
              <a:spcBef>
                <a:spcPts val="0"/>
              </a:spcBef>
              <a:defRPr sz="16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edit Master text styles</a:t>
            </a:r>
          </a:p>
        </p:txBody>
      </p:sp>
      <p:sp>
        <p:nvSpPr>
          <p:cNvPr id="4" name="Long Copyright">
            <a:extLst>
              <a:ext uri="{FF2B5EF4-FFF2-40B4-BE49-F238E27FC236}">
                <a16:creationId xmlns:a16="http://schemas.microsoft.com/office/drawing/2014/main" id="{54514DA3-A928-4CD1-BFAE-B5DF399C4B36}"/>
              </a:ext>
            </a:extLst>
          </p:cNvPr>
          <p:cNvSpPr>
            <a:spLocks noGrp="1"/>
          </p:cNvSpPr>
          <p:nvPr userDrawn="1">
            <p:ph type="ftr" sz="quarter" idx="11"/>
          </p:nvPr>
        </p:nvSpPr>
        <p:spPr>
          <a:xfrm>
            <a:off x="0" y="6487064"/>
            <a:ext cx="9144000" cy="370935"/>
          </a:xfrm>
        </p:spPr>
        <p:txBody>
          <a:bodyPr>
            <a:noAutofit/>
          </a:bodyPr>
          <a:lstStyle>
            <a:lvl1pPr algn="ctr">
              <a:defRPr>
                <a:solidFill>
                  <a:schemeClr val="tx1"/>
                </a:solidFill>
              </a:defRPr>
            </a:lvl1p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1233895555"/>
      </p:ext>
    </p:extLst>
  </p:cSld>
  <p:clrMapOvr>
    <a:masterClrMapping/>
  </p:clrMapOvr>
  <p:extLst>
    <p:ext uri="{DCECCB84-F9BA-43D5-87BE-67443E8EF086}">
      <p15:sldGuideLst xmlns:p15="http://schemas.microsoft.com/office/powerpoint/2012/main">
        <p15:guide id="1" orient="horz" pos="1272">
          <p15:clr>
            <a:srgbClr val="FBAE40"/>
          </p15:clr>
        </p15:guide>
        <p15:guide id="2" orient="horz" pos="3960">
          <p15:clr>
            <a:srgbClr val="FBAE40"/>
          </p15:clr>
        </p15:guide>
        <p15:guide id="3" pos="120">
          <p15:clr>
            <a:srgbClr val="FBAE40"/>
          </p15:clr>
        </p15:guide>
        <p15:guide id="4" pos="5472">
          <p15:clr>
            <a:srgbClr val="FBAE40"/>
          </p15:clr>
        </p15:guide>
        <p15:guide id="5" orient="horz" pos="22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NO Cover">
    <p:spTree>
      <p:nvGrpSpPr>
        <p:cNvPr id="1" name=""/>
        <p:cNvGrpSpPr/>
        <p:nvPr/>
      </p:nvGrpSpPr>
      <p:grpSpPr>
        <a:xfrm>
          <a:off x="0" y="0"/>
          <a:ext cx="0" cy="0"/>
          <a:chOff x="0" y="0"/>
          <a:chExt cx="0" cy="0"/>
        </a:xfrm>
      </p:grpSpPr>
      <p:sp>
        <p:nvSpPr>
          <p:cNvPr id="2" name="Title"/>
          <p:cNvSpPr>
            <a:spLocks noGrp="1"/>
          </p:cNvSpPr>
          <p:nvPr userDrawn="1">
            <p:ph type="ctrTitle"/>
          </p:nvPr>
        </p:nvSpPr>
        <p:spPr>
          <a:xfrm>
            <a:off x="685800" y="3172968"/>
            <a:ext cx="4727448" cy="914400"/>
          </a:xfrm>
          <a:prstGeom prst="rect">
            <a:avLst/>
          </a:prstGeom>
        </p:spPr>
        <p:txBody>
          <a:bodyPr anchor="t">
            <a:noAutofit/>
          </a:bodyPr>
          <a:lstStyle>
            <a:lvl1pPr algn="l">
              <a:lnSpc>
                <a:spcPct val="100000"/>
              </a:lnSpc>
              <a:defRPr sz="3200" b="0" i="0">
                <a:solidFill>
                  <a:schemeClr val="tx1"/>
                </a:solidFill>
                <a:latin typeface="Calibri" panose="020F0502020204030204" pitchFamily="34" charset="0"/>
                <a:ea typeface="Calibri" panose="020F0502020204030204" pitchFamily="34" charset="0"/>
                <a:cs typeface="Calibri" panose="020F0502020204030204" pitchFamily="34" charset="0"/>
              </a:defRPr>
            </a:lvl1pPr>
          </a:lstStyle>
          <a:p>
            <a:endParaRPr lang="en-US" dirty="0"/>
          </a:p>
        </p:txBody>
      </p:sp>
      <p:sp>
        <p:nvSpPr>
          <p:cNvPr id="3" name="Subtitle"/>
          <p:cNvSpPr>
            <a:spLocks noGrp="1"/>
          </p:cNvSpPr>
          <p:nvPr>
            <p:ph type="subTitle" idx="1"/>
          </p:nvPr>
        </p:nvSpPr>
        <p:spPr>
          <a:xfrm>
            <a:off x="685800" y="1499616"/>
            <a:ext cx="7772400" cy="1527048"/>
          </a:xfrm>
          <a:prstGeom prst="rect">
            <a:avLst/>
          </a:prstGeom>
        </p:spPr>
        <p:txBody>
          <a:bodyPr>
            <a:noAutofit/>
          </a:bodyPr>
          <a:lstStyle>
            <a:lvl1pPr marL="0" indent="0" algn="l">
              <a:buNone/>
              <a:defRPr sz="44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sp>
        <p:nvSpPr>
          <p:cNvPr id="33" name="Text Placeholder"/>
          <p:cNvSpPr>
            <a:spLocks noGrp="1"/>
          </p:cNvSpPr>
          <p:nvPr>
            <p:ph type="body" sz="quarter" idx="10"/>
          </p:nvPr>
        </p:nvSpPr>
        <p:spPr>
          <a:xfrm>
            <a:off x="685800" y="4480560"/>
            <a:ext cx="7315200" cy="1636776"/>
          </a:xfrm>
          <a:prstGeom prst="rect">
            <a:avLst/>
          </a:prstGeom>
        </p:spPr>
        <p:txBody>
          <a:bodyPr>
            <a:noAutofit/>
          </a:bodyPr>
          <a:lstStyle>
            <a:lvl1pPr>
              <a:spcBef>
                <a:spcPts val="672"/>
              </a:spcBef>
              <a:defRPr sz="2800" b="1">
                <a:solidFill>
                  <a:srgbClr val="002060"/>
                </a:solidFill>
                <a:latin typeface="Calibri" panose="020F0502020204030204" pitchFamily="34" charset="0"/>
                <a:ea typeface="Calibri" panose="020F0502020204030204" pitchFamily="34" charset="0"/>
                <a:cs typeface="Calibri" panose="020F0502020204030204" pitchFamily="34" charset="0"/>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Master text styles</a:t>
            </a:r>
          </a:p>
        </p:txBody>
      </p:sp>
      <p:sp>
        <p:nvSpPr>
          <p:cNvPr id="4" name="Long Copyright">
            <a:extLst>
              <a:ext uri="{FF2B5EF4-FFF2-40B4-BE49-F238E27FC236}">
                <a16:creationId xmlns:a16="http://schemas.microsoft.com/office/drawing/2014/main" id="{54514DA3-A928-4CD1-BFAE-B5DF399C4B36}"/>
              </a:ext>
            </a:extLst>
          </p:cNvPr>
          <p:cNvSpPr>
            <a:spLocks noGrp="1"/>
          </p:cNvSpPr>
          <p:nvPr>
            <p:ph type="ftr" sz="quarter" idx="11"/>
          </p:nvPr>
        </p:nvSpPr>
        <p:spPr>
          <a:xfrm>
            <a:off x="0" y="6487064"/>
            <a:ext cx="9144000" cy="370935"/>
          </a:xfrm>
        </p:spPr>
        <p:txBody>
          <a:bodyPr>
            <a:noAutofit/>
          </a:bodyPr>
          <a:lstStyle>
            <a:lvl1pPr algn="ctr">
              <a:defRPr>
                <a:solidFill>
                  <a:schemeClr val="tx1"/>
                </a:solidFill>
              </a:defRPr>
            </a:lvl1p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4024858541"/>
      </p:ext>
    </p:extLst>
  </p:cSld>
  <p:clrMapOvr>
    <a:masterClrMapping/>
  </p:clrMapOvr>
  <p:extLst>
    <p:ext uri="{DCECCB84-F9BA-43D5-87BE-67443E8EF086}">
      <p15:sldGuideLst xmlns:p15="http://schemas.microsoft.com/office/powerpoint/2012/main">
        <p15:guide id="1" orient="horz" pos="95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Main Placeholder">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09"/>
            <a:ext cx="8458200" cy="4971691"/>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4" name="Appendix Link">
            <a:extLst>
              <a:ext uri="{FF2B5EF4-FFF2-40B4-BE49-F238E27FC236}">
                <a16:creationId xmlns:a16="http://schemas.microsoft.com/office/drawing/2014/main" id="{771D63F7-D0B9-6679-7EA3-952D63EE3182}"/>
              </a:ext>
            </a:extLst>
          </p:cNvPr>
          <p:cNvSpPr>
            <a:spLocks noGrp="1"/>
          </p:cNvSpPr>
          <p:nvPr>
            <p:ph type="body" sz="quarter" idx="15"/>
          </p:nvPr>
        </p:nvSpPr>
        <p:spPr>
          <a:xfrm>
            <a:off x="3374136" y="6327648"/>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7" name="Image Credit">
            <a:extLst>
              <a:ext uri="{FF2B5EF4-FFF2-40B4-BE49-F238E27FC236}">
                <a16:creationId xmlns:a16="http://schemas.microsoft.com/office/drawing/2014/main" id="{F0FBFCC1-3BF3-7126-0F0F-F70CF232FB6B}"/>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7119"/>
            <a:ext cx="355840" cy="180879"/>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745085821"/>
      </p:ext>
    </p:extLst>
  </p:cSld>
  <p:clrMapOvr>
    <a:masterClrMapping/>
  </p:clrMapOvr>
  <p:extLst>
    <p:ext uri="{DCECCB84-F9BA-43D5-87BE-67443E8EF086}">
      <p15:sldGuideLst xmlns:p15="http://schemas.microsoft.com/office/powerpoint/2012/main">
        <p15:guide id="1" pos="2880" userDrawn="1">
          <p15:clr>
            <a:srgbClr val="FBAE40"/>
          </p15:clr>
        </p15:guide>
        <p15:guide id="2" orient="horz" pos="360" userDrawn="1">
          <p15:clr>
            <a:srgbClr val="FBAE40"/>
          </p15:clr>
        </p15:guide>
        <p15:guide id="3" pos="264" userDrawn="1">
          <p15:clr>
            <a:srgbClr val="FBAE40"/>
          </p15:clr>
        </p15:guide>
        <p15:guide id="4"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Horizontal Main Placeholders">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09"/>
            <a:ext cx="8458200" cy="2838091"/>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342900" y="4343400"/>
            <a:ext cx="8458200" cy="1905000"/>
          </a:xfrm>
        </p:spPr>
        <p:txBody>
          <a:bodyPr/>
          <a:lstStyle>
            <a:lvl1pPr>
              <a:defRPr/>
            </a:lvl1pPr>
            <a:lvl4pPr marL="455613" indent="0">
              <a:buNone/>
              <a:defRPr/>
            </a:lvl4pPr>
          </a:lstStyle>
          <a:p>
            <a:pPr lvl="0"/>
            <a:r>
              <a:rPr lang="en-US" dirty="0"/>
              <a:t>Slide Content 2</a:t>
            </a:r>
          </a:p>
          <a:p>
            <a:pPr lvl="1"/>
            <a:r>
              <a:rPr lang="en-US" dirty="0"/>
              <a:t>Second level</a:t>
            </a:r>
          </a:p>
          <a:p>
            <a:pPr lvl="2"/>
            <a:r>
              <a:rPr lang="en-US" dirty="0"/>
              <a:t>Third level</a:t>
            </a:r>
          </a:p>
        </p:txBody>
      </p:sp>
      <p:sp>
        <p:nvSpPr>
          <p:cNvPr id="9" name="Appendix Link">
            <a:extLst>
              <a:ext uri="{FF2B5EF4-FFF2-40B4-BE49-F238E27FC236}">
                <a16:creationId xmlns:a16="http://schemas.microsoft.com/office/drawing/2014/main" id="{0AB70AB4-F7C2-384F-472C-DDF13099864D}"/>
              </a:ext>
            </a:extLst>
          </p:cNvPr>
          <p:cNvSpPr>
            <a:spLocks noGrp="1"/>
          </p:cNvSpPr>
          <p:nvPr>
            <p:ph type="body" sz="quarter" idx="15"/>
          </p:nvPr>
        </p:nvSpPr>
        <p:spPr>
          <a:xfrm>
            <a:off x="3374136" y="6327648"/>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11" name="Image Credit">
            <a:extLst>
              <a:ext uri="{FF2B5EF4-FFF2-40B4-BE49-F238E27FC236}">
                <a16:creationId xmlns:a16="http://schemas.microsoft.com/office/drawing/2014/main" id="{BD524BE4-D7F7-5A6D-5FB6-DCA53BFA14DE}"/>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3422933013"/>
      </p:ext>
    </p:extLst>
  </p:cSld>
  <p:clrMapOvr>
    <a:masterClrMapping/>
  </p:clrMapOvr>
  <p:extLst>
    <p:ext uri="{DCECCB84-F9BA-43D5-87BE-67443E8EF086}">
      <p15:sldGuideLst xmlns:p15="http://schemas.microsoft.com/office/powerpoint/2012/main">
        <p15:guide id="1" orient="horz" pos="2592" userDrawn="1">
          <p15:clr>
            <a:srgbClr val="FBAE40"/>
          </p15:clr>
        </p15:guide>
        <p15:guide id="2" orient="horz" pos="273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mparison Placeholders">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09"/>
            <a:ext cx="4076700" cy="4971691"/>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4724400" y="1280160"/>
            <a:ext cx="4076700" cy="4974336"/>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7" name="Appendix Link">
            <a:extLst>
              <a:ext uri="{FF2B5EF4-FFF2-40B4-BE49-F238E27FC236}">
                <a16:creationId xmlns:a16="http://schemas.microsoft.com/office/drawing/2014/main" id="{DF179EFA-E3F2-F855-279F-9703B70912C7}"/>
              </a:ext>
            </a:extLst>
          </p:cNvPr>
          <p:cNvSpPr>
            <a:spLocks noGrp="1"/>
          </p:cNvSpPr>
          <p:nvPr>
            <p:ph type="body" sz="quarter" idx="15"/>
          </p:nvPr>
        </p:nvSpPr>
        <p:spPr>
          <a:xfrm>
            <a:off x="3374136" y="6327648"/>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Image Credit">
            <a:extLst>
              <a:ext uri="{FF2B5EF4-FFF2-40B4-BE49-F238E27FC236}">
                <a16:creationId xmlns:a16="http://schemas.microsoft.com/office/drawing/2014/main" id="{648FD8F4-6D8E-E138-4434-1B9674E26E36}"/>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478815702"/>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3" pos="2880">
          <p15:clr>
            <a:srgbClr val="FBAE40"/>
          </p15:clr>
        </p15:guide>
        <p15:guide id="4" pos="2976">
          <p15:clr>
            <a:srgbClr val="FBAE40"/>
          </p15:clr>
        </p15:guide>
        <p15:guide id="5" pos="278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Main One Secondary">
    <p:spTree>
      <p:nvGrpSpPr>
        <p:cNvPr id="1" name=""/>
        <p:cNvGrpSpPr/>
        <p:nvPr/>
      </p:nvGrpSpPr>
      <p:grpSpPr>
        <a:xfrm>
          <a:off x="0" y="0"/>
          <a:ext cx="0" cy="0"/>
          <a:chOff x="0" y="0"/>
          <a:chExt cx="0" cy="0"/>
        </a:xfrm>
      </p:grpSpPr>
      <p:sp>
        <p:nvSpPr>
          <p:cNvPr id="2" name="Slide Title">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304800"/>
            <a:ext cx="8458200" cy="678611"/>
          </a:xfrm>
          <a:prstGeom prst="rect">
            <a:avLst/>
          </a:prstGeom>
        </p:spPr>
        <p:txBody>
          <a:bodyPr anchor="ctr"/>
          <a:lstStyle>
            <a:lvl1pPr>
              <a:defRPr sz="2400"/>
            </a:lvl1pPr>
          </a:lstStyle>
          <a:p>
            <a:r>
              <a:rPr lang="en-US" dirty="0"/>
              <a:t>Slide Title</a:t>
            </a: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hasCustomPrompt="1"/>
          </p:nvPr>
        </p:nvSpPr>
        <p:spPr>
          <a:xfrm>
            <a:off x="342900" y="1276709"/>
            <a:ext cx="5791200" cy="4971691"/>
          </a:xfrm>
          <a:prstGeom prst="rect">
            <a:avLst/>
          </a:prstGeom>
        </p:spPr>
        <p:txBody>
          <a:bodyPr/>
          <a:lstStyle>
            <a:lvl1pPr>
              <a:defRPr/>
            </a:lvl1pPr>
          </a:lstStyle>
          <a:p>
            <a:pPr lvl="0"/>
            <a:r>
              <a:rPr lang="en-US" dirty="0"/>
              <a:t>Slide Content</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0B2D170F-7AF9-40BB-A11B-08474DF5C3AA}"/>
              </a:ext>
            </a:extLst>
          </p:cNvPr>
          <p:cNvSpPr>
            <a:spLocks noGrp="1"/>
          </p:cNvSpPr>
          <p:nvPr>
            <p:ph sz="quarter" idx="14" hasCustomPrompt="1"/>
          </p:nvPr>
        </p:nvSpPr>
        <p:spPr>
          <a:xfrm>
            <a:off x="6418052" y="1280160"/>
            <a:ext cx="2383047" cy="4974336"/>
          </a:xfrm>
        </p:spPr>
        <p:txBody>
          <a:bodyPr/>
          <a:lstStyle>
            <a:lvl1pPr>
              <a:defRPr/>
            </a:lvl1pPr>
          </a:lstStyle>
          <a:p>
            <a:pPr lvl="0"/>
            <a:r>
              <a:rPr lang="en-US" dirty="0"/>
              <a:t>Slide Content 2</a:t>
            </a:r>
          </a:p>
          <a:p>
            <a:pPr lvl="1"/>
            <a:r>
              <a:rPr lang="en-US" dirty="0"/>
              <a:t>Second level</a:t>
            </a:r>
          </a:p>
          <a:p>
            <a:pPr lvl="2"/>
            <a:r>
              <a:rPr lang="en-US" dirty="0"/>
              <a:t>Third level</a:t>
            </a:r>
          </a:p>
        </p:txBody>
      </p:sp>
      <p:sp>
        <p:nvSpPr>
          <p:cNvPr id="7" name="Appendix Link">
            <a:extLst>
              <a:ext uri="{FF2B5EF4-FFF2-40B4-BE49-F238E27FC236}">
                <a16:creationId xmlns:a16="http://schemas.microsoft.com/office/drawing/2014/main" id="{CC2C8DD4-1C81-9EF5-C73F-FB049A5822A8}"/>
              </a:ext>
            </a:extLst>
          </p:cNvPr>
          <p:cNvSpPr>
            <a:spLocks noGrp="1"/>
          </p:cNvSpPr>
          <p:nvPr>
            <p:ph type="body" sz="quarter" idx="15"/>
          </p:nvPr>
        </p:nvSpPr>
        <p:spPr>
          <a:xfrm>
            <a:off x="3374136" y="6327648"/>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pPr lvl="0"/>
            <a:endParaRPr lang="en-US" dirty="0"/>
          </a:p>
        </p:txBody>
      </p:sp>
      <p:sp>
        <p:nvSpPr>
          <p:cNvPr id="9" name="Image Credit">
            <a:extLst>
              <a:ext uri="{FF2B5EF4-FFF2-40B4-BE49-F238E27FC236}">
                <a16:creationId xmlns:a16="http://schemas.microsoft.com/office/drawing/2014/main" id="{470F90C6-D503-AB73-A1AC-E9F8F2B7513A}"/>
              </a:ext>
            </a:extLst>
          </p:cNvPr>
          <p:cNvSpPr>
            <a:spLocks noGrp="1"/>
          </p:cNvSpPr>
          <p:nvPr>
            <p:ph type="body" sz="quarter" idx="16"/>
          </p:nvPr>
        </p:nvSpPr>
        <p:spPr>
          <a:xfrm>
            <a:off x="1563624" y="6675120"/>
            <a:ext cx="6976872" cy="182880"/>
          </a:xfrm>
        </p:spPr>
        <p:txBody>
          <a:bodyPr anchor="ctr">
            <a:noAutofit/>
          </a:bodyPr>
          <a:lstStyle>
            <a:lvl1pPr algn="r">
              <a:defRPr sz="800"/>
            </a:lvl1pPr>
            <a:lvl2pPr algn="r">
              <a:defRPr sz="800"/>
            </a:lvl2pPr>
            <a:lvl3pPr algn="r">
              <a:defRPr sz="800"/>
            </a:lvl3pPr>
            <a:lvl4pPr algn="r">
              <a:defRPr sz="800"/>
            </a:lvl4pPr>
            <a:lvl5pPr algn="r">
              <a:defRPr sz="800"/>
            </a:lvl5pPr>
          </a:lstStyle>
          <a:p>
            <a:pPr lvl="0"/>
            <a:endParaRPr lang="en-US" dirty="0"/>
          </a:p>
        </p:txBody>
      </p:sp>
      <p:sp>
        <p:nvSpPr>
          <p:cNvPr id="3" name="Slide Number Placeholder">
            <a:extLst>
              <a:ext uri="{FF2B5EF4-FFF2-40B4-BE49-F238E27FC236}">
                <a16:creationId xmlns:a16="http://schemas.microsoft.com/office/drawing/2014/main" id="{745DF60F-BF33-428F-883B-9C19F83780BF}"/>
              </a:ext>
            </a:extLst>
          </p:cNvPr>
          <p:cNvSpPr>
            <a:spLocks noGrp="1"/>
          </p:cNvSpPr>
          <p:nvPr>
            <p:ph type="sldNum" sz="quarter" idx="10"/>
          </p:nvPr>
        </p:nvSpPr>
        <p:spPr>
          <a:xfrm>
            <a:off x="8626412" y="6673531"/>
            <a:ext cx="355840" cy="182880"/>
          </a:xfrm>
        </p:spPr>
        <p:txBody>
          <a:bodyPr/>
          <a:lstStyle/>
          <a:p>
            <a:fld id="{68151E55-6873-49E2-B8D5-2F265E6F1973}" type="slidenum">
              <a:rPr lang="en-US" smtClean="0"/>
              <a:t>‹#›</a:t>
            </a:fld>
            <a:endParaRPr lang="en-US" dirty="0"/>
          </a:p>
        </p:txBody>
      </p:sp>
    </p:spTree>
    <p:extLst>
      <p:ext uri="{BB962C8B-B14F-4D97-AF65-F5344CB8AC3E}">
        <p14:creationId xmlns:p14="http://schemas.microsoft.com/office/powerpoint/2010/main" val="1446962700"/>
      </p:ext>
    </p:extLst>
  </p:cSld>
  <p:clrMapOvr>
    <a:masterClrMapping/>
  </p:clrMapOvr>
  <p:extLst>
    <p:ext uri="{DCECCB84-F9BA-43D5-87BE-67443E8EF086}">
      <p15:sldGuideLst xmlns:p15="http://schemas.microsoft.com/office/powerpoint/2012/main">
        <p15:guide id="1" orient="horz" pos="2592">
          <p15:clr>
            <a:srgbClr val="FBAE40"/>
          </p15:clr>
        </p15:guide>
        <p15:guide id="2" orient="horz" pos="2736">
          <p15:clr>
            <a:srgbClr val="FBAE40"/>
          </p15:clr>
        </p15:guide>
        <p15:guide id="4" pos="4032" userDrawn="1">
          <p15:clr>
            <a:srgbClr val="FBAE40"/>
          </p15:clr>
        </p15:guide>
        <p15:guide id="5" pos="386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21.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23.xml"/><Relationship Id="rId1" Type="http://schemas.openxmlformats.org/officeDocument/2006/relationships/slideLayout" Target="../slideLayouts/slideLayout22.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24.xml"/></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26.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MGH logo">
            <a:extLst>
              <a:ext uri="{FF2B5EF4-FFF2-40B4-BE49-F238E27FC236}">
                <a16:creationId xmlns:a16="http://schemas.microsoft.com/office/drawing/2014/main" id="{BF372B49-B6F5-4826-B4F8-2F8A4FFF8894}"/>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94106" y="283845"/>
            <a:ext cx="999514" cy="999514"/>
          </a:xfrm>
          <a:prstGeom prst="rect">
            <a:avLst/>
          </a:prstGeom>
        </p:spPr>
      </p:pic>
      <p:sp>
        <p:nvSpPr>
          <p:cNvPr id="3" name="MGH Tagline">
            <a:extLst>
              <a:ext uri="{FF2B5EF4-FFF2-40B4-BE49-F238E27FC236}">
                <a16:creationId xmlns:a16="http://schemas.microsoft.com/office/drawing/2014/main" id="{70E12349-CEA7-4006-B6E3-3E283BDBD258}"/>
              </a:ext>
            </a:extLst>
          </p:cNvPr>
          <p:cNvSpPr txBox="1"/>
          <p:nvPr userDrawn="1"/>
        </p:nvSpPr>
        <p:spPr>
          <a:xfrm>
            <a:off x="5060273" y="337349"/>
            <a:ext cx="3873993" cy="338554"/>
          </a:xfrm>
          <a:prstGeom prst="rect">
            <a:avLst/>
          </a:prstGeom>
          <a:noFill/>
        </p:spPr>
        <p:txBody>
          <a:bodyPr wrap="square" lIns="45720" rIns="4572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spc="40" dirty="0">
                <a:effectLst/>
                <a:latin typeface="Arial" panose="020B0604020202020204" pitchFamily="34" charset="0"/>
                <a:ea typeface="Calibri" panose="020F0502020204030204" pitchFamily="34" charset="0"/>
              </a:rPr>
              <a:t>Because learning changes everything.</a:t>
            </a:r>
            <a:r>
              <a:rPr lang="en-US" sz="1050" spc="40" baseline="60000" dirty="0">
                <a:effectLst/>
                <a:latin typeface="Arial" panose="020B0604020202020204" pitchFamily="34" charset="0"/>
                <a:ea typeface="Calibri" panose="020F0502020204030204" pitchFamily="34" charset="0"/>
              </a:rPr>
              <a:t>®</a:t>
            </a:r>
            <a:endParaRPr lang="en-US" sz="1600" spc="40" baseline="60000" dirty="0"/>
          </a:p>
        </p:txBody>
      </p:sp>
      <p:sp>
        <p:nvSpPr>
          <p:cNvPr id="5" name="Long Copyright"/>
          <p:cNvSpPr>
            <a:spLocks noGrp="1"/>
          </p:cNvSpPr>
          <p:nvPr>
            <p:ph type="ftr" sz="quarter" idx="3"/>
          </p:nvPr>
        </p:nvSpPr>
        <p:spPr>
          <a:xfrm>
            <a:off x="0" y="6478439"/>
            <a:ext cx="9144000" cy="379562"/>
          </a:xfrm>
          <a:prstGeom prst="rect">
            <a:avLst/>
          </a:prstGeom>
        </p:spPr>
        <p:txBody>
          <a:bodyPr vert="horz" lIns="91440" tIns="45720" rIns="91440" bIns="45720" rtlCol="0" anchor="ctr">
            <a:noAutofit/>
          </a:bodyPr>
          <a:lstStyle>
            <a:lvl1pPr algn="ctr">
              <a:defRPr sz="800">
                <a:solidFill>
                  <a:schemeClr val="tx1"/>
                </a:solidFill>
              </a:defRPr>
            </a:lvl1pPr>
          </a:lstStyle>
          <a:p>
            <a:pPr defTabSz="457200">
              <a:spcBef>
                <a:spcPct val="20000"/>
              </a:spcBef>
              <a:defRPr/>
            </a:pPr>
            <a:r>
              <a:rPr lang="en-US" dirty="0"/>
              <a:t>Add long copyright</a:t>
            </a:r>
          </a:p>
        </p:txBody>
      </p:sp>
      <p:sp>
        <p:nvSpPr>
          <p:cNvPr id="8" name="MGH Yellow Line">
            <a:extLst>
              <a:ext uri="{FF2B5EF4-FFF2-40B4-BE49-F238E27FC236}">
                <a16:creationId xmlns:a16="http://schemas.microsoft.com/office/drawing/2014/main" id="{86E6E250-D1F9-6444-A77C-4DC8C64A97D7}"/>
              </a:ext>
              <a:ext uri="{C183D7F6-B498-43B3-948B-1728B52AA6E4}">
                <adec:decorative xmlns:adec="http://schemas.microsoft.com/office/drawing/2017/decorative" val="1"/>
              </a:ext>
            </a:extLst>
          </p:cNvPr>
          <p:cNvSpPr/>
          <p:nvPr userDrawn="1"/>
        </p:nvSpPr>
        <p:spPr>
          <a:xfrm>
            <a:off x="0" y="6432547"/>
            <a:ext cx="9144000" cy="54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1"/>
              </a:solidFill>
            </a:endParaRPr>
          </a:p>
        </p:txBody>
      </p:sp>
    </p:spTree>
    <p:extLst>
      <p:ext uri="{BB962C8B-B14F-4D97-AF65-F5344CB8AC3E}">
        <p14:creationId xmlns:p14="http://schemas.microsoft.com/office/powerpoint/2010/main" val="895458715"/>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Lst>
  <p:hf hdr="0" dt="0"/>
  <p:txStyles>
    <p:titleStyle>
      <a:lvl1pPr algn="l" defTabSz="914400" rtl="0" eaLnBrk="1" latinLnBrk="0" hangingPunct="1">
        <a:lnSpc>
          <a:spcPct val="90000"/>
        </a:lnSpc>
        <a:spcBef>
          <a:spcPct val="0"/>
        </a:spcBef>
        <a:buNone/>
        <a:defRPr sz="2400" b="1" kern="1200">
          <a:solidFill>
            <a:schemeClr val="tx2"/>
          </a:solidFill>
          <a:latin typeface="+mj-lt"/>
          <a:ea typeface="+mj-ea"/>
          <a:cs typeface="+mj-cs"/>
        </a:defRPr>
      </a:lvl1pPr>
    </p:titleStyle>
    <p:body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sz="1400" kern="1200" baseline="0">
          <a:solidFill>
            <a:schemeClr val="tx2"/>
          </a:solidFill>
          <a:latin typeface="+mn-lt"/>
          <a:ea typeface="+mn-ea"/>
          <a:cs typeface="+mn-cs"/>
        </a:defRPr>
      </a:lvl1pPr>
      <a:lvl2pPr marL="230188" indent="-228600" algn="l" defTabSz="914400" rtl="0" eaLnBrk="1" latinLnBrk="0" hangingPunct="1">
        <a:lnSpc>
          <a:spcPct val="100000"/>
        </a:lnSpc>
        <a:spcBef>
          <a:spcPts val="800"/>
        </a:spcBef>
        <a:buClrTx/>
        <a:buFont typeface="Arial" panose="020B0604020202020204" pitchFamily="34" charset="0"/>
        <a:buChar char="•"/>
        <a:defRPr sz="2000" kern="1200">
          <a:solidFill>
            <a:schemeClr val="tx2"/>
          </a:solidFill>
          <a:latin typeface="+mn-lt"/>
          <a:ea typeface="+mn-ea"/>
          <a:cs typeface="+mn-cs"/>
        </a:defRPr>
      </a:lvl2pPr>
      <a:lvl3pPr marL="460375" indent="-228600" algn="l" defTabSz="914400" rtl="0" eaLnBrk="1" latinLnBrk="0" hangingPunct="1">
        <a:lnSpc>
          <a:spcPct val="100000"/>
        </a:lnSpc>
        <a:spcBef>
          <a:spcPts val="800"/>
        </a:spcBef>
        <a:buFont typeface="Arial" panose="020B0604020202020204" pitchFamily="34" charset="0"/>
        <a:buChar char="•"/>
        <a:defRPr sz="1800" kern="1200">
          <a:solidFill>
            <a:schemeClr val="tx2"/>
          </a:solidFill>
          <a:latin typeface="+mn-lt"/>
          <a:ea typeface="+mn-ea"/>
          <a:cs typeface="+mn-cs"/>
        </a:defRPr>
      </a:lvl3pPr>
      <a:lvl4pPr marL="455613"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2880">
          <p15:clr>
            <a:srgbClr val="F26B43"/>
          </p15:clr>
        </p15:guide>
        <p15:guide id="6" pos="216">
          <p15:clr>
            <a:srgbClr val="F26B43"/>
          </p15:clr>
        </p15:guide>
        <p15:guide id="7" pos="5544">
          <p15:clr>
            <a:srgbClr val="F26B43"/>
          </p15:clr>
        </p15:guide>
        <p15:guide id="9" orient="horz" pos="4211">
          <p15:clr>
            <a:srgbClr val="F26B43"/>
          </p15:clr>
        </p15:guide>
        <p15:guide id="10" orient="horz" pos="960">
          <p15:clr>
            <a:srgbClr val="F26B43"/>
          </p15:clr>
        </p15:guide>
        <p15:guide id="11" orient="horz" pos="4104">
          <p15:clr>
            <a:srgbClr val="F26B43"/>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tle Placeholder">
            <a:extLst>
              <a:ext uri="{FF2B5EF4-FFF2-40B4-BE49-F238E27FC236}">
                <a16:creationId xmlns:a16="http://schemas.microsoft.com/office/drawing/2014/main" id="{881C4C4E-EEEF-442A-AE3B-63C7E062F18C}"/>
              </a:ext>
            </a:extLst>
          </p:cNvPr>
          <p:cNvSpPr>
            <a:spLocks noGrp="1"/>
          </p:cNvSpPr>
          <p:nvPr>
            <p:ph type="title"/>
          </p:nvPr>
        </p:nvSpPr>
        <p:spPr>
          <a:xfrm>
            <a:off x="342900" y="586200"/>
            <a:ext cx="8458200" cy="685800"/>
          </a:xfrm>
          <a:prstGeom prst="rect">
            <a:avLst/>
          </a:prstGeom>
        </p:spPr>
        <p:txBody>
          <a:bodyPr vert="horz" lIns="91440" tIns="45720" rIns="91440" bIns="45720" rtlCol="0" anchor="ctr">
            <a:noAutofit/>
          </a:bodyPr>
          <a:lstStyle/>
          <a:p>
            <a:r>
              <a:rPr lang="en-US" dirty="0"/>
              <a:t>Title goes here</a:t>
            </a:r>
          </a:p>
        </p:txBody>
      </p:sp>
      <p:sp>
        <p:nvSpPr>
          <p:cNvPr id="5" name="Text Placeholder">
            <a:extLst>
              <a:ext uri="{FF2B5EF4-FFF2-40B4-BE49-F238E27FC236}">
                <a16:creationId xmlns:a16="http://schemas.microsoft.com/office/drawing/2014/main" id="{4F2C87DD-ADFA-433D-B7C8-4E9E42BC9E0F}"/>
              </a:ext>
            </a:extLst>
          </p:cNvPr>
          <p:cNvSpPr>
            <a:spLocks noGrp="1"/>
          </p:cNvSpPr>
          <p:nvPr>
            <p:ph type="body" idx="1"/>
          </p:nvPr>
        </p:nvSpPr>
        <p:spPr>
          <a:xfrm>
            <a:off x="342900" y="1371599"/>
            <a:ext cx="8458200" cy="4876801"/>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p:txBody>
      </p:sp>
      <p:sp>
        <p:nvSpPr>
          <p:cNvPr id="2" name="Short Copyright">
            <a:extLst>
              <a:ext uri="{FF2B5EF4-FFF2-40B4-BE49-F238E27FC236}">
                <a16:creationId xmlns:a16="http://schemas.microsoft.com/office/drawing/2014/main" id="{C179790D-0AAB-45C4-2B1B-4D9055E9F512}"/>
              </a:ext>
            </a:extLst>
          </p:cNvPr>
          <p:cNvSpPr txBox="1"/>
          <p:nvPr userDrawn="1"/>
        </p:nvSpPr>
        <p:spPr>
          <a:xfrm>
            <a:off x="215658" y="6676912"/>
            <a:ext cx="1233578" cy="181088"/>
          </a:xfrm>
          <a:prstGeom prst="rect">
            <a:avLst/>
          </a:prstGeom>
          <a:noFill/>
        </p:spPr>
        <p:txBody>
          <a:bodyPr wrap="square" lIns="45720" rIns="45720" rtlCol="0" anchor="ctr">
            <a:noAutofit/>
          </a:bodyPr>
          <a:lstStyle/>
          <a:p>
            <a:r>
              <a:rPr lang="en-US" sz="800" b="0" dirty="0">
                <a:solidFill>
                  <a:schemeClr val="tx1"/>
                </a:solidFill>
              </a:rPr>
              <a:t>© McGraw Hill LLC</a:t>
            </a:r>
          </a:p>
        </p:txBody>
      </p:sp>
      <p:sp>
        <p:nvSpPr>
          <p:cNvPr id="12"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6412" y="6673531"/>
            <a:ext cx="356616" cy="182880"/>
          </a:xfrm>
          <a:prstGeom prst="rect">
            <a:avLst/>
          </a:prstGeom>
        </p:spPr>
        <p:txBody>
          <a:bodyPr vert="horz" lIns="45720" tIns="45720" rIns="45720" bIns="45720" rtlCol="0" anchor="ctr">
            <a:noAutofit/>
          </a:bodyPr>
          <a:lstStyle>
            <a:lvl1pPr algn="r">
              <a:defRPr sz="800">
                <a:solidFill>
                  <a:schemeClr val="tx1"/>
                </a:solidFill>
              </a:defRPr>
            </a:lvl1pPr>
          </a:lstStyle>
          <a:p>
            <a:r>
              <a:rPr lang="en-US" dirty="0"/>
              <a:t>4-</a:t>
            </a:r>
            <a:fld id="{68151E55-6873-49E2-B8D5-2F265E6F1973}" type="slidenum">
              <a:rPr lang="en-US" smtClean="0"/>
              <a:pPr/>
              <a:t>‹#›</a:t>
            </a:fld>
            <a:endParaRPr lang="en-US" dirty="0"/>
          </a:p>
        </p:txBody>
      </p:sp>
      <p:sp>
        <p:nvSpPr>
          <p:cNvPr id="4" name="Rectangle 3">
            <a:extLst>
              <a:ext uri="{FF2B5EF4-FFF2-40B4-BE49-F238E27FC236}">
                <a16:creationId xmlns:a16="http://schemas.microsoft.com/office/drawing/2014/main" id="{024F46BA-5071-BABE-6972-54CCECBDBD23}"/>
              </a:ext>
            </a:extLst>
          </p:cNvPr>
          <p:cNvSpPr/>
          <p:nvPr userDrawn="1"/>
        </p:nvSpPr>
        <p:spPr>
          <a:xfrm>
            <a:off x="0" y="0"/>
            <a:ext cx="9144000" cy="533400"/>
          </a:xfrm>
          <a:prstGeom prst="rect">
            <a:avLst/>
          </a:prstGeom>
          <a:solidFill>
            <a:srgbClr val="006991"/>
          </a:solidFill>
          <a:ln w="28575" cap="flat" cmpd="sng" algn="ctr">
            <a:solidFill>
              <a:srgbClr val="6076B4">
                <a:shade val="50000"/>
              </a:srgbClr>
            </a:solidFill>
            <a:prstDash val="solid"/>
          </a:ln>
          <a:effectLst/>
        </p:spPr>
        <p:txBody>
          <a:bodyPr anchor="ctr"/>
          <a:lstStyle/>
          <a:p>
            <a:pPr algn="ctr" fontAlgn="auto">
              <a:spcBef>
                <a:spcPts val="0"/>
              </a:spcBef>
              <a:spcAft>
                <a:spcPts val="0"/>
              </a:spcAft>
              <a:defRPr/>
            </a:pPr>
            <a:endParaRPr lang="en-US" kern="0" dirty="0">
              <a:solidFill>
                <a:srgbClr val="FFFF00"/>
              </a:solidFill>
              <a:latin typeface="Palatino Linotype"/>
            </a:endParaRPr>
          </a:p>
        </p:txBody>
      </p:sp>
    </p:spTree>
    <p:extLst>
      <p:ext uri="{BB962C8B-B14F-4D97-AF65-F5344CB8AC3E}">
        <p14:creationId xmlns:p14="http://schemas.microsoft.com/office/powerpoint/2010/main" val="939136772"/>
      </p:ext>
    </p:extLst>
  </p:cSld>
  <p:clrMap bg1="lt1" tx1="dk1" bg2="lt2" tx2="dk2" accent1="accent1" accent2="accent2" accent3="accent3" accent4="accent4" accent5="accent5" accent6="accent6" hlink="hlink" folHlink="folHlink"/>
  <p:sldLayoutIdLst>
    <p:sldLayoutId id="2147483724" r:id="rId1"/>
  </p:sldLayoutIdLst>
  <p:hf hdr="0" dt="0"/>
  <p:txStyles>
    <p:titleStyle>
      <a:lvl1pPr algn="l" defTabSz="914400" rtl="0" eaLnBrk="1" latinLnBrk="0" hangingPunct="1">
        <a:lnSpc>
          <a:spcPct val="90000"/>
        </a:lnSpc>
        <a:spcBef>
          <a:spcPct val="0"/>
        </a:spcBef>
        <a:buNone/>
        <a:defRPr sz="2400" b="1" kern="1200">
          <a:solidFill>
            <a:schemeClr val="tx2"/>
          </a:solidFill>
          <a:latin typeface="Calibri" panose="020F0502020204030204" pitchFamily="34" charset="0"/>
          <a:ea typeface="Calibri" panose="020F0502020204030204" pitchFamily="34" charset="0"/>
          <a:cs typeface="Calibri" panose="020F0502020204030204" pitchFamily="34" charset="0"/>
        </a:defRPr>
      </a:lvl1pPr>
    </p:titleStyle>
    <p:bodyStyle>
      <a:lvl1pPr marL="0" marR="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sz="2000" kern="1200">
          <a:solidFill>
            <a:schemeClr val="tx2"/>
          </a:solidFill>
          <a:latin typeface="Calibri" panose="020F0502020204030204" pitchFamily="34" charset="0"/>
          <a:ea typeface="Calibri" panose="020F0502020204030204" pitchFamily="34" charset="0"/>
          <a:cs typeface="Calibri" panose="020F0502020204030204" pitchFamily="34" charset="0"/>
        </a:defRPr>
      </a:lvl1pPr>
      <a:lvl2pPr marL="344488" indent="-342900" algn="l" defTabSz="914400" rtl="0" eaLnBrk="1" latinLnBrk="0" hangingPunct="1">
        <a:lnSpc>
          <a:spcPct val="100000"/>
        </a:lnSpc>
        <a:spcBef>
          <a:spcPts val="800"/>
        </a:spcBef>
        <a:spcAft>
          <a:spcPts val="800"/>
        </a:spcAft>
        <a:buClrTx/>
        <a:buFont typeface="Arial" panose="020B0604020202020204" pitchFamily="34" charset="0"/>
        <a:buChar char="•"/>
        <a:defRPr sz="2000" kern="1200">
          <a:solidFill>
            <a:schemeClr val="tx2"/>
          </a:solidFill>
          <a:latin typeface="Calibri" panose="020F0502020204030204" pitchFamily="34" charset="0"/>
          <a:ea typeface="Calibri" panose="020F0502020204030204" pitchFamily="34" charset="0"/>
          <a:cs typeface="Calibri" panose="020F0502020204030204" pitchFamily="34" charset="0"/>
        </a:defRPr>
      </a:lvl2pPr>
      <a:lvl3pPr marL="517525" indent="-285750" algn="l" defTabSz="914400" rtl="0" eaLnBrk="1" latinLnBrk="0" hangingPunct="1">
        <a:lnSpc>
          <a:spcPct val="100000"/>
        </a:lnSpc>
        <a:spcBef>
          <a:spcPts val="800"/>
        </a:spcBef>
        <a:spcAft>
          <a:spcPts val="800"/>
        </a:spcAft>
        <a:buFont typeface="Arial" panose="020B0604020202020204" pitchFamily="34" charset="0"/>
        <a:buChar char="•"/>
        <a:defRPr sz="1800" kern="1200">
          <a:solidFill>
            <a:schemeClr val="tx2"/>
          </a:solidFill>
          <a:latin typeface="Calibri" panose="020F0502020204030204" pitchFamily="34" charset="0"/>
          <a:ea typeface="Calibri" panose="020F0502020204030204" pitchFamily="34" charset="0"/>
          <a:cs typeface="Calibri" panose="020F0502020204030204" pitchFamily="34" charset="0"/>
        </a:defRPr>
      </a:lvl3pPr>
      <a:lvl4pPr marL="741363" indent="-285750" algn="l" defTabSz="914400" rtl="0" eaLnBrk="1" latinLnBrk="0" hangingPunct="1">
        <a:lnSpc>
          <a:spcPct val="100000"/>
        </a:lnSpc>
        <a:spcBef>
          <a:spcPts val="800"/>
        </a:spcBef>
        <a:spcAft>
          <a:spcPts val="800"/>
        </a:spcAft>
        <a:buFont typeface="Arial" panose="020B0604020202020204" pitchFamily="34" charset="0"/>
        <a:buChar char="•"/>
        <a:defRPr sz="1200" kern="1200">
          <a:solidFill>
            <a:schemeClr val="tx1"/>
          </a:solidFill>
          <a:latin typeface="+mn-lt"/>
          <a:ea typeface="+mn-ea"/>
          <a:cs typeface="+mn-cs"/>
        </a:defRPr>
      </a:lvl4pPr>
      <a:lvl5pPr marL="971550" indent="-285750" algn="l" defTabSz="914400" rtl="0" eaLnBrk="1" latinLnBrk="0" hangingPunct="1">
        <a:lnSpc>
          <a:spcPct val="100000"/>
        </a:lnSpc>
        <a:spcBef>
          <a:spcPts val="8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92">
          <p15:clr>
            <a:srgbClr val="F26B43"/>
          </p15:clr>
        </p15:guide>
        <p15:guide id="6" pos="216">
          <p15:clr>
            <a:srgbClr val="F26B43"/>
          </p15:clr>
        </p15:guide>
        <p15:guide id="7" pos="5544">
          <p15:clr>
            <a:srgbClr val="F26B43"/>
          </p15:clr>
        </p15:guide>
        <p15:guide id="9" orient="horz" pos="4211">
          <p15:clr>
            <a:srgbClr val="F26B43"/>
          </p15:clr>
        </p15:guide>
        <p15:guide id="10" orient="horz" pos="624">
          <p15:clr>
            <a:srgbClr val="F26B43"/>
          </p15:clr>
        </p15:guide>
        <p15:guide id="11" orient="horz" pos="4104">
          <p15:clr>
            <a:srgbClr val="F26B43"/>
          </p15:clr>
        </p15:guide>
        <p15:guide id="12" orient="horz" pos="864">
          <p15:clr>
            <a:srgbClr val="F26B43"/>
          </p15:clr>
        </p15:guide>
        <p15:guide id="13" orient="horz" pos="360">
          <p15:clr>
            <a:srgbClr val="F26B43"/>
          </p15:clr>
        </p15:guide>
        <p15:guide id="14" orient="horz" pos="3936">
          <p15:clr>
            <a:srgbClr val="F26B43"/>
          </p15:clr>
        </p15:guide>
        <p15:guide id="15" pos="984">
          <p15:clr>
            <a:srgbClr val="F26B43"/>
          </p15:clr>
        </p15:guide>
        <p15:guide id="16" pos="5376">
          <p15:clr>
            <a:srgbClr val="F26B43"/>
          </p15:clr>
        </p15:guide>
        <p15:guide id="17" pos="2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0"/>
            <a:ext cx="9144000" cy="533400"/>
          </a:xfrm>
          <a:prstGeom prst="rect">
            <a:avLst/>
          </a:prstGeom>
          <a:solidFill>
            <a:srgbClr val="006991"/>
          </a:solidFill>
          <a:ln w="28575" cap="flat" cmpd="sng" algn="ctr">
            <a:solidFill>
              <a:srgbClr val="6076B4">
                <a:shade val="50000"/>
              </a:srgbClr>
            </a:solidFill>
            <a:prstDash val="solid"/>
          </a:ln>
          <a:effectLst/>
        </p:spPr>
        <p:txBody>
          <a:bodyPr anchor="ctr"/>
          <a:lstStyle/>
          <a:p>
            <a:pPr algn="ctr" fontAlgn="auto">
              <a:spcBef>
                <a:spcPts val="0"/>
              </a:spcBef>
              <a:spcAft>
                <a:spcPts val="0"/>
              </a:spcAft>
              <a:defRPr/>
            </a:pPr>
            <a:endParaRPr lang="en-US" kern="0" dirty="0">
              <a:solidFill>
                <a:sysClr val="window" lastClr="FFFFFF"/>
              </a:solidFill>
              <a:latin typeface="Palatino Linotype"/>
              <a:cs typeface="+mn-cs"/>
            </a:endParaRPr>
          </a:p>
        </p:txBody>
      </p:sp>
      <p:pic>
        <p:nvPicPr>
          <p:cNvPr id="7" name="MGH logo">
            <a:extLst>
              <a:ext uri="{FF2B5EF4-FFF2-40B4-BE49-F238E27FC236}">
                <a16:creationId xmlns:a16="http://schemas.microsoft.com/office/drawing/2014/main" id="{BF372B49-B6F5-4826-B4F8-2F8A4FFF889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4106" y="283845"/>
            <a:ext cx="999514" cy="999514"/>
          </a:xfrm>
          <a:prstGeom prst="rect">
            <a:avLst/>
          </a:prstGeom>
        </p:spPr>
      </p:pic>
      <p:sp>
        <p:nvSpPr>
          <p:cNvPr id="3" name="MGH Tagline">
            <a:extLst>
              <a:ext uri="{FF2B5EF4-FFF2-40B4-BE49-F238E27FC236}">
                <a16:creationId xmlns:a16="http://schemas.microsoft.com/office/drawing/2014/main" id="{70E12349-CEA7-4006-B6E3-3E283BDBD258}"/>
              </a:ext>
            </a:extLst>
          </p:cNvPr>
          <p:cNvSpPr txBox="1"/>
          <p:nvPr userDrawn="1"/>
        </p:nvSpPr>
        <p:spPr>
          <a:xfrm>
            <a:off x="5072465" y="114568"/>
            <a:ext cx="3873993" cy="338554"/>
          </a:xfrm>
          <a:prstGeom prst="rect">
            <a:avLst/>
          </a:prstGeom>
          <a:noFill/>
        </p:spPr>
        <p:txBody>
          <a:bodyPr wrap="square" lIns="45720" rIns="4572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spc="40" dirty="0">
                <a:solidFill>
                  <a:schemeClr val="bg1"/>
                </a:solidFill>
                <a:effectLst/>
                <a:latin typeface="Arial" panose="020B0604020202020204" pitchFamily="34" charset="0"/>
                <a:ea typeface="Calibri" panose="020F0502020204030204" pitchFamily="34" charset="0"/>
              </a:rPr>
              <a:t>Because learning changes everything.</a:t>
            </a:r>
            <a:r>
              <a:rPr lang="en-US" sz="1050" spc="40" baseline="60000" dirty="0">
                <a:solidFill>
                  <a:schemeClr val="bg1"/>
                </a:solidFill>
                <a:effectLst/>
                <a:latin typeface="Arial" panose="020B0604020202020204" pitchFamily="34" charset="0"/>
                <a:ea typeface="Calibri" panose="020F0502020204030204" pitchFamily="34" charset="0"/>
              </a:rPr>
              <a:t>®</a:t>
            </a:r>
            <a:endParaRPr lang="en-US" sz="1600" spc="40" baseline="60000" dirty="0">
              <a:solidFill>
                <a:schemeClr val="bg1"/>
              </a:solidFill>
            </a:endParaRPr>
          </a:p>
        </p:txBody>
      </p:sp>
      <p:sp>
        <p:nvSpPr>
          <p:cNvPr id="5" name="Long Copyright"/>
          <p:cNvSpPr>
            <a:spLocks noGrp="1"/>
          </p:cNvSpPr>
          <p:nvPr>
            <p:ph type="ftr" sz="quarter" idx="3"/>
          </p:nvPr>
        </p:nvSpPr>
        <p:spPr>
          <a:xfrm>
            <a:off x="0" y="6478439"/>
            <a:ext cx="9144000" cy="379562"/>
          </a:xfrm>
          <a:prstGeom prst="rect">
            <a:avLst/>
          </a:prstGeom>
        </p:spPr>
        <p:txBody>
          <a:bodyPr vert="horz" lIns="91440" tIns="45720" rIns="91440" bIns="45720" rtlCol="0" anchor="ctr">
            <a:noAutofit/>
          </a:bodyPr>
          <a:lstStyle>
            <a:lvl1pPr algn="ctr">
              <a:defRPr sz="800">
                <a:solidFill>
                  <a:schemeClr val="tx1"/>
                </a:solidFill>
              </a:defRPr>
            </a:lvl1pPr>
          </a:lstStyle>
          <a:p>
            <a:pPr defTabSz="457200">
              <a:spcBef>
                <a:spcPct val="20000"/>
              </a:spcBef>
              <a:defRPr/>
            </a:pPr>
            <a:r>
              <a:rPr lang="en-US" dirty="0"/>
              <a:t>Add long copyright</a:t>
            </a:r>
          </a:p>
        </p:txBody>
      </p:sp>
    </p:spTree>
    <p:extLst>
      <p:ext uri="{BB962C8B-B14F-4D97-AF65-F5344CB8AC3E}">
        <p14:creationId xmlns:p14="http://schemas.microsoft.com/office/powerpoint/2010/main" val="2049659534"/>
      </p:ext>
    </p:extLst>
  </p:cSld>
  <p:clrMap bg1="lt1" tx1="dk1" bg2="lt2" tx2="dk2" accent1="accent1" accent2="accent2" accent3="accent3" accent4="accent4" accent5="accent5" accent6="accent6" hlink="hlink" folHlink="folHlink"/>
  <p:sldLayoutIdLst>
    <p:sldLayoutId id="2147483709" r:id="rId1"/>
  </p:sldLayoutIdLst>
  <p:hf hdr="0" dt="0"/>
  <p:txStyles>
    <p:titleStyle>
      <a:lvl1pPr algn="l" defTabSz="914400" rtl="0" eaLnBrk="1" latinLnBrk="0" hangingPunct="1">
        <a:lnSpc>
          <a:spcPct val="90000"/>
        </a:lnSpc>
        <a:spcBef>
          <a:spcPct val="0"/>
        </a:spcBef>
        <a:buNone/>
        <a:defRPr sz="2400" b="1" kern="1200">
          <a:solidFill>
            <a:schemeClr val="tx2"/>
          </a:solidFill>
          <a:latin typeface="+mj-lt"/>
          <a:ea typeface="+mj-ea"/>
          <a:cs typeface="+mj-cs"/>
        </a:defRPr>
      </a:lvl1pPr>
    </p:titleStyle>
    <p:body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sz="1400" kern="1200" baseline="0">
          <a:solidFill>
            <a:schemeClr val="tx2"/>
          </a:solidFill>
          <a:latin typeface="+mn-lt"/>
          <a:ea typeface="+mn-ea"/>
          <a:cs typeface="+mn-cs"/>
        </a:defRPr>
      </a:lvl1pPr>
      <a:lvl2pPr marL="230188" indent="-228600" algn="l" defTabSz="914400" rtl="0" eaLnBrk="1" latinLnBrk="0" hangingPunct="1">
        <a:lnSpc>
          <a:spcPct val="100000"/>
        </a:lnSpc>
        <a:spcBef>
          <a:spcPts val="800"/>
        </a:spcBef>
        <a:buClrTx/>
        <a:buFont typeface="Arial" panose="020B0604020202020204" pitchFamily="34" charset="0"/>
        <a:buChar char="•"/>
        <a:defRPr sz="2000" kern="1200">
          <a:solidFill>
            <a:schemeClr val="tx2"/>
          </a:solidFill>
          <a:latin typeface="+mn-lt"/>
          <a:ea typeface="+mn-ea"/>
          <a:cs typeface="+mn-cs"/>
        </a:defRPr>
      </a:lvl2pPr>
      <a:lvl3pPr marL="460375" indent="-228600" algn="l" defTabSz="914400" rtl="0" eaLnBrk="1" latinLnBrk="0" hangingPunct="1">
        <a:lnSpc>
          <a:spcPct val="100000"/>
        </a:lnSpc>
        <a:spcBef>
          <a:spcPts val="800"/>
        </a:spcBef>
        <a:buFont typeface="Arial" panose="020B0604020202020204" pitchFamily="34" charset="0"/>
        <a:buChar char="•"/>
        <a:defRPr sz="1800" kern="1200">
          <a:solidFill>
            <a:schemeClr val="tx2"/>
          </a:solidFill>
          <a:latin typeface="+mn-lt"/>
          <a:ea typeface="+mn-ea"/>
          <a:cs typeface="+mn-cs"/>
        </a:defRPr>
      </a:lvl3pPr>
      <a:lvl4pPr marL="455613"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2880">
          <p15:clr>
            <a:srgbClr val="F26B43"/>
          </p15:clr>
        </p15:guide>
        <p15:guide id="6" pos="216">
          <p15:clr>
            <a:srgbClr val="F26B43"/>
          </p15:clr>
        </p15:guide>
        <p15:guide id="7" pos="5544">
          <p15:clr>
            <a:srgbClr val="F26B43"/>
          </p15:clr>
        </p15:guide>
        <p15:guide id="9" orient="horz" pos="4211">
          <p15:clr>
            <a:srgbClr val="F26B43"/>
          </p15:clr>
        </p15:guide>
        <p15:guide id="10" orient="horz" pos="960">
          <p15:clr>
            <a:srgbClr val="F26B43"/>
          </p15:clr>
        </p15:guide>
        <p15:guide id="11" orient="horz" pos="4104">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tle Placeholder">
            <a:extLst>
              <a:ext uri="{FF2B5EF4-FFF2-40B4-BE49-F238E27FC236}">
                <a16:creationId xmlns:a16="http://schemas.microsoft.com/office/drawing/2014/main" id="{881C4C4E-EEEF-442A-AE3B-63C7E062F18C}"/>
              </a:ext>
            </a:extLst>
          </p:cNvPr>
          <p:cNvSpPr>
            <a:spLocks noGrp="1"/>
          </p:cNvSpPr>
          <p:nvPr>
            <p:ph type="title"/>
          </p:nvPr>
        </p:nvSpPr>
        <p:spPr>
          <a:xfrm>
            <a:off x="342900" y="136257"/>
            <a:ext cx="8458200" cy="685800"/>
          </a:xfrm>
          <a:prstGeom prst="rect">
            <a:avLst/>
          </a:prstGeom>
        </p:spPr>
        <p:txBody>
          <a:bodyPr vert="horz" lIns="91440" tIns="45720" rIns="91440" bIns="45720" rtlCol="0" anchor="ctr">
            <a:noAutofit/>
          </a:bodyPr>
          <a:lstStyle/>
          <a:p>
            <a:r>
              <a:rPr lang="en-US" dirty="0"/>
              <a:t>Title goes here</a:t>
            </a:r>
          </a:p>
        </p:txBody>
      </p:sp>
      <p:sp>
        <p:nvSpPr>
          <p:cNvPr id="5" name="Text Placeholder">
            <a:extLst>
              <a:ext uri="{FF2B5EF4-FFF2-40B4-BE49-F238E27FC236}">
                <a16:creationId xmlns:a16="http://schemas.microsoft.com/office/drawing/2014/main" id="{4F2C87DD-ADFA-433D-B7C8-4E9E42BC9E0F}"/>
              </a:ext>
            </a:extLst>
          </p:cNvPr>
          <p:cNvSpPr>
            <a:spLocks noGrp="1"/>
          </p:cNvSpPr>
          <p:nvPr>
            <p:ph type="body" idx="1"/>
          </p:nvPr>
        </p:nvSpPr>
        <p:spPr>
          <a:xfrm>
            <a:off x="342900" y="1273877"/>
            <a:ext cx="8458200" cy="494437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p:txBody>
      </p:sp>
      <p:sp>
        <p:nvSpPr>
          <p:cNvPr id="8" name="MGH Yellow Line">
            <a:extLst>
              <a:ext uri="{FF2B5EF4-FFF2-40B4-BE49-F238E27FC236}">
                <a16:creationId xmlns:a16="http://schemas.microsoft.com/office/drawing/2014/main" id="{86E6E250-D1F9-6444-A77C-4DC8C64A97D7}"/>
              </a:ext>
              <a:ext uri="{C183D7F6-B498-43B3-948B-1728B52AA6E4}">
                <adec:decorative xmlns:adec="http://schemas.microsoft.com/office/drawing/2017/decorative" val="1"/>
              </a:ext>
            </a:extLst>
          </p:cNvPr>
          <p:cNvSpPr/>
          <p:nvPr userDrawn="1"/>
        </p:nvSpPr>
        <p:spPr>
          <a:xfrm>
            <a:off x="0" y="6622319"/>
            <a:ext cx="9144000" cy="54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Short Copyright">
            <a:extLst>
              <a:ext uri="{FF2B5EF4-FFF2-40B4-BE49-F238E27FC236}">
                <a16:creationId xmlns:a16="http://schemas.microsoft.com/office/drawing/2014/main" id="{36838A37-515E-4F5C-BF9F-CE51891A9C27}"/>
              </a:ext>
            </a:extLst>
          </p:cNvPr>
          <p:cNvSpPr txBox="1"/>
          <p:nvPr userDrawn="1"/>
        </p:nvSpPr>
        <p:spPr>
          <a:xfrm>
            <a:off x="215658" y="6676912"/>
            <a:ext cx="1233578" cy="181088"/>
          </a:xfrm>
          <a:prstGeom prst="rect">
            <a:avLst/>
          </a:prstGeom>
          <a:noFill/>
        </p:spPr>
        <p:txBody>
          <a:bodyPr wrap="square" lIns="45720" rIns="45720" rtlCol="0" anchor="ctr">
            <a:noAutofit/>
          </a:bodyPr>
          <a:lstStyle/>
          <a:p>
            <a:r>
              <a:rPr lang="en-US" sz="800" b="0" dirty="0">
                <a:solidFill>
                  <a:schemeClr val="tx1"/>
                </a:solidFill>
              </a:rPr>
              <a:t>© McGraw Hill LLC</a:t>
            </a:r>
          </a:p>
        </p:txBody>
      </p:sp>
      <p:sp>
        <p:nvSpPr>
          <p:cNvPr id="12"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6412" y="6673531"/>
            <a:ext cx="355840" cy="182880"/>
          </a:xfrm>
          <a:prstGeom prst="rect">
            <a:avLst/>
          </a:prstGeom>
        </p:spPr>
        <p:txBody>
          <a:bodyPr vert="horz" lIns="45720" tIns="45720" rIns="45720" bIns="45720" rtlCol="0" anchor="ctr">
            <a:noAutofit/>
          </a:bodyPr>
          <a:lstStyle>
            <a:lvl1pPr algn="r">
              <a:defRPr sz="800">
                <a:solidFill>
                  <a:schemeClr val="tx1"/>
                </a:solidFill>
              </a:defRPr>
            </a:lvl1pPr>
          </a:lstStyle>
          <a:p>
            <a:fld id="{68151E55-6873-49E2-B8D5-2F265E6F1973}" type="slidenum">
              <a:rPr lang="en-US" smtClean="0"/>
              <a:pPr/>
              <a:t>‹#›</a:t>
            </a:fld>
            <a:endParaRPr lang="en-US" dirty="0"/>
          </a:p>
        </p:txBody>
      </p:sp>
    </p:spTree>
    <p:extLst>
      <p:ext uri="{BB962C8B-B14F-4D97-AF65-F5344CB8AC3E}">
        <p14:creationId xmlns:p14="http://schemas.microsoft.com/office/powerpoint/2010/main" val="881564708"/>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9" r:id="rId3"/>
    <p:sldLayoutId id="2147483695" r:id="rId4"/>
    <p:sldLayoutId id="2147483696" r:id="rId5"/>
    <p:sldLayoutId id="2147483697" r:id="rId6"/>
  </p:sldLayoutIdLst>
  <p:hf hdr="0" dt="0"/>
  <p:txStyles>
    <p:titleStyle>
      <a:lvl1pPr algn="l" defTabSz="914400" rtl="0" eaLnBrk="1" latinLnBrk="0" hangingPunct="1">
        <a:lnSpc>
          <a:spcPct val="90000"/>
        </a:lnSpc>
        <a:spcBef>
          <a:spcPct val="0"/>
        </a:spcBef>
        <a:buNone/>
        <a:defRPr sz="2400" b="1" kern="1200">
          <a:solidFill>
            <a:schemeClr val="tx2"/>
          </a:solidFill>
          <a:latin typeface="+mj-lt"/>
          <a:ea typeface="+mj-ea"/>
          <a:cs typeface="+mj-cs"/>
        </a:defRPr>
      </a:lvl1pPr>
    </p:titleStyle>
    <p:bodyStyle>
      <a:lvl1pPr marL="0" marR="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sz="2000" kern="1200">
          <a:solidFill>
            <a:schemeClr val="tx2"/>
          </a:solidFill>
          <a:latin typeface="+mn-lt"/>
          <a:ea typeface="+mn-ea"/>
          <a:cs typeface="+mn-cs"/>
        </a:defRPr>
      </a:lvl1pPr>
      <a:lvl2pPr marL="344488" indent="-342900" algn="l" defTabSz="914400" rtl="0" eaLnBrk="1" latinLnBrk="0" hangingPunct="1">
        <a:lnSpc>
          <a:spcPct val="100000"/>
        </a:lnSpc>
        <a:spcBef>
          <a:spcPts val="800"/>
        </a:spcBef>
        <a:spcAft>
          <a:spcPts val="800"/>
        </a:spcAft>
        <a:buClrTx/>
        <a:buFont typeface="Arial" panose="020B0604020202020204" pitchFamily="34" charset="0"/>
        <a:buChar char="•"/>
        <a:defRPr sz="2000" kern="1200">
          <a:solidFill>
            <a:schemeClr val="tx2"/>
          </a:solidFill>
          <a:latin typeface="+mn-lt"/>
          <a:ea typeface="+mn-ea"/>
          <a:cs typeface="+mn-cs"/>
        </a:defRPr>
      </a:lvl2pPr>
      <a:lvl3pPr marL="517525" indent="-285750" algn="l" defTabSz="914400" rtl="0" eaLnBrk="1" latinLnBrk="0" hangingPunct="1">
        <a:lnSpc>
          <a:spcPct val="100000"/>
        </a:lnSpc>
        <a:spcBef>
          <a:spcPts val="800"/>
        </a:spcBef>
        <a:spcAft>
          <a:spcPts val="800"/>
        </a:spcAft>
        <a:buFont typeface="Arial" panose="020B0604020202020204" pitchFamily="34" charset="0"/>
        <a:buChar char="•"/>
        <a:defRPr sz="1800" kern="1200">
          <a:solidFill>
            <a:schemeClr val="tx2"/>
          </a:solidFill>
          <a:latin typeface="+mn-lt"/>
          <a:ea typeface="+mn-ea"/>
          <a:cs typeface="+mn-cs"/>
        </a:defRPr>
      </a:lvl3pPr>
      <a:lvl4pPr marL="741363" indent="-285750" algn="l" defTabSz="914400" rtl="0" eaLnBrk="1" latinLnBrk="0" hangingPunct="1">
        <a:lnSpc>
          <a:spcPct val="100000"/>
        </a:lnSpc>
        <a:spcBef>
          <a:spcPts val="800"/>
        </a:spcBef>
        <a:spcAft>
          <a:spcPts val="800"/>
        </a:spcAft>
        <a:buFont typeface="Arial" panose="020B0604020202020204" pitchFamily="34" charset="0"/>
        <a:buChar char="•"/>
        <a:defRPr sz="1200" kern="1200">
          <a:solidFill>
            <a:schemeClr val="tx1"/>
          </a:solidFill>
          <a:latin typeface="+mn-lt"/>
          <a:ea typeface="+mn-ea"/>
          <a:cs typeface="+mn-cs"/>
        </a:defRPr>
      </a:lvl4pPr>
      <a:lvl5pPr marL="971550" indent="-285750" algn="l" defTabSz="914400" rtl="0" eaLnBrk="1" latinLnBrk="0" hangingPunct="1">
        <a:lnSpc>
          <a:spcPct val="100000"/>
        </a:lnSpc>
        <a:spcBef>
          <a:spcPts val="8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92">
          <p15:clr>
            <a:srgbClr val="F26B43"/>
          </p15:clr>
        </p15:guide>
        <p15:guide id="6" pos="216">
          <p15:clr>
            <a:srgbClr val="F26B43"/>
          </p15:clr>
        </p15:guide>
        <p15:guide id="7" pos="5544">
          <p15:clr>
            <a:srgbClr val="F26B43"/>
          </p15:clr>
        </p15:guide>
        <p15:guide id="9" orient="horz" pos="4211">
          <p15:clr>
            <a:srgbClr val="F26B43"/>
          </p15:clr>
        </p15:guide>
        <p15:guide id="10" orient="horz" pos="624" userDrawn="1">
          <p15:clr>
            <a:srgbClr val="F26B43"/>
          </p15:clr>
        </p15:guide>
        <p15:guide id="11" orient="horz" pos="4104">
          <p15:clr>
            <a:srgbClr val="F26B43"/>
          </p15:clr>
        </p15:guide>
        <p15:guide id="12" orient="horz" pos="864" userDrawn="1">
          <p15:clr>
            <a:srgbClr val="F26B43"/>
          </p15:clr>
        </p15:guide>
        <p15:guide id="13" orient="horz" pos="360" userDrawn="1">
          <p15:clr>
            <a:srgbClr val="F26B43"/>
          </p15:clr>
        </p15:guide>
        <p15:guide id="14" orient="horz" pos="3936" userDrawn="1">
          <p15:clr>
            <a:srgbClr val="F26B43"/>
          </p15:clr>
        </p15:guide>
        <p15:guide id="15" pos="984" userDrawn="1">
          <p15:clr>
            <a:srgbClr val="F26B43"/>
          </p15:clr>
        </p15:guide>
        <p15:guide id="16" pos="5376" userDrawn="1">
          <p15:clr>
            <a:srgbClr val="F26B43"/>
          </p15:clr>
        </p15:guide>
        <p15:guide id="17" pos="264"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6E3B5E4-917D-A8D9-0DCD-49BA44193590}"/>
              </a:ext>
            </a:extLst>
          </p:cNvPr>
          <p:cNvSpPr/>
          <p:nvPr userDrawn="1"/>
        </p:nvSpPr>
        <p:spPr>
          <a:xfrm>
            <a:off x="0" y="0"/>
            <a:ext cx="9144000" cy="533400"/>
          </a:xfrm>
          <a:prstGeom prst="rect">
            <a:avLst/>
          </a:prstGeom>
          <a:solidFill>
            <a:srgbClr val="006991"/>
          </a:solidFill>
          <a:ln w="28575" cap="flat" cmpd="sng" algn="ctr">
            <a:solidFill>
              <a:srgbClr val="6076B4">
                <a:shade val="50000"/>
              </a:srgbClr>
            </a:solidFill>
            <a:prstDash val="solid"/>
          </a:ln>
          <a:effectLst/>
        </p:spPr>
        <p:txBody>
          <a:bodyPr anchor="ctr"/>
          <a:lstStyle/>
          <a:p>
            <a:pPr algn="ctr" fontAlgn="auto">
              <a:spcBef>
                <a:spcPts val="0"/>
              </a:spcBef>
              <a:spcAft>
                <a:spcPts val="0"/>
              </a:spcAft>
              <a:defRPr/>
            </a:pPr>
            <a:endParaRPr lang="en-US" kern="0" dirty="0">
              <a:solidFill>
                <a:schemeClr val="tx1"/>
              </a:solidFill>
              <a:latin typeface="Palatino Linotype"/>
            </a:endParaRPr>
          </a:p>
        </p:txBody>
      </p:sp>
      <p:sp>
        <p:nvSpPr>
          <p:cNvPr id="3" name="Title Placeholder">
            <a:extLst>
              <a:ext uri="{FF2B5EF4-FFF2-40B4-BE49-F238E27FC236}">
                <a16:creationId xmlns:a16="http://schemas.microsoft.com/office/drawing/2014/main" id="{881C4C4E-EEEF-442A-AE3B-63C7E062F18C}"/>
              </a:ext>
            </a:extLst>
          </p:cNvPr>
          <p:cNvSpPr>
            <a:spLocks noGrp="1"/>
          </p:cNvSpPr>
          <p:nvPr>
            <p:ph type="title"/>
          </p:nvPr>
        </p:nvSpPr>
        <p:spPr>
          <a:xfrm>
            <a:off x="342900" y="640080"/>
            <a:ext cx="8458200" cy="768096"/>
          </a:xfrm>
          <a:prstGeom prst="rect">
            <a:avLst/>
          </a:prstGeom>
        </p:spPr>
        <p:txBody>
          <a:bodyPr vert="horz" lIns="91440" tIns="45720" rIns="91440" bIns="45720" rtlCol="0" anchor="ctr">
            <a:noAutofit/>
          </a:bodyPr>
          <a:lstStyle/>
          <a:p>
            <a:r>
              <a:rPr lang="en-US" dirty="0"/>
              <a:t>Title goes here</a:t>
            </a:r>
          </a:p>
        </p:txBody>
      </p:sp>
      <p:sp>
        <p:nvSpPr>
          <p:cNvPr id="5" name="Text Placeholder">
            <a:extLst>
              <a:ext uri="{FF2B5EF4-FFF2-40B4-BE49-F238E27FC236}">
                <a16:creationId xmlns:a16="http://schemas.microsoft.com/office/drawing/2014/main" id="{4F2C87DD-ADFA-433D-B7C8-4E9E42BC9E0F}"/>
              </a:ext>
            </a:extLst>
          </p:cNvPr>
          <p:cNvSpPr>
            <a:spLocks noGrp="1"/>
          </p:cNvSpPr>
          <p:nvPr>
            <p:ph type="body" idx="1"/>
          </p:nvPr>
        </p:nvSpPr>
        <p:spPr>
          <a:xfrm>
            <a:off x="342900" y="1691640"/>
            <a:ext cx="8458200" cy="4526280"/>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p:txBody>
      </p:sp>
      <p:sp>
        <p:nvSpPr>
          <p:cNvPr id="2" name="Short Copyright">
            <a:extLst>
              <a:ext uri="{FF2B5EF4-FFF2-40B4-BE49-F238E27FC236}">
                <a16:creationId xmlns:a16="http://schemas.microsoft.com/office/drawing/2014/main" id="{36838A37-515E-4F5C-BF9F-CE51891A9C27}"/>
              </a:ext>
            </a:extLst>
          </p:cNvPr>
          <p:cNvSpPr txBox="1"/>
          <p:nvPr userDrawn="1"/>
        </p:nvSpPr>
        <p:spPr>
          <a:xfrm>
            <a:off x="215658" y="6676912"/>
            <a:ext cx="1233578" cy="181088"/>
          </a:xfrm>
          <a:prstGeom prst="rect">
            <a:avLst/>
          </a:prstGeom>
          <a:noFill/>
        </p:spPr>
        <p:txBody>
          <a:bodyPr wrap="square" lIns="45720" rIns="45720" rtlCol="0" anchor="ctr">
            <a:noAutofit/>
          </a:bodyPr>
          <a:lstStyle/>
          <a:p>
            <a:r>
              <a:rPr lang="en-US" sz="800" b="0" dirty="0">
                <a:solidFill>
                  <a:schemeClr val="tx1"/>
                </a:solidFill>
              </a:rPr>
              <a:t>© McGraw Hill LLC</a:t>
            </a:r>
          </a:p>
        </p:txBody>
      </p:sp>
      <p:sp>
        <p:nvSpPr>
          <p:cNvPr id="12"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6412" y="6673531"/>
            <a:ext cx="355840" cy="182880"/>
          </a:xfrm>
          <a:prstGeom prst="rect">
            <a:avLst/>
          </a:prstGeom>
        </p:spPr>
        <p:txBody>
          <a:bodyPr vert="horz" lIns="45720" tIns="45720" rIns="45720" bIns="45720" rtlCol="0" anchor="ctr">
            <a:noAutofit/>
          </a:bodyPr>
          <a:lstStyle>
            <a:lvl1pPr algn="r">
              <a:defRPr sz="800">
                <a:solidFill>
                  <a:schemeClr val="tx1"/>
                </a:solidFill>
              </a:defRPr>
            </a:lvl1pPr>
          </a:lstStyle>
          <a:p>
            <a:r>
              <a:rPr lang="en-US" dirty="0"/>
              <a:t>4-</a:t>
            </a:r>
            <a:fld id="{68151E55-6873-49E2-B8D5-2F265E6F1973}" type="slidenum">
              <a:rPr lang="en-US" smtClean="0"/>
              <a:pPr/>
              <a:t>‹#›</a:t>
            </a:fld>
            <a:endParaRPr lang="en-US" dirty="0"/>
          </a:p>
        </p:txBody>
      </p:sp>
    </p:spTree>
    <p:extLst>
      <p:ext uri="{BB962C8B-B14F-4D97-AF65-F5344CB8AC3E}">
        <p14:creationId xmlns:p14="http://schemas.microsoft.com/office/powerpoint/2010/main" val="3750691598"/>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9" r:id="rId7"/>
    <p:sldLayoutId id="2147483720" r:id="rId8"/>
  </p:sldLayoutIdLst>
  <p:hf hdr="0" dt="0"/>
  <p:txStyles>
    <p:titleStyle>
      <a:lvl1pPr algn="ctr" defTabSz="914400" rtl="0" eaLnBrk="1" latinLnBrk="0" hangingPunct="1">
        <a:lnSpc>
          <a:spcPct val="90000"/>
        </a:lnSpc>
        <a:spcBef>
          <a:spcPct val="0"/>
        </a:spcBef>
        <a:buNone/>
        <a:defRPr sz="4400" b="1"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0" marR="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344488" indent="-342900" algn="l" defTabSz="914400" rtl="0" eaLnBrk="1" latinLnBrk="0" hangingPunct="1">
        <a:lnSpc>
          <a:spcPct val="100000"/>
        </a:lnSpc>
        <a:spcBef>
          <a:spcPts val="800"/>
        </a:spcBef>
        <a:spcAft>
          <a:spcPts val="800"/>
        </a:spcAft>
        <a:buClrTx/>
        <a:buFont typeface="Arial" panose="020B0604020202020204" pitchFamily="34" charset="0"/>
        <a:buChar char="•"/>
        <a:defRPr sz="2000" kern="12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694944" indent="-347472" algn="l" defTabSz="914400" rtl="0" eaLnBrk="1" latinLnBrk="0" hangingPunct="1">
        <a:lnSpc>
          <a:spcPct val="100000"/>
        </a:lnSpc>
        <a:spcBef>
          <a:spcPts val="800"/>
        </a:spcBef>
        <a:spcAft>
          <a:spcPts val="800"/>
        </a:spcAft>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741363" indent="-285750" algn="l" defTabSz="914400" rtl="0" eaLnBrk="1" latinLnBrk="0" hangingPunct="1">
        <a:lnSpc>
          <a:spcPct val="100000"/>
        </a:lnSpc>
        <a:spcBef>
          <a:spcPts val="800"/>
        </a:spcBef>
        <a:spcAft>
          <a:spcPts val="800"/>
        </a:spcAft>
        <a:buFont typeface="Arial" panose="020B0604020202020204" pitchFamily="34" charset="0"/>
        <a:buChar char="•"/>
        <a:defRPr sz="1200" kern="1200">
          <a:solidFill>
            <a:schemeClr val="tx1"/>
          </a:solidFill>
          <a:latin typeface="+mn-lt"/>
          <a:ea typeface="+mn-ea"/>
          <a:cs typeface="+mn-cs"/>
        </a:defRPr>
      </a:lvl4pPr>
      <a:lvl5pPr marL="971550" indent="-285750" algn="l" defTabSz="914400" rtl="0" eaLnBrk="1" latinLnBrk="0" hangingPunct="1">
        <a:lnSpc>
          <a:spcPct val="100000"/>
        </a:lnSpc>
        <a:spcBef>
          <a:spcPts val="8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92">
          <p15:clr>
            <a:srgbClr val="F26B43"/>
          </p15:clr>
        </p15:guide>
        <p15:guide id="6" pos="216">
          <p15:clr>
            <a:srgbClr val="F26B43"/>
          </p15:clr>
        </p15:guide>
        <p15:guide id="7" pos="5544">
          <p15:clr>
            <a:srgbClr val="F26B43"/>
          </p15:clr>
        </p15:guide>
        <p15:guide id="9" orient="horz" pos="4211">
          <p15:clr>
            <a:srgbClr val="F26B43"/>
          </p15:clr>
        </p15:guide>
        <p15:guide id="10" orient="horz" pos="624" userDrawn="1">
          <p15:clr>
            <a:srgbClr val="F26B43"/>
          </p15:clr>
        </p15:guide>
        <p15:guide id="11" orient="horz" pos="4104">
          <p15:clr>
            <a:srgbClr val="F26B43"/>
          </p15:clr>
        </p15:guide>
        <p15:guide id="12" orient="horz" pos="864" userDrawn="1">
          <p15:clr>
            <a:srgbClr val="F26B43"/>
          </p15:clr>
        </p15:guide>
        <p15:guide id="13" orient="horz" pos="360" userDrawn="1">
          <p15:clr>
            <a:srgbClr val="F26B43"/>
          </p15:clr>
        </p15:guide>
        <p15:guide id="14" orient="horz" pos="3936" userDrawn="1">
          <p15:clr>
            <a:srgbClr val="F26B43"/>
          </p15:clr>
        </p15:guide>
        <p15:guide id="15" pos="984" userDrawn="1">
          <p15:clr>
            <a:srgbClr val="F26B43"/>
          </p15:clr>
        </p15:guide>
        <p15:guide id="16" pos="5376" userDrawn="1">
          <p15:clr>
            <a:srgbClr val="F26B43"/>
          </p15:clr>
        </p15:guide>
        <p15:guide id="17" pos="264"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0" y="6495691"/>
            <a:ext cx="9144000" cy="362309"/>
          </a:xfrm>
          <a:prstGeom prst="rect">
            <a:avLst/>
          </a:prstGeom>
        </p:spPr>
        <p:txBody>
          <a:bodyPr vert="horz" lIns="91440" tIns="45720" rIns="91440" bIns="45720" rtlCol="0" anchor="ctr"/>
          <a:lstStyle>
            <a:lvl1pPr algn="ctr">
              <a:defRPr sz="800">
                <a:solidFill>
                  <a:schemeClr val="tx1"/>
                </a:solidFill>
              </a:defRPr>
            </a:lvl1pPr>
          </a:lstStyle>
          <a:p>
            <a:r>
              <a:rPr lang="en-US" dirty="0"/>
              <a:t>Add long copyright line here</a:t>
            </a:r>
          </a:p>
        </p:txBody>
      </p:sp>
      <p:sp>
        <p:nvSpPr>
          <p:cNvPr id="6" name="MGH Yellow Line">
            <a:extLst>
              <a:ext uri="{FF2B5EF4-FFF2-40B4-BE49-F238E27FC236}">
                <a16:creationId xmlns:a16="http://schemas.microsoft.com/office/drawing/2014/main" id="{F20163A4-4644-4B17-9C8A-EF42A992331B}"/>
              </a:ext>
              <a:ext uri="{C183D7F6-B498-43B3-948B-1728B52AA6E4}">
                <adec:decorative xmlns:adec="http://schemas.microsoft.com/office/drawing/2017/decorative" val="1"/>
              </a:ext>
            </a:extLst>
          </p:cNvPr>
          <p:cNvSpPr/>
          <p:nvPr userDrawn="1"/>
        </p:nvSpPr>
        <p:spPr>
          <a:xfrm>
            <a:off x="0" y="6432547"/>
            <a:ext cx="9144000" cy="54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37998185"/>
      </p:ext>
    </p:extLst>
  </p:cSld>
  <p:clrMap bg1="lt1" tx1="dk1" bg2="lt2" tx2="dk2" accent1="accent1" accent2="accent2" accent3="accent3" accent4="accent4" accent5="accent5" accent6="accent6" hlink="hlink" folHlink="folHlink"/>
  <p:sldLayoutIdLst>
    <p:sldLayoutId id="2147483685" r:id="rId1"/>
  </p:sldLayoutIdLst>
  <p:hf hdr="0" dt="0"/>
  <p:txStyles>
    <p:titleStyle>
      <a:lvl1pPr algn="ctr" defTabSz="914400" rtl="0" eaLnBrk="1" latinLnBrk="0" hangingPunct="1">
        <a:lnSpc>
          <a:spcPct val="90000"/>
        </a:lnSpc>
        <a:spcBef>
          <a:spcPct val="0"/>
        </a:spcBef>
        <a:buNone/>
        <a:defRPr sz="1600" b="0" kern="1200">
          <a:solidFill>
            <a:schemeClr val="tx2"/>
          </a:solidFill>
          <a:latin typeface="+mj-lt"/>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Tx/>
        <a:buNone/>
        <a:tabLst/>
        <a:defRPr sz="2000" kern="1200">
          <a:solidFill>
            <a:schemeClr val="tx2"/>
          </a:solidFill>
          <a:latin typeface="+mn-lt"/>
          <a:ea typeface="+mn-ea"/>
          <a:cs typeface="+mn-cs"/>
        </a:defRPr>
      </a:lvl1pPr>
      <a:lvl2pPr marL="230188" indent="-228600" algn="l" defTabSz="914400" rtl="0" eaLnBrk="1" latinLnBrk="0" hangingPunct="1">
        <a:lnSpc>
          <a:spcPct val="100000"/>
        </a:lnSpc>
        <a:spcBef>
          <a:spcPts val="800"/>
        </a:spcBef>
        <a:buClrTx/>
        <a:buFont typeface="Arial" panose="020B0604020202020204" pitchFamily="34" charset="0"/>
        <a:buChar char="•"/>
        <a:defRPr sz="2000" kern="1200">
          <a:solidFill>
            <a:schemeClr val="tx2"/>
          </a:solidFill>
          <a:latin typeface="+mn-lt"/>
          <a:ea typeface="+mn-ea"/>
          <a:cs typeface="+mn-cs"/>
        </a:defRPr>
      </a:lvl2pPr>
      <a:lvl3pPr marL="460375" indent="-228600" algn="l" defTabSz="914400" rtl="0" eaLnBrk="1" latinLnBrk="0" hangingPunct="1">
        <a:lnSpc>
          <a:spcPct val="100000"/>
        </a:lnSpc>
        <a:spcBef>
          <a:spcPts val="800"/>
        </a:spcBef>
        <a:buFont typeface="Arial" panose="020B0604020202020204" pitchFamily="34" charset="0"/>
        <a:buChar char="•"/>
        <a:defRPr sz="1800" kern="1200">
          <a:solidFill>
            <a:schemeClr val="tx2"/>
          </a:solidFill>
          <a:latin typeface="+mn-lt"/>
          <a:ea typeface="+mn-ea"/>
          <a:cs typeface="+mn-cs"/>
        </a:defRPr>
      </a:lvl3pPr>
      <a:lvl4pPr marL="455613"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2112" userDrawn="1">
          <p15:clr>
            <a:srgbClr val="F26B43"/>
          </p15:clr>
        </p15:guide>
        <p15:guide id="6" pos="216">
          <p15:clr>
            <a:srgbClr val="F26B43"/>
          </p15:clr>
        </p15:guide>
        <p15:guide id="7" pos="5544">
          <p15:clr>
            <a:srgbClr val="F26B43"/>
          </p15:clr>
        </p15:guide>
        <p15:guide id="9" orient="horz" pos="4211">
          <p15:clr>
            <a:srgbClr val="F26B43"/>
          </p15:clr>
        </p15:guide>
        <p15:guide id="10" orient="horz" pos="624" userDrawn="1">
          <p15:clr>
            <a:srgbClr val="F26B43"/>
          </p15:clr>
        </p15:guide>
        <p15:guide id="11" orient="horz" pos="4104">
          <p15:clr>
            <a:srgbClr val="F26B43"/>
          </p15:clr>
        </p15:guide>
        <p15:guide id="12" orient="horz" pos="2160" userDrawn="1">
          <p15:clr>
            <a:srgbClr val="F26B43"/>
          </p15:clr>
        </p15:guide>
        <p15:guide id="13" pos="3648"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0" y="6495691"/>
            <a:ext cx="9144000" cy="362309"/>
          </a:xfrm>
          <a:prstGeom prst="rect">
            <a:avLst/>
          </a:prstGeom>
        </p:spPr>
        <p:txBody>
          <a:bodyPr vert="horz" lIns="91440" tIns="45720" rIns="91440" bIns="45720" rtlCol="0" anchor="ctr"/>
          <a:lstStyle>
            <a:lvl1pPr algn="ctr">
              <a:defRPr sz="800">
                <a:solidFill>
                  <a:schemeClr val="tx1"/>
                </a:solidFill>
              </a:defRPr>
            </a:lvl1pPr>
          </a:lstStyle>
          <a:p>
            <a:r>
              <a:rPr lang="en-US" dirty="0"/>
              <a:t>Add long copyright line here</a:t>
            </a:r>
          </a:p>
        </p:txBody>
      </p:sp>
      <p:sp>
        <p:nvSpPr>
          <p:cNvPr id="2" name="Rectangle 1">
            <a:extLst>
              <a:ext uri="{FF2B5EF4-FFF2-40B4-BE49-F238E27FC236}">
                <a16:creationId xmlns:a16="http://schemas.microsoft.com/office/drawing/2014/main" id="{F4F09435-81CE-0C9A-6118-DAED14E561E8}"/>
              </a:ext>
            </a:extLst>
          </p:cNvPr>
          <p:cNvSpPr/>
          <p:nvPr userDrawn="1"/>
        </p:nvSpPr>
        <p:spPr>
          <a:xfrm>
            <a:off x="0" y="0"/>
            <a:ext cx="9144000" cy="533400"/>
          </a:xfrm>
          <a:prstGeom prst="rect">
            <a:avLst/>
          </a:prstGeom>
          <a:solidFill>
            <a:srgbClr val="006991"/>
          </a:solidFill>
          <a:ln w="28575" cap="flat" cmpd="sng" algn="ctr">
            <a:solidFill>
              <a:srgbClr val="6076B4">
                <a:shade val="50000"/>
              </a:srgbClr>
            </a:solidFill>
            <a:prstDash val="solid"/>
          </a:ln>
          <a:effectLst/>
        </p:spPr>
        <p:txBody>
          <a:bodyPr anchor="ctr"/>
          <a:lstStyle/>
          <a:p>
            <a:pPr algn="ctr" fontAlgn="auto">
              <a:spcBef>
                <a:spcPts val="0"/>
              </a:spcBef>
              <a:spcAft>
                <a:spcPts val="0"/>
              </a:spcAft>
              <a:defRPr/>
            </a:pPr>
            <a:endParaRPr lang="en-US" kern="0" dirty="0">
              <a:solidFill>
                <a:srgbClr val="FFFF00"/>
              </a:solidFill>
              <a:latin typeface="Palatino Linotype"/>
            </a:endParaRPr>
          </a:p>
        </p:txBody>
      </p:sp>
    </p:spTree>
    <p:extLst>
      <p:ext uri="{BB962C8B-B14F-4D97-AF65-F5344CB8AC3E}">
        <p14:creationId xmlns:p14="http://schemas.microsoft.com/office/powerpoint/2010/main" val="2932283903"/>
      </p:ext>
    </p:extLst>
  </p:cSld>
  <p:clrMap bg1="lt1" tx1="dk1" bg2="lt2" tx2="dk2" accent1="accent1" accent2="accent2" accent3="accent3" accent4="accent4" accent5="accent5" accent6="accent6" hlink="hlink" folHlink="folHlink"/>
  <p:sldLayoutIdLst>
    <p:sldLayoutId id="2147483718" r:id="rId1"/>
  </p:sldLayoutIdLst>
  <p:hf hdr="0" dt="0"/>
  <p:txStyles>
    <p:titleStyle>
      <a:lvl1pPr algn="ctr" defTabSz="914400" rtl="0" eaLnBrk="1" latinLnBrk="0" hangingPunct="1">
        <a:lnSpc>
          <a:spcPct val="90000"/>
        </a:lnSpc>
        <a:spcBef>
          <a:spcPct val="0"/>
        </a:spcBef>
        <a:buNone/>
        <a:defRPr sz="1600" b="0" kern="1200">
          <a:solidFill>
            <a:schemeClr val="tx2"/>
          </a:solidFill>
          <a:latin typeface="+mj-lt"/>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Tx/>
        <a:buNone/>
        <a:tabLst/>
        <a:defRPr sz="2000" kern="1200">
          <a:solidFill>
            <a:schemeClr val="tx2"/>
          </a:solidFill>
          <a:latin typeface="+mn-lt"/>
          <a:ea typeface="+mn-ea"/>
          <a:cs typeface="+mn-cs"/>
        </a:defRPr>
      </a:lvl1pPr>
      <a:lvl2pPr marL="230188" indent="-228600" algn="l" defTabSz="914400" rtl="0" eaLnBrk="1" latinLnBrk="0" hangingPunct="1">
        <a:lnSpc>
          <a:spcPct val="100000"/>
        </a:lnSpc>
        <a:spcBef>
          <a:spcPts val="800"/>
        </a:spcBef>
        <a:buClrTx/>
        <a:buFont typeface="Arial" panose="020B0604020202020204" pitchFamily="34" charset="0"/>
        <a:buChar char="•"/>
        <a:defRPr sz="2000" kern="1200">
          <a:solidFill>
            <a:schemeClr val="tx2"/>
          </a:solidFill>
          <a:latin typeface="+mn-lt"/>
          <a:ea typeface="+mn-ea"/>
          <a:cs typeface="+mn-cs"/>
        </a:defRPr>
      </a:lvl2pPr>
      <a:lvl3pPr marL="460375" indent="-228600" algn="l" defTabSz="914400" rtl="0" eaLnBrk="1" latinLnBrk="0" hangingPunct="1">
        <a:lnSpc>
          <a:spcPct val="100000"/>
        </a:lnSpc>
        <a:spcBef>
          <a:spcPts val="800"/>
        </a:spcBef>
        <a:buFont typeface="Arial" panose="020B0604020202020204" pitchFamily="34" charset="0"/>
        <a:buChar char="•"/>
        <a:defRPr sz="1800" kern="1200">
          <a:solidFill>
            <a:schemeClr val="tx2"/>
          </a:solidFill>
          <a:latin typeface="+mn-lt"/>
          <a:ea typeface="+mn-ea"/>
          <a:cs typeface="+mn-cs"/>
        </a:defRPr>
      </a:lvl3pPr>
      <a:lvl4pPr marL="455613"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2112" userDrawn="1">
          <p15:clr>
            <a:srgbClr val="F26B43"/>
          </p15:clr>
        </p15:guide>
        <p15:guide id="6" pos="216">
          <p15:clr>
            <a:srgbClr val="F26B43"/>
          </p15:clr>
        </p15:guide>
        <p15:guide id="7" pos="5544">
          <p15:clr>
            <a:srgbClr val="F26B43"/>
          </p15:clr>
        </p15:guide>
        <p15:guide id="9" orient="horz" pos="4211">
          <p15:clr>
            <a:srgbClr val="F26B43"/>
          </p15:clr>
        </p15:guide>
        <p15:guide id="10" orient="horz" pos="624" userDrawn="1">
          <p15:clr>
            <a:srgbClr val="F26B43"/>
          </p15:clr>
        </p15:guide>
        <p15:guide id="11" orient="horz" pos="4104">
          <p15:clr>
            <a:srgbClr val="F26B43"/>
          </p15:clr>
        </p15:guide>
        <p15:guide id="12" orient="horz" pos="2160" userDrawn="1">
          <p15:clr>
            <a:srgbClr val="F26B43"/>
          </p15:clr>
        </p15:guide>
        <p15:guide id="13" pos="3648"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a:extLst>
              <a:ext uri="{FF2B5EF4-FFF2-40B4-BE49-F238E27FC236}">
                <a16:creationId xmlns:a16="http://schemas.microsoft.com/office/drawing/2014/main" id="{BEB99B55-73FB-42B4-93ED-C5E818675C31}"/>
              </a:ext>
            </a:extLst>
          </p:cNvPr>
          <p:cNvSpPr>
            <a:spLocks noGrp="1"/>
          </p:cNvSpPr>
          <p:nvPr>
            <p:ph type="body" idx="1"/>
          </p:nvPr>
        </p:nvSpPr>
        <p:spPr>
          <a:xfrm>
            <a:off x="342901" y="1976546"/>
            <a:ext cx="6480593" cy="4351338"/>
          </a:xfrm>
          <a:prstGeom prst="rect">
            <a:avLst/>
          </a:prstGeom>
        </p:spPr>
        <p:txBody>
          <a:bodyPr vert="horz" lIns="91440" tIns="45720" rIns="91440" bIns="45720" rtlCol="0">
            <a:noAutofit/>
          </a:bodyPr>
          <a:lstStyle/>
          <a:p>
            <a:pPr lvl="0"/>
            <a:r>
              <a:rPr lang="en-US" dirty="0"/>
              <a:t>Slide Content</a:t>
            </a:r>
          </a:p>
          <a:p>
            <a:pPr lvl="2"/>
            <a:r>
              <a:rPr lang="en-US" dirty="0"/>
              <a:t>Second level</a:t>
            </a:r>
          </a:p>
          <a:p>
            <a:pPr lvl="3"/>
            <a:r>
              <a:rPr lang="en-US" dirty="0"/>
              <a:t>Third level</a:t>
            </a:r>
          </a:p>
        </p:txBody>
      </p:sp>
      <p:sp>
        <p:nvSpPr>
          <p:cNvPr id="8" name="MGH Yellow Line">
            <a:extLst>
              <a:ext uri="{FF2B5EF4-FFF2-40B4-BE49-F238E27FC236}">
                <a16:creationId xmlns:a16="http://schemas.microsoft.com/office/drawing/2014/main" id="{86E6E250-D1F9-6444-A77C-4DC8C64A97D7}"/>
              </a:ext>
              <a:ext uri="{C183D7F6-B498-43B3-948B-1728B52AA6E4}">
                <adec:decorative xmlns:adec="http://schemas.microsoft.com/office/drawing/2017/decorative" val="1"/>
              </a:ext>
            </a:extLst>
          </p:cNvPr>
          <p:cNvSpPr/>
          <p:nvPr userDrawn="1"/>
        </p:nvSpPr>
        <p:spPr>
          <a:xfrm>
            <a:off x="0" y="6622319"/>
            <a:ext cx="9144000" cy="54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Short Copyright">
            <a:extLst>
              <a:ext uri="{FF2B5EF4-FFF2-40B4-BE49-F238E27FC236}">
                <a16:creationId xmlns:a16="http://schemas.microsoft.com/office/drawing/2014/main" id="{88226B19-7C1D-B85A-CF8F-901F977BD8E0}"/>
              </a:ext>
            </a:extLst>
          </p:cNvPr>
          <p:cNvSpPr txBox="1"/>
          <p:nvPr userDrawn="1"/>
        </p:nvSpPr>
        <p:spPr>
          <a:xfrm>
            <a:off x="215658" y="6676912"/>
            <a:ext cx="1233578" cy="181088"/>
          </a:xfrm>
          <a:prstGeom prst="rect">
            <a:avLst/>
          </a:prstGeom>
          <a:noFill/>
        </p:spPr>
        <p:txBody>
          <a:bodyPr wrap="square" lIns="45720" rIns="45720" rtlCol="0" anchor="ctr">
            <a:noAutofit/>
          </a:bodyPr>
          <a:lstStyle/>
          <a:p>
            <a:r>
              <a:rPr lang="en-US" sz="800" b="0" dirty="0">
                <a:solidFill>
                  <a:schemeClr val="tx1"/>
                </a:solidFill>
              </a:rPr>
              <a:t>© McGraw Hill LLC</a:t>
            </a:r>
          </a:p>
        </p:txBody>
      </p:sp>
      <p:sp>
        <p:nvSpPr>
          <p:cNvPr id="12"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2792" y="6675120"/>
            <a:ext cx="356616" cy="182880"/>
          </a:xfrm>
          <a:prstGeom prst="rect">
            <a:avLst/>
          </a:prstGeom>
        </p:spPr>
        <p:txBody>
          <a:bodyPr vert="horz" lIns="45720" tIns="45720" rIns="45720" bIns="45720" rtlCol="0" anchor="ctr">
            <a:noAutofit/>
          </a:bodyPr>
          <a:lstStyle>
            <a:lvl1pPr algn="r">
              <a:defRPr lang="en-US" sz="800" smtClean="0">
                <a:solidFill>
                  <a:schemeClr val="tx1"/>
                </a:solidFill>
              </a:defRPr>
            </a:lvl1pPr>
          </a:lstStyle>
          <a:p>
            <a:fld id="{68151E55-6873-49E2-B8D5-2F265E6F1973}" type="slidenum">
              <a:rPr lang="en-US" smtClean="0"/>
              <a:pPr/>
              <a:t>‹#›</a:t>
            </a:fld>
            <a:endParaRPr lang="en-US" dirty="0"/>
          </a:p>
        </p:txBody>
      </p:sp>
      <p:grpSp>
        <p:nvGrpSpPr>
          <p:cNvPr id="6" name="MGH Shape">
            <a:extLst>
              <a:ext uri="{FF2B5EF4-FFF2-40B4-BE49-F238E27FC236}">
                <a16:creationId xmlns:a16="http://schemas.microsoft.com/office/drawing/2014/main" id="{B719ECBD-8119-4217-9D58-2638FA4365C1}"/>
              </a:ext>
              <a:ext uri="{C183D7F6-B498-43B3-948B-1728B52AA6E4}">
                <adec:decorative xmlns:adec="http://schemas.microsoft.com/office/drawing/2017/decorative" val="1"/>
              </a:ext>
            </a:extLst>
          </p:cNvPr>
          <p:cNvGrpSpPr/>
          <p:nvPr userDrawn="1"/>
        </p:nvGrpSpPr>
        <p:grpSpPr>
          <a:xfrm>
            <a:off x="6622742" y="0"/>
            <a:ext cx="2521258" cy="6623843"/>
            <a:chOff x="3491346" y="0"/>
            <a:chExt cx="2508933" cy="6367263"/>
          </a:xfrm>
        </p:grpSpPr>
        <p:sp>
          <p:nvSpPr>
            <p:cNvPr id="9" name="Freeform 11">
              <a:extLst>
                <a:ext uri="{FF2B5EF4-FFF2-40B4-BE49-F238E27FC236}">
                  <a16:creationId xmlns:a16="http://schemas.microsoft.com/office/drawing/2014/main" id="{FCAD01AC-30CD-4728-B0FD-543493B2CE55}"/>
                </a:ext>
              </a:extLst>
            </p:cNvPr>
            <p:cNvSpPr/>
            <p:nvPr/>
          </p:nvSpPr>
          <p:spPr>
            <a:xfrm rot="10800000">
              <a:off x="5468761" y="1352709"/>
              <a:ext cx="531517" cy="1821241"/>
            </a:xfrm>
            <a:custGeom>
              <a:avLst/>
              <a:gdLst>
                <a:gd name="connsiteX0" fmla="*/ 0 w 531517"/>
                <a:gd name="connsiteY0" fmla="*/ 1821241 h 1821241"/>
                <a:gd name="connsiteX1" fmla="*/ 0 w 531517"/>
                <a:gd name="connsiteY1" fmla="*/ 0 h 1821241"/>
                <a:gd name="connsiteX2" fmla="*/ 531517 w 531517"/>
                <a:gd name="connsiteY2" fmla="*/ 672400 h 1821241"/>
                <a:gd name="connsiteX3" fmla="*/ 0 w 531517"/>
                <a:gd name="connsiteY3" fmla="*/ 1821241 h 1821241"/>
              </a:gdLst>
              <a:ahLst/>
              <a:cxnLst>
                <a:cxn ang="0">
                  <a:pos x="connsiteX0" y="connsiteY0"/>
                </a:cxn>
                <a:cxn ang="0">
                  <a:pos x="connsiteX1" y="connsiteY1"/>
                </a:cxn>
                <a:cxn ang="0">
                  <a:pos x="connsiteX2" y="connsiteY2"/>
                </a:cxn>
                <a:cxn ang="0">
                  <a:pos x="connsiteX3" y="connsiteY3"/>
                </a:cxn>
              </a:cxnLst>
              <a:rect l="l" t="t" r="r" b="b"/>
              <a:pathLst>
                <a:path w="531517" h="1821241">
                  <a:moveTo>
                    <a:pt x="0" y="1821241"/>
                  </a:moveTo>
                  <a:lnTo>
                    <a:pt x="0" y="0"/>
                  </a:lnTo>
                  <a:lnTo>
                    <a:pt x="531517" y="672400"/>
                  </a:lnTo>
                  <a:lnTo>
                    <a:pt x="0" y="1821241"/>
                  </a:lnTo>
                  <a:close/>
                </a:path>
              </a:pathLst>
            </a:custGeom>
            <a:solidFill>
              <a:srgbClr val="9F22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2"/>
                </a:solidFill>
              </a:endParaRPr>
            </a:p>
          </p:txBody>
        </p:sp>
        <p:sp>
          <p:nvSpPr>
            <p:cNvPr id="10" name="Freeform 12">
              <a:extLst>
                <a:ext uri="{FF2B5EF4-FFF2-40B4-BE49-F238E27FC236}">
                  <a16:creationId xmlns:a16="http://schemas.microsoft.com/office/drawing/2014/main" id="{9A51DD71-B849-456F-A479-25728C0B26F4}"/>
                </a:ext>
              </a:extLst>
            </p:cNvPr>
            <p:cNvSpPr/>
            <p:nvPr/>
          </p:nvSpPr>
          <p:spPr>
            <a:xfrm rot="10800000">
              <a:off x="3491346" y="0"/>
              <a:ext cx="2508932" cy="2501550"/>
            </a:xfrm>
            <a:custGeom>
              <a:avLst/>
              <a:gdLst>
                <a:gd name="connsiteX0" fmla="*/ 2508932 w 2508932"/>
                <a:gd name="connsiteY0" fmla="*/ 2501550 h 2501550"/>
                <a:gd name="connsiteX1" fmla="*/ 0 w 2508932"/>
                <a:gd name="connsiteY1" fmla="*/ 2501550 h 2501550"/>
                <a:gd name="connsiteX2" fmla="*/ 0 w 2508932"/>
                <a:gd name="connsiteY2" fmla="*/ 1148841 h 2501550"/>
                <a:gd name="connsiteX3" fmla="*/ 531517 w 2508932"/>
                <a:gd name="connsiteY3" fmla="*/ 0 h 2501550"/>
                <a:gd name="connsiteX4" fmla="*/ 2508932 w 2508932"/>
                <a:gd name="connsiteY4" fmla="*/ 2501550 h 2501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8932" h="2501550">
                  <a:moveTo>
                    <a:pt x="2508932" y="2501550"/>
                  </a:moveTo>
                  <a:lnTo>
                    <a:pt x="0" y="2501550"/>
                  </a:lnTo>
                  <a:lnTo>
                    <a:pt x="0" y="1148841"/>
                  </a:lnTo>
                  <a:lnTo>
                    <a:pt x="531517" y="0"/>
                  </a:lnTo>
                  <a:lnTo>
                    <a:pt x="2508932" y="2501550"/>
                  </a:lnTo>
                  <a:close/>
                </a:path>
              </a:pathLst>
            </a:custGeom>
            <a:solidFill>
              <a:srgbClr val="E2DF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2"/>
                </a:solidFill>
              </a:endParaRPr>
            </a:p>
          </p:txBody>
        </p:sp>
        <p:sp>
          <p:nvSpPr>
            <p:cNvPr id="11" name="Freeform 13">
              <a:extLst>
                <a:ext uri="{FF2B5EF4-FFF2-40B4-BE49-F238E27FC236}">
                  <a16:creationId xmlns:a16="http://schemas.microsoft.com/office/drawing/2014/main" id="{CE349BEA-4244-4589-91D3-1DECC6AB1E90}"/>
                </a:ext>
              </a:extLst>
            </p:cNvPr>
            <p:cNvSpPr/>
            <p:nvPr/>
          </p:nvSpPr>
          <p:spPr>
            <a:xfrm rot="10800000">
              <a:off x="3680272" y="1352707"/>
              <a:ext cx="2320007" cy="5014556"/>
            </a:xfrm>
            <a:custGeom>
              <a:avLst/>
              <a:gdLst>
                <a:gd name="connsiteX0" fmla="*/ 0 w 2320007"/>
                <a:gd name="connsiteY0" fmla="*/ 5014556 h 5014556"/>
                <a:gd name="connsiteX1" fmla="*/ 0 w 2320007"/>
                <a:gd name="connsiteY1" fmla="*/ 0 h 5014556"/>
                <a:gd name="connsiteX2" fmla="*/ 2320007 w 2320007"/>
                <a:gd name="connsiteY2" fmla="*/ 0 h 5014556"/>
                <a:gd name="connsiteX3" fmla="*/ 531518 w 2320007"/>
                <a:gd name="connsiteY3" fmla="*/ 3865713 h 5014556"/>
                <a:gd name="connsiteX4" fmla="*/ 1 w 2320007"/>
                <a:gd name="connsiteY4" fmla="*/ 3193313 h 5014556"/>
                <a:gd name="connsiteX5" fmla="*/ 1 w 2320007"/>
                <a:gd name="connsiteY5" fmla="*/ 5014554 h 5014556"/>
                <a:gd name="connsiteX6" fmla="*/ 0 w 2320007"/>
                <a:gd name="connsiteY6" fmla="*/ 5014556 h 5014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0007" h="5014556">
                  <a:moveTo>
                    <a:pt x="0" y="5014556"/>
                  </a:moveTo>
                  <a:lnTo>
                    <a:pt x="0" y="0"/>
                  </a:lnTo>
                  <a:lnTo>
                    <a:pt x="2320007" y="0"/>
                  </a:lnTo>
                  <a:lnTo>
                    <a:pt x="531518" y="3865713"/>
                  </a:lnTo>
                  <a:lnTo>
                    <a:pt x="1" y="3193313"/>
                  </a:lnTo>
                  <a:lnTo>
                    <a:pt x="1" y="5014554"/>
                  </a:lnTo>
                  <a:lnTo>
                    <a:pt x="0" y="501455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2"/>
                </a:solidFill>
              </a:endParaRPr>
            </a:p>
          </p:txBody>
        </p:sp>
      </p:grpSp>
      <p:sp>
        <p:nvSpPr>
          <p:cNvPr id="13" name="Title Placeholder">
            <a:extLst>
              <a:ext uri="{FF2B5EF4-FFF2-40B4-BE49-F238E27FC236}">
                <a16:creationId xmlns:a16="http://schemas.microsoft.com/office/drawing/2014/main" id="{34622483-C344-43F3-82BE-D7AE2DFFFAB0}"/>
              </a:ext>
            </a:extLst>
          </p:cNvPr>
          <p:cNvSpPr>
            <a:spLocks noGrp="1"/>
          </p:cNvSpPr>
          <p:nvPr>
            <p:ph type="title"/>
          </p:nvPr>
        </p:nvSpPr>
        <p:spPr>
          <a:xfrm>
            <a:off x="342900" y="136257"/>
            <a:ext cx="6073803" cy="685800"/>
          </a:xfrm>
          <a:prstGeom prst="rect">
            <a:avLst/>
          </a:prstGeom>
        </p:spPr>
        <p:txBody>
          <a:bodyPr vert="horz" lIns="91440" tIns="45720" rIns="91440" bIns="45720" rtlCol="0" anchor="ctr">
            <a:noAutofit/>
          </a:bodyPr>
          <a:lstStyle/>
          <a:p>
            <a:r>
              <a:rPr lang="en-US" dirty="0"/>
              <a:t>Title goes here</a:t>
            </a:r>
          </a:p>
        </p:txBody>
      </p:sp>
    </p:spTree>
    <p:extLst>
      <p:ext uri="{BB962C8B-B14F-4D97-AF65-F5344CB8AC3E}">
        <p14:creationId xmlns:p14="http://schemas.microsoft.com/office/powerpoint/2010/main" val="3690558099"/>
      </p:ext>
    </p:extLst>
  </p:cSld>
  <p:clrMap bg1="lt1" tx1="dk1" bg2="lt2" tx2="dk2" accent1="accent1" accent2="accent2" accent3="accent3" accent4="accent4" accent5="accent5" accent6="accent6" hlink="hlink" folHlink="folHlink"/>
  <p:sldLayoutIdLst>
    <p:sldLayoutId id="2147483690" r:id="rId1"/>
    <p:sldLayoutId id="2147483698" r:id="rId2"/>
  </p:sldLayoutIdLst>
  <p:hf hdr="0" dt="0"/>
  <p:txStyles>
    <p:titleStyle>
      <a:lvl1pPr algn="l" defTabSz="914400" rtl="0" eaLnBrk="1" latinLnBrk="0" hangingPunct="1">
        <a:lnSpc>
          <a:spcPct val="90000"/>
        </a:lnSpc>
        <a:spcBef>
          <a:spcPct val="0"/>
        </a:spcBef>
        <a:buNone/>
        <a:defRPr sz="2400" b="1" kern="1200">
          <a:solidFill>
            <a:schemeClr val="tx2"/>
          </a:solidFill>
          <a:latin typeface="+mj-lt"/>
          <a:ea typeface="+mj-ea"/>
          <a:cs typeface="+mj-cs"/>
        </a:defRPr>
      </a:lvl1pPr>
    </p:titleStyle>
    <p:body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kern="1200">
          <a:solidFill>
            <a:schemeClr val="tx2"/>
          </a:solidFill>
          <a:latin typeface="+mn-lt"/>
          <a:ea typeface="+mn-ea"/>
          <a:cs typeface="+mn-cs"/>
        </a:defRPr>
      </a:lvl1pPr>
      <a:lvl2pPr marL="1588" indent="0" algn="l" defTabSz="914400" rtl="0" eaLnBrk="1" latinLnBrk="0" hangingPunct="1">
        <a:lnSpc>
          <a:spcPct val="100000"/>
        </a:lnSpc>
        <a:spcBef>
          <a:spcPts val="800"/>
        </a:spcBef>
        <a:buClrTx/>
        <a:buFont typeface="Arial" panose="020B0604020202020204" pitchFamily="34" charset="0"/>
        <a:buNone/>
        <a:defRPr sz="2000" kern="1200">
          <a:solidFill>
            <a:schemeClr val="tx2"/>
          </a:solidFill>
          <a:latin typeface="+mn-lt"/>
          <a:ea typeface="+mn-ea"/>
          <a:cs typeface="+mn-cs"/>
        </a:defRPr>
      </a:lvl2pPr>
      <a:lvl3pPr marL="517525" indent="-285750"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mn-lt"/>
          <a:ea typeface="+mn-ea"/>
          <a:cs typeface="+mn-cs"/>
        </a:defRPr>
      </a:lvl3pPr>
      <a:lvl4pPr marL="741363" indent="-28575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mn-lt"/>
          <a:ea typeface="+mn-ea"/>
          <a:cs typeface="+mn-cs"/>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5544" userDrawn="1">
          <p15:clr>
            <a:srgbClr val="F26B43"/>
          </p15:clr>
        </p15:guide>
        <p15:guide id="6" pos="216">
          <p15:clr>
            <a:srgbClr val="F26B43"/>
          </p15:clr>
        </p15:guide>
        <p15:guide id="7" pos="4296" userDrawn="1">
          <p15:clr>
            <a:srgbClr val="F26B43"/>
          </p15:clr>
        </p15:guide>
        <p15:guide id="9" orient="horz" pos="4211">
          <p15:clr>
            <a:srgbClr val="F26B43"/>
          </p15:clr>
        </p15:guide>
        <p15:guide id="10" orient="horz" pos="1248" userDrawn="1">
          <p15:clr>
            <a:srgbClr val="F26B43"/>
          </p15:clr>
        </p15:guide>
        <p15:guide id="11" orient="horz" pos="3984" userDrawn="1">
          <p15:clr>
            <a:srgbClr val="F26B43"/>
          </p15:clr>
        </p15:guide>
        <p15:guide id="12" orient="horz" pos="1656" userDrawn="1">
          <p15:clr>
            <a:srgbClr val="F26B43"/>
          </p15:clr>
        </p15:guide>
        <p15:guide id="13" pos="2980">
          <p15:clr>
            <a:srgbClr val="F26B43"/>
          </p15:clr>
        </p15:guide>
        <p15:guide id="14" orient="horz" pos="2260" userDrawn="1">
          <p15:clr>
            <a:srgbClr val="F26B43"/>
          </p15:clr>
        </p15:guide>
        <p15:guide id="15" pos="264" userDrawn="1">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a:extLst>
              <a:ext uri="{FF2B5EF4-FFF2-40B4-BE49-F238E27FC236}">
                <a16:creationId xmlns:a16="http://schemas.microsoft.com/office/drawing/2014/main" id="{BEB99B55-73FB-42B4-93ED-C5E818675C31}"/>
              </a:ext>
            </a:extLst>
          </p:cNvPr>
          <p:cNvSpPr>
            <a:spLocks noGrp="1"/>
          </p:cNvSpPr>
          <p:nvPr>
            <p:ph type="body" idx="1"/>
          </p:nvPr>
        </p:nvSpPr>
        <p:spPr>
          <a:xfrm>
            <a:off x="342901" y="1976546"/>
            <a:ext cx="6480593" cy="4351338"/>
          </a:xfrm>
          <a:prstGeom prst="rect">
            <a:avLst/>
          </a:prstGeom>
        </p:spPr>
        <p:txBody>
          <a:bodyPr vert="horz" lIns="91440" tIns="45720" rIns="91440" bIns="45720" rtlCol="0">
            <a:noAutofit/>
          </a:bodyPr>
          <a:lstStyle/>
          <a:p>
            <a:pPr lvl="0"/>
            <a:r>
              <a:rPr lang="en-US" dirty="0"/>
              <a:t>Slide Content</a:t>
            </a:r>
          </a:p>
          <a:p>
            <a:pPr lvl="2"/>
            <a:r>
              <a:rPr lang="en-US" dirty="0"/>
              <a:t>Second level</a:t>
            </a:r>
          </a:p>
          <a:p>
            <a:pPr lvl="3"/>
            <a:r>
              <a:rPr lang="en-US" dirty="0"/>
              <a:t>Third level</a:t>
            </a:r>
          </a:p>
        </p:txBody>
      </p:sp>
      <p:sp>
        <p:nvSpPr>
          <p:cNvPr id="2" name="Short Copyright">
            <a:extLst>
              <a:ext uri="{FF2B5EF4-FFF2-40B4-BE49-F238E27FC236}">
                <a16:creationId xmlns:a16="http://schemas.microsoft.com/office/drawing/2014/main" id="{88226B19-7C1D-B85A-CF8F-901F977BD8E0}"/>
              </a:ext>
            </a:extLst>
          </p:cNvPr>
          <p:cNvSpPr txBox="1"/>
          <p:nvPr userDrawn="1"/>
        </p:nvSpPr>
        <p:spPr>
          <a:xfrm>
            <a:off x="215658" y="6676912"/>
            <a:ext cx="1233578" cy="181088"/>
          </a:xfrm>
          <a:prstGeom prst="rect">
            <a:avLst/>
          </a:prstGeom>
          <a:noFill/>
        </p:spPr>
        <p:txBody>
          <a:bodyPr wrap="square" lIns="45720" rIns="45720" rtlCol="0" anchor="ctr">
            <a:noAutofit/>
          </a:bodyPr>
          <a:lstStyle/>
          <a:p>
            <a:r>
              <a:rPr lang="en-US" sz="800" b="0" dirty="0">
                <a:solidFill>
                  <a:schemeClr val="tx1"/>
                </a:solidFill>
              </a:rPr>
              <a:t>© McGraw Hill LLC</a:t>
            </a:r>
          </a:p>
        </p:txBody>
      </p:sp>
      <p:sp>
        <p:nvSpPr>
          <p:cNvPr id="12"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2792" y="6675120"/>
            <a:ext cx="356616" cy="182880"/>
          </a:xfrm>
          <a:prstGeom prst="rect">
            <a:avLst/>
          </a:prstGeom>
        </p:spPr>
        <p:txBody>
          <a:bodyPr vert="horz" lIns="45720" tIns="45720" rIns="45720" bIns="45720" rtlCol="0" anchor="ctr">
            <a:noAutofit/>
          </a:bodyPr>
          <a:lstStyle>
            <a:lvl1pPr algn="r">
              <a:defRPr lang="en-US" sz="800" smtClean="0">
                <a:solidFill>
                  <a:schemeClr val="tx1"/>
                </a:solidFill>
              </a:defRPr>
            </a:lvl1pPr>
          </a:lstStyle>
          <a:p>
            <a:r>
              <a:rPr lang="en-US" dirty="0"/>
              <a:t>4-</a:t>
            </a:r>
            <a:fld id="{68151E55-6873-49E2-B8D5-2F265E6F1973}" type="slidenum">
              <a:rPr smtClean="0"/>
              <a:pPr/>
              <a:t>‹#›</a:t>
            </a:fld>
            <a:endParaRPr lang="en-US" dirty="0"/>
          </a:p>
        </p:txBody>
      </p:sp>
      <p:sp>
        <p:nvSpPr>
          <p:cNvPr id="13" name="Title Placeholder">
            <a:extLst>
              <a:ext uri="{FF2B5EF4-FFF2-40B4-BE49-F238E27FC236}">
                <a16:creationId xmlns:a16="http://schemas.microsoft.com/office/drawing/2014/main" id="{34622483-C344-43F3-82BE-D7AE2DFFFAB0}"/>
              </a:ext>
            </a:extLst>
          </p:cNvPr>
          <p:cNvSpPr>
            <a:spLocks noGrp="1"/>
          </p:cNvSpPr>
          <p:nvPr>
            <p:ph type="title"/>
          </p:nvPr>
        </p:nvSpPr>
        <p:spPr>
          <a:xfrm>
            <a:off x="342900" y="658771"/>
            <a:ext cx="6073803" cy="685800"/>
          </a:xfrm>
          <a:prstGeom prst="rect">
            <a:avLst/>
          </a:prstGeom>
        </p:spPr>
        <p:txBody>
          <a:bodyPr vert="horz" lIns="91440" tIns="45720" rIns="91440" bIns="45720" rtlCol="0" anchor="ctr">
            <a:noAutofit/>
          </a:bodyPr>
          <a:lstStyle/>
          <a:p>
            <a:r>
              <a:rPr lang="en-US" dirty="0"/>
              <a:t>Title goes here</a:t>
            </a:r>
          </a:p>
        </p:txBody>
      </p:sp>
      <p:sp>
        <p:nvSpPr>
          <p:cNvPr id="3" name="Rectangle 2">
            <a:extLst>
              <a:ext uri="{FF2B5EF4-FFF2-40B4-BE49-F238E27FC236}">
                <a16:creationId xmlns:a16="http://schemas.microsoft.com/office/drawing/2014/main" id="{F1EBD8C3-1E55-E05F-4F27-76CDE18986F7}"/>
              </a:ext>
            </a:extLst>
          </p:cNvPr>
          <p:cNvSpPr/>
          <p:nvPr userDrawn="1"/>
        </p:nvSpPr>
        <p:spPr>
          <a:xfrm>
            <a:off x="0" y="0"/>
            <a:ext cx="9144000" cy="533400"/>
          </a:xfrm>
          <a:prstGeom prst="rect">
            <a:avLst/>
          </a:prstGeom>
          <a:solidFill>
            <a:srgbClr val="006991"/>
          </a:solidFill>
          <a:ln w="28575" cap="flat" cmpd="sng" algn="ctr">
            <a:solidFill>
              <a:srgbClr val="6076B4">
                <a:shade val="50000"/>
              </a:srgbClr>
            </a:solidFill>
            <a:prstDash val="solid"/>
          </a:ln>
          <a:effectLst/>
        </p:spPr>
        <p:txBody>
          <a:bodyPr anchor="ctr"/>
          <a:lstStyle/>
          <a:p>
            <a:pPr algn="ctr" fontAlgn="auto">
              <a:spcBef>
                <a:spcPts val="0"/>
              </a:spcBef>
              <a:spcAft>
                <a:spcPts val="0"/>
              </a:spcAft>
              <a:defRPr/>
            </a:pPr>
            <a:endParaRPr lang="en-US" kern="0" dirty="0">
              <a:solidFill>
                <a:srgbClr val="FFFF00"/>
              </a:solidFill>
              <a:latin typeface="Palatino Linotype"/>
            </a:endParaRPr>
          </a:p>
        </p:txBody>
      </p:sp>
    </p:spTree>
    <p:extLst>
      <p:ext uri="{BB962C8B-B14F-4D97-AF65-F5344CB8AC3E}">
        <p14:creationId xmlns:p14="http://schemas.microsoft.com/office/powerpoint/2010/main" val="672251699"/>
      </p:ext>
    </p:extLst>
  </p:cSld>
  <p:clrMap bg1="lt1" tx1="dk1" bg2="lt2" tx2="dk2" accent1="accent1" accent2="accent2" accent3="accent3" accent4="accent4" accent5="accent5" accent6="accent6" hlink="hlink" folHlink="folHlink"/>
  <p:sldLayoutIdLst>
    <p:sldLayoutId id="2147483722" r:id="rId1"/>
  </p:sldLayoutIdLst>
  <p:hf hdr="0" dt="0"/>
  <p:txStyles>
    <p:titleStyle>
      <a:lvl1pPr algn="l" defTabSz="914400" rtl="0" eaLnBrk="1" latinLnBrk="0" hangingPunct="1">
        <a:lnSpc>
          <a:spcPct val="90000"/>
        </a:lnSpc>
        <a:spcBef>
          <a:spcPct val="0"/>
        </a:spcBef>
        <a:buNone/>
        <a:defRPr sz="2400" b="1" kern="1200">
          <a:solidFill>
            <a:schemeClr val="tx2"/>
          </a:solidFill>
          <a:latin typeface="Calibri" panose="020F0502020204030204" pitchFamily="34" charset="0"/>
          <a:ea typeface="Calibri" panose="020F0502020204030204" pitchFamily="34" charset="0"/>
          <a:cs typeface="Calibri" panose="020F0502020204030204" pitchFamily="34" charset="0"/>
        </a:defRPr>
      </a:lvl1pPr>
    </p:titleStyle>
    <p:body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000" kern="1200">
          <a:solidFill>
            <a:schemeClr val="tx2"/>
          </a:solidFill>
          <a:latin typeface="Calibri" panose="020F0502020204030204" pitchFamily="34" charset="0"/>
          <a:ea typeface="Calibri" panose="020F0502020204030204" pitchFamily="34" charset="0"/>
          <a:cs typeface="Calibri" panose="020F0502020204030204" pitchFamily="34" charset="0"/>
        </a:defRPr>
      </a:lvl1pPr>
      <a:lvl2pPr marL="1588" indent="0" algn="l" defTabSz="914400" rtl="0" eaLnBrk="1" latinLnBrk="0" hangingPunct="1">
        <a:lnSpc>
          <a:spcPct val="100000"/>
        </a:lnSpc>
        <a:spcBef>
          <a:spcPts val="800"/>
        </a:spcBef>
        <a:buClrTx/>
        <a:buFont typeface="Arial" panose="020B0604020202020204" pitchFamily="34" charset="0"/>
        <a:buNone/>
        <a:defRPr sz="2000" kern="1200">
          <a:solidFill>
            <a:schemeClr val="tx2"/>
          </a:solidFill>
          <a:latin typeface="+mn-lt"/>
          <a:ea typeface="+mn-ea"/>
          <a:cs typeface="+mn-cs"/>
        </a:defRPr>
      </a:lvl2pPr>
      <a:lvl3pPr marL="517525" indent="-285750"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Calibri" panose="020F0502020204030204" pitchFamily="34" charset="0"/>
          <a:ea typeface="Calibri" panose="020F0502020204030204" pitchFamily="34" charset="0"/>
          <a:cs typeface="Calibri" panose="020F0502020204030204" pitchFamily="34" charset="0"/>
        </a:defRPr>
      </a:lvl3pPr>
      <a:lvl4pPr marL="741363" indent="-28575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685800" indent="0" algn="l" defTabSz="914400" rtl="0" eaLnBrk="1" latinLnBrk="0" hangingPunct="1">
        <a:lnSpc>
          <a:spcPct val="100000"/>
        </a:lnSpc>
        <a:spcBef>
          <a:spcPts val="8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
          <p15:clr>
            <a:srgbClr val="F26B43"/>
          </p15:clr>
        </p15:guide>
        <p15:guide id="2" orient="horz" pos="192">
          <p15:clr>
            <a:srgbClr val="F26B43"/>
          </p15:clr>
        </p15:guide>
        <p15:guide id="5" pos="5544" userDrawn="1">
          <p15:clr>
            <a:srgbClr val="F26B43"/>
          </p15:clr>
        </p15:guide>
        <p15:guide id="6" pos="216">
          <p15:clr>
            <a:srgbClr val="F26B43"/>
          </p15:clr>
        </p15:guide>
        <p15:guide id="7" pos="4296" userDrawn="1">
          <p15:clr>
            <a:srgbClr val="F26B43"/>
          </p15:clr>
        </p15:guide>
        <p15:guide id="9" orient="horz" pos="4211">
          <p15:clr>
            <a:srgbClr val="F26B43"/>
          </p15:clr>
        </p15:guide>
        <p15:guide id="10" orient="horz" pos="1248" userDrawn="1">
          <p15:clr>
            <a:srgbClr val="F26B43"/>
          </p15:clr>
        </p15:guide>
        <p15:guide id="11" orient="horz" pos="3984" userDrawn="1">
          <p15:clr>
            <a:srgbClr val="F26B43"/>
          </p15:clr>
        </p15:guide>
        <p15:guide id="12" orient="horz" pos="1656" userDrawn="1">
          <p15:clr>
            <a:srgbClr val="F26B43"/>
          </p15:clr>
        </p15:guide>
        <p15:guide id="13" pos="2980">
          <p15:clr>
            <a:srgbClr val="F26B43"/>
          </p15:clr>
        </p15:guide>
        <p15:guide id="14" orient="horz" pos="2260" userDrawn="1">
          <p15:clr>
            <a:srgbClr val="F26B43"/>
          </p15:clr>
        </p15:guide>
        <p15:guide id="15" pos="264" userDrawn="1">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tle Placeholder">
            <a:extLst>
              <a:ext uri="{FF2B5EF4-FFF2-40B4-BE49-F238E27FC236}">
                <a16:creationId xmlns:a16="http://schemas.microsoft.com/office/drawing/2014/main" id="{881C4C4E-EEEF-442A-AE3B-63C7E062F18C}"/>
              </a:ext>
            </a:extLst>
          </p:cNvPr>
          <p:cNvSpPr>
            <a:spLocks noGrp="1"/>
          </p:cNvSpPr>
          <p:nvPr>
            <p:ph type="title"/>
          </p:nvPr>
        </p:nvSpPr>
        <p:spPr>
          <a:xfrm>
            <a:off x="342900" y="136257"/>
            <a:ext cx="8458200" cy="685800"/>
          </a:xfrm>
          <a:prstGeom prst="rect">
            <a:avLst/>
          </a:prstGeom>
        </p:spPr>
        <p:txBody>
          <a:bodyPr vert="horz" lIns="91440" tIns="45720" rIns="91440" bIns="45720" rtlCol="0" anchor="ctr">
            <a:noAutofit/>
          </a:bodyPr>
          <a:lstStyle/>
          <a:p>
            <a:r>
              <a:rPr lang="en-US" dirty="0"/>
              <a:t>Title goes here</a:t>
            </a:r>
          </a:p>
        </p:txBody>
      </p:sp>
      <p:sp>
        <p:nvSpPr>
          <p:cNvPr id="5" name="Text Placeholder">
            <a:extLst>
              <a:ext uri="{FF2B5EF4-FFF2-40B4-BE49-F238E27FC236}">
                <a16:creationId xmlns:a16="http://schemas.microsoft.com/office/drawing/2014/main" id="{4F2C87DD-ADFA-433D-B7C8-4E9E42BC9E0F}"/>
              </a:ext>
            </a:extLst>
          </p:cNvPr>
          <p:cNvSpPr>
            <a:spLocks noGrp="1"/>
          </p:cNvSpPr>
          <p:nvPr>
            <p:ph type="body" idx="1"/>
          </p:nvPr>
        </p:nvSpPr>
        <p:spPr>
          <a:xfrm>
            <a:off x="342900" y="1371599"/>
            <a:ext cx="8458200" cy="4876801"/>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p:txBody>
      </p:sp>
      <p:sp>
        <p:nvSpPr>
          <p:cNvPr id="8" name="MGH Yellow Line">
            <a:extLst>
              <a:ext uri="{FF2B5EF4-FFF2-40B4-BE49-F238E27FC236}">
                <a16:creationId xmlns:a16="http://schemas.microsoft.com/office/drawing/2014/main" id="{86E6E250-D1F9-6444-A77C-4DC8C64A97D7}"/>
              </a:ext>
              <a:ext uri="{C183D7F6-B498-43B3-948B-1728B52AA6E4}">
                <adec:decorative xmlns:adec="http://schemas.microsoft.com/office/drawing/2017/decorative" val="1"/>
              </a:ext>
            </a:extLst>
          </p:cNvPr>
          <p:cNvSpPr/>
          <p:nvPr userDrawn="1"/>
        </p:nvSpPr>
        <p:spPr>
          <a:xfrm>
            <a:off x="0" y="6622319"/>
            <a:ext cx="9144000" cy="545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Short Copyright">
            <a:extLst>
              <a:ext uri="{FF2B5EF4-FFF2-40B4-BE49-F238E27FC236}">
                <a16:creationId xmlns:a16="http://schemas.microsoft.com/office/drawing/2014/main" id="{C179790D-0AAB-45C4-2B1B-4D9055E9F512}"/>
              </a:ext>
            </a:extLst>
          </p:cNvPr>
          <p:cNvSpPr txBox="1"/>
          <p:nvPr userDrawn="1"/>
        </p:nvSpPr>
        <p:spPr>
          <a:xfrm>
            <a:off x="215658" y="6676912"/>
            <a:ext cx="1233578" cy="181088"/>
          </a:xfrm>
          <a:prstGeom prst="rect">
            <a:avLst/>
          </a:prstGeom>
          <a:noFill/>
        </p:spPr>
        <p:txBody>
          <a:bodyPr wrap="square" lIns="45720" rIns="45720" rtlCol="0" anchor="ctr">
            <a:noAutofit/>
          </a:bodyPr>
          <a:lstStyle/>
          <a:p>
            <a:r>
              <a:rPr lang="en-US" sz="800" b="0" dirty="0">
                <a:solidFill>
                  <a:schemeClr val="tx1"/>
                </a:solidFill>
              </a:rPr>
              <a:t>© McGraw Hill LLC</a:t>
            </a:r>
          </a:p>
        </p:txBody>
      </p:sp>
      <p:sp>
        <p:nvSpPr>
          <p:cNvPr id="12" name="Slide Number Placeholder">
            <a:extLst>
              <a:ext uri="{FF2B5EF4-FFF2-40B4-BE49-F238E27FC236}">
                <a16:creationId xmlns:a16="http://schemas.microsoft.com/office/drawing/2014/main" id="{C2E4AF62-4201-4F5D-966F-4A59CD13C9F3}"/>
              </a:ext>
            </a:extLst>
          </p:cNvPr>
          <p:cNvSpPr>
            <a:spLocks noGrp="1"/>
          </p:cNvSpPr>
          <p:nvPr>
            <p:ph type="sldNum" sz="quarter" idx="4"/>
          </p:nvPr>
        </p:nvSpPr>
        <p:spPr>
          <a:xfrm>
            <a:off x="8626412" y="6673531"/>
            <a:ext cx="356616" cy="182880"/>
          </a:xfrm>
          <a:prstGeom prst="rect">
            <a:avLst/>
          </a:prstGeom>
        </p:spPr>
        <p:txBody>
          <a:bodyPr vert="horz" lIns="45720" tIns="45720" rIns="45720" bIns="45720" rtlCol="0" anchor="ctr">
            <a:noAutofit/>
          </a:bodyPr>
          <a:lstStyle>
            <a:lvl1pPr algn="r">
              <a:defRPr sz="800">
                <a:solidFill>
                  <a:schemeClr val="tx1"/>
                </a:solidFill>
              </a:defRPr>
            </a:lvl1pPr>
          </a:lstStyle>
          <a:p>
            <a:fld id="{68151E55-6873-49E2-B8D5-2F265E6F1973}" type="slidenum">
              <a:rPr lang="en-US" smtClean="0"/>
              <a:pPr/>
              <a:t>‹#›</a:t>
            </a:fld>
            <a:endParaRPr lang="en-US" dirty="0"/>
          </a:p>
        </p:txBody>
      </p:sp>
    </p:spTree>
    <p:extLst>
      <p:ext uri="{BB962C8B-B14F-4D97-AF65-F5344CB8AC3E}">
        <p14:creationId xmlns:p14="http://schemas.microsoft.com/office/powerpoint/2010/main" val="2924093042"/>
      </p:ext>
    </p:extLst>
  </p:cSld>
  <p:clrMap bg1="lt1" tx1="dk1" bg2="lt2" tx2="dk2" accent1="accent1" accent2="accent2" accent3="accent3" accent4="accent4" accent5="accent5" accent6="accent6" hlink="hlink" folHlink="folHlink"/>
  <p:sldLayoutIdLst>
    <p:sldLayoutId id="2147483704" r:id="rId1"/>
    <p:sldLayoutId id="2147483705" r:id="rId2"/>
  </p:sldLayoutIdLst>
  <p:hf hdr="0" dt="0"/>
  <p:txStyles>
    <p:titleStyle>
      <a:lvl1pPr algn="l" defTabSz="914400" rtl="0" eaLnBrk="1" latinLnBrk="0" hangingPunct="1">
        <a:lnSpc>
          <a:spcPct val="90000"/>
        </a:lnSpc>
        <a:spcBef>
          <a:spcPct val="0"/>
        </a:spcBef>
        <a:buNone/>
        <a:defRPr sz="2400" b="1" kern="1200">
          <a:solidFill>
            <a:schemeClr val="tx2"/>
          </a:solidFill>
          <a:latin typeface="+mj-lt"/>
          <a:ea typeface="+mj-ea"/>
          <a:cs typeface="+mj-cs"/>
        </a:defRPr>
      </a:lvl1pPr>
    </p:titleStyle>
    <p:bodyStyle>
      <a:lvl1pPr marL="0" marR="0" indent="0" algn="l" defTabSz="914400" rtl="0" eaLnBrk="1" fontAlgn="auto" latinLnBrk="0" hangingPunct="1">
        <a:lnSpc>
          <a:spcPct val="100000"/>
        </a:lnSpc>
        <a:spcBef>
          <a:spcPts val="0"/>
        </a:spcBef>
        <a:spcAft>
          <a:spcPts val="800"/>
        </a:spcAft>
        <a:buClrTx/>
        <a:buSzTx/>
        <a:buFont typeface="Arial" panose="020B0604020202020204" pitchFamily="34" charset="0"/>
        <a:buNone/>
        <a:tabLst/>
        <a:defRPr sz="2000" kern="1200">
          <a:solidFill>
            <a:schemeClr val="tx2"/>
          </a:solidFill>
          <a:latin typeface="+mn-lt"/>
          <a:ea typeface="+mn-ea"/>
          <a:cs typeface="+mn-cs"/>
        </a:defRPr>
      </a:lvl1pPr>
      <a:lvl2pPr marL="344488" indent="-342900" algn="l" defTabSz="914400" rtl="0" eaLnBrk="1" latinLnBrk="0" hangingPunct="1">
        <a:lnSpc>
          <a:spcPct val="100000"/>
        </a:lnSpc>
        <a:spcBef>
          <a:spcPts val="800"/>
        </a:spcBef>
        <a:spcAft>
          <a:spcPts val="800"/>
        </a:spcAft>
        <a:buClrTx/>
        <a:buFont typeface="Arial" panose="020B0604020202020204" pitchFamily="34" charset="0"/>
        <a:buChar char="•"/>
        <a:defRPr sz="2000" kern="1200">
          <a:solidFill>
            <a:schemeClr val="tx2"/>
          </a:solidFill>
          <a:latin typeface="+mn-lt"/>
          <a:ea typeface="+mn-ea"/>
          <a:cs typeface="+mn-cs"/>
        </a:defRPr>
      </a:lvl2pPr>
      <a:lvl3pPr marL="517525" indent="-285750" algn="l" defTabSz="914400" rtl="0" eaLnBrk="1" latinLnBrk="0" hangingPunct="1">
        <a:lnSpc>
          <a:spcPct val="100000"/>
        </a:lnSpc>
        <a:spcBef>
          <a:spcPts val="800"/>
        </a:spcBef>
        <a:spcAft>
          <a:spcPts val="800"/>
        </a:spcAft>
        <a:buFont typeface="Arial" panose="020B0604020202020204" pitchFamily="34" charset="0"/>
        <a:buChar char="•"/>
        <a:defRPr sz="1800" kern="1200">
          <a:solidFill>
            <a:schemeClr val="tx2"/>
          </a:solidFill>
          <a:latin typeface="+mn-lt"/>
          <a:ea typeface="+mn-ea"/>
          <a:cs typeface="+mn-cs"/>
        </a:defRPr>
      </a:lvl3pPr>
      <a:lvl4pPr marL="741363" indent="-285750" algn="l" defTabSz="914400" rtl="0" eaLnBrk="1" latinLnBrk="0" hangingPunct="1">
        <a:lnSpc>
          <a:spcPct val="100000"/>
        </a:lnSpc>
        <a:spcBef>
          <a:spcPts val="800"/>
        </a:spcBef>
        <a:spcAft>
          <a:spcPts val="800"/>
        </a:spcAft>
        <a:buFont typeface="Arial" panose="020B0604020202020204" pitchFamily="34" charset="0"/>
        <a:buChar char="•"/>
        <a:defRPr sz="1200" kern="1200">
          <a:solidFill>
            <a:schemeClr val="tx1"/>
          </a:solidFill>
          <a:latin typeface="+mn-lt"/>
          <a:ea typeface="+mn-ea"/>
          <a:cs typeface="+mn-cs"/>
        </a:defRPr>
      </a:lvl4pPr>
      <a:lvl5pPr marL="971550" indent="-285750" algn="l" defTabSz="914400" rtl="0" eaLnBrk="1" latinLnBrk="0" hangingPunct="1">
        <a:lnSpc>
          <a:spcPct val="100000"/>
        </a:lnSpc>
        <a:spcBef>
          <a:spcPts val="8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92">
          <p15:clr>
            <a:srgbClr val="F26B43"/>
          </p15:clr>
        </p15:guide>
        <p15:guide id="6" pos="216">
          <p15:clr>
            <a:srgbClr val="F26B43"/>
          </p15:clr>
        </p15:guide>
        <p15:guide id="7" pos="5544">
          <p15:clr>
            <a:srgbClr val="F26B43"/>
          </p15:clr>
        </p15:guide>
        <p15:guide id="9" orient="horz" pos="4211">
          <p15:clr>
            <a:srgbClr val="F26B43"/>
          </p15:clr>
        </p15:guide>
        <p15:guide id="10" orient="horz" pos="624">
          <p15:clr>
            <a:srgbClr val="F26B43"/>
          </p15:clr>
        </p15:guide>
        <p15:guide id="11" orient="horz" pos="4104">
          <p15:clr>
            <a:srgbClr val="F26B43"/>
          </p15:clr>
        </p15:guide>
        <p15:guide id="12" orient="horz" pos="864">
          <p15:clr>
            <a:srgbClr val="F26B43"/>
          </p15:clr>
        </p15:guide>
        <p15:guide id="13" orient="horz" pos="360">
          <p15:clr>
            <a:srgbClr val="F26B43"/>
          </p15:clr>
        </p15:guide>
        <p15:guide id="14" orient="horz" pos="3936">
          <p15:clr>
            <a:srgbClr val="F26B43"/>
          </p15:clr>
        </p15:guide>
        <p15:guide id="15" pos="984">
          <p15:clr>
            <a:srgbClr val="F26B43"/>
          </p15:clr>
        </p15:guide>
        <p15:guide id="16" pos="5376">
          <p15:clr>
            <a:srgbClr val="F26B43"/>
          </p15:clr>
        </p15:guide>
        <p15:guide id="17" pos="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19.xml"/><Relationship Id="rId4" Type="http://schemas.openxmlformats.org/officeDocument/2006/relationships/slide" Target="slide50.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9.xml"/><Relationship Id="rId4" Type="http://schemas.openxmlformats.org/officeDocument/2006/relationships/slide" Target="slide5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17.xml"/><Relationship Id="rId4" Type="http://schemas.openxmlformats.org/officeDocument/2006/relationships/slide" Target="slide5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1.xml"/><Relationship Id="rId1" Type="http://schemas.openxmlformats.org/officeDocument/2006/relationships/slideLayout" Target="../slideLayouts/slideLayout17.xml"/><Relationship Id="rId4" Type="http://schemas.openxmlformats.org/officeDocument/2006/relationships/slide" Target="slide5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oleObject" Target="../embeddings/oleObject1.bin"/><Relationship Id="rId7" Type="http://schemas.openxmlformats.org/officeDocument/2006/relationships/image" Target="../media/image14.png"/><Relationship Id="rId2" Type="http://schemas.openxmlformats.org/officeDocument/2006/relationships/notesSlide" Target="../notesSlides/notesSlide44.xml"/><Relationship Id="rId1" Type="http://schemas.openxmlformats.org/officeDocument/2006/relationships/slideLayout" Target="../slideLayouts/slideLayout17.xml"/><Relationship Id="rId6" Type="http://schemas.openxmlformats.org/officeDocument/2006/relationships/image" Target="../media/image13.wmf"/><Relationship Id="rId5" Type="http://schemas.openxmlformats.org/officeDocument/2006/relationships/oleObject" Target="../embeddings/oleObject2.bin"/><Relationship Id="rId4" Type="http://schemas.openxmlformats.org/officeDocument/2006/relationships/image" Target="../media/image12.wmf"/><Relationship Id="rId9" Type="http://schemas.openxmlformats.org/officeDocument/2006/relationships/image" Target="../media/image16.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7.xml"/></Relationships>
</file>

<file path=ppt/slides/_rels/slide49.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slide" Target="slide48.xml"/></Relationships>
</file>

<file path=ppt/slides/_rels/slide50.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27.xml"/></Relationships>
</file>

<file path=ppt/slides/_rels/slide51.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7.xml"/></Relationships>
</file>

<file path=ppt/slides/_rels/slide52.xml.rels><?xml version="1.0" encoding="UTF-8" standalone="yes"?>
<Relationships xmlns="http://schemas.openxmlformats.org/package/2006/relationships"><Relationship Id="rId2" Type="http://schemas.openxmlformats.org/officeDocument/2006/relationships/slide" Target="slide32.xml"/><Relationship Id="rId1" Type="http://schemas.openxmlformats.org/officeDocument/2006/relationships/slideLayout" Target="../slideLayouts/slideLayout27.xml"/></Relationships>
</file>

<file path=ppt/slides/_rels/slide53.xml.rels><?xml version="1.0" encoding="UTF-8" standalone="yes"?>
<Relationships xmlns="http://schemas.openxmlformats.org/package/2006/relationships"><Relationship Id="rId2" Type="http://schemas.openxmlformats.org/officeDocument/2006/relationships/slide" Target="slide41.xml"/><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7.xml"/><Relationship Id="rId4" Type="http://schemas.openxmlformats.org/officeDocument/2006/relationships/slide" Target="slide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3E392-EA60-5509-D2F1-20D0454F5E7F}"/>
              </a:ext>
            </a:extLst>
          </p:cNvPr>
          <p:cNvSpPr>
            <a:spLocks noGrp="1"/>
          </p:cNvSpPr>
          <p:nvPr>
            <p:ph type="ctrTitle"/>
          </p:nvPr>
        </p:nvSpPr>
        <p:spPr>
          <a:xfrm>
            <a:off x="685800" y="3172968"/>
            <a:ext cx="4727448" cy="914400"/>
          </a:xfrm>
        </p:spPr>
        <p:txBody>
          <a:bodyPr/>
          <a:lstStyle/>
          <a:p>
            <a:r>
              <a:rPr kumimoji="0" lang="en-US" sz="3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Chapter 15</a:t>
            </a:r>
            <a:endParaRPr lang="en-US" dirty="0"/>
          </a:p>
        </p:txBody>
      </p:sp>
      <p:sp>
        <p:nvSpPr>
          <p:cNvPr id="3" name="Subtitle 2">
            <a:extLst>
              <a:ext uri="{FF2B5EF4-FFF2-40B4-BE49-F238E27FC236}">
                <a16:creationId xmlns:a16="http://schemas.microsoft.com/office/drawing/2014/main" id="{BBEFC77D-1A48-E636-43D4-9A3B5932F470}"/>
              </a:ext>
            </a:extLst>
          </p:cNvPr>
          <p:cNvSpPr>
            <a:spLocks noGrp="1"/>
          </p:cNvSpPr>
          <p:nvPr>
            <p:ph type="subTitle" idx="1"/>
          </p:nvPr>
        </p:nvSpPr>
        <p:spPr>
          <a:xfrm>
            <a:off x="685800" y="1499616"/>
            <a:ext cx="7772400" cy="1527048"/>
          </a:xfrm>
        </p:spPr>
        <p:txBody>
          <a:bodyPr/>
          <a:lstStyle/>
          <a:p>
            <a:r>
              <a:rPr kumimoji="0" lang="en-US" sz="44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Investments</a:t>
            </a:r>
            <a:endParaRPr lang="en-US" dirty="0"/>
          </a:p>
        </p:txBody>
      </p:sp>
      <p:sp>
        <p:nvSpPr>
          <p:cNvPr id="4" name="Text Placeholder 3">
            <a:extLst>
              <a:ext uri="{FF2B5EF4-FFF2-40B4-BE49-F238E27FC236}">
                <a16:creationId xmlns:a16="http://schemas.microsoft.com/office/drawing/2014/main" id="{3775B584-B678-BC83-EBB5-B2AA5F9FA45C}"/>
              </a:ext>
            </a:extLst>
          </p:cNvPr>
          <p:cNvSpPr>
            <a:spLocks noGrp="1"/>
          </p:cNvSpPr>
          <p:nvPr>
            <p:ph type="body" sz="quarter" idx="10"/>
          </p:nvPr>
        </p:nvSpPr>
        <p:spPr/>
        <p:txBody>
          <a:bodyPr/>
          <a:lstStyle/>
          <a:p>
            <a:pPr>
              <a:spcBef>
                <a:spcPts val="672"/>
              </a:spcBef>
            </a:pPr>
            <a:r>
              <a:rPr lang="en-US" dirty="0"/>
              <a:t>Wild and Shaw</a:t>
            </a:r>
          </a:p>
          <a:p>
            <a:pPr>
              <a:spcBef>
                <a:spcPts val="672"/>
              </a:spcBef>
            </a:pPr>
            <a:r>
              <a:rPr lang="en-US" dirty="0"/>
              <a:t>Fundamental Accounting Principles</a:t>
            </a:r>
          </a:p>
          <a:p>
            <a:pPr>
              <a:spcBef>
                <a:spcPts val="672"/>
              </a:spcBef>
            </a:pPr>
            <a:r>
              <a:rPr lang="en-US" dirty="0"/>
              <a:t>2025 Release</a:t>
            </a:r>
          </a:p>
        </p:txBody>
      </p:sp>
      <p:sp>
        <p:nvSpPr>
          <p:cNvPr id="5" name="Footer Placeholder 4">
            <a:extLst>
              <a:ext uri="{FF2B5EF4-FFF2-40B4-BE49-F238E27FC236}">
                <a16:creationId xmlns:a16="http://schemas.microsoft.com/office/drawing/2014/main" id="{629F21BE-C144-16FC-9105-02FD33F25415}"/>
              </a:ext>
            </a:extLst>
          </p:cNvPr>
          <p:cNvSpPr>
            <a:spLocks noGrp="1"/>
          </p:cNvSpPr>
          <p:nvPr>
            <p:ph type="ftr" sz="quarter" idx="11"/>
          </p:nvPr>
        </p:nvSpPr>
        <p:spPr/>
        <p:txBody>
          <a:body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1863579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177F0-04D4-B5C2-6497-CF07D83AE8C3}"/>
              </a:ext>
            </a:extLst>
          </p:cNvPr>
          <p:cNvSpPr>
            <a:spLocks noGrp="1"/>
          </p:cNvSpPr>
          <p:nvPr>
            <p:ph type="title"/>
          </p:nvPr>
        </p:nvSpPr>
        <p:spPr/>
        <p:txBody>
          <a:bodyPr/>
          <a:lstStyle/>
          <a:p>
            <a:r>
              <a:rPr lang="en-US" dirty="0"/>
              <a:t>Debt Investments: Acquisition</a:t>
            </a:r>
          </a:p>
        </p:txBody>
      </p:sp>
      <p:sp>
        <p:nvSpPr>
          <p:cNvPr id="3" name="Content Placeholder 2">
            <a:extLst>
              <a:ext uri="{FF2B5EF4-FFF2-40B4-BE49-F238E27FC236}">
                <a16:creationId xmlns:a16="http://schemas.microsoft.com/office/drawing/2014/main" id="{6AA7F944-0C54-EE4C-F240-ACDDB12F8813}"/>
              </a:ext>
            </a:extLst>
          </p:cNvPr>
          <p:cNvSpPr>
            <a:spLocks noGrp="1"/>
          </p:cNvSpPr>
          <p:nvPr>
            <p:ph sz="quarter" idx="11"/>
          </p:nvPr>
        </p:nvSpPr>
        <p:spPr>
          <a:xfrm>
            <a:off x="685800" y="1822266"/>
            <a:ext cx="7772400" cy="2677656"/>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marL="457200" indent="-457200" eaLnBrk="0" fontAlgn="base" hangingPunct="0">
              <a:spcBef>
                <a:spcPct val="50000"/>
              </a:spcBef>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Debt investments are recorded at cost. </a:t>
            </a:r>
          </a:p>
          <a:p>
            <a:pPr marL="457200" indent="-457200" eaLnBrk="0" fontAlgn="base" hangingPunct="0">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On July 1, 2026, Ling Co. paid $30,000 to buy Dell’s 7%, 2-year bonds payable with a $30,000 par value. </a:t>
            </a:r>
          </a:p>
          <a:p>
            <a:pPr marL="457200" indent="-457200" eaLnBrk="0" fontAlgn="base" hangingPunct="0">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The bonds pay interest semiannually on December 31 and June 30.</a:t>
            </a:r>
          </a:p>
        </p:txBody>
      </p:sp>
      <p:sp>
        <p:nvSpPr>
          <p:cNvPr id="4" name="Table Summary 3" hidden="1">
            <a:extLst>
              <a:ext uri="{FF2B5EF4-FFF2-40B4-BE49-F238E27FC236}">
                <a16:creationId xmlns:a16="http://schemas.microsoft.com/office/drawing/2014/main" id="{5F51053D-9DF1-D3C7-3152-384C0765482F}"/>
              </a:ext>
            </a:extLst>
          </p:cNvPr>
          <p:cNvSpPr>
            <a:spLocks noGrp="1"/>
          </p:cNvSpPr>
          <p:nvPr>
            <p:ph sz="quarter" idx="14"/>
          </p:nvPr>
        </p:nvSpPr>
        <p:spPr>
          <a:xfrm>
            <a:off x="738414" y="4859635"/>
            <a:ext cx="7242630" cy="966036"/>
          </a:xfrm>
        </p:spPr>
        <p:txBody>
          <a:bodyPr/>
          <a:lstStyle/>
          <a:p>
            <a:r>
              <a:rPr lang="en-US" sz="1800" dirty="0"/>
              <a:t>Journal entry on July 1, 2027; account name and amount debited on first line; account name and amount credited on next line; description of transaction on last line.</a:t>
            </a:r>
          </a:p>
        </p:txBody>
      </p:sp>
      <p:graphicFrame>
        <p:nvGraphicFramePr>
          <p:cNvPr id="12" name="Table 4">
            <a:extLst>
              <a:ext uri="{FF2B5EF4-FFF2-40B4-BE49-F238E27FC236}">
                <a16:creationId xmlns:a16="http://schemas.microsoft.com/office/drawing/2014/main" id="{0DAEA63C-826B-D205-9173-7AB5E8219E28}"/>
              </a:ext>
            </a:extLst>
          </p:cNvPr>
          <p:cNvGraphicFramePr>
            <a:graphicFrameLocks noGrp="1"/>
          </p:cNvGraphicFramePr>
          <p:nvPr>
            <p:extLst>
              <p:ext uri="{D42A27DB-BD31-4B8C-83A1-F6EECF244321}">
                <p14:modId xmlns:p14="http://schemas.microsoft.com/office/powerpoint/2010/main" val="4049946594"/>
              </p:ext>
            </p:extLst>
          </p:nvPr>
        </p:nvGraphicFramePr>
        <p:xfrm>
          <a:off x="777240" y="4897735"/>
          <a:ext cx="7589520" cy="1243746"/>
        </p:xfrm>
        <a:graphic>
          <a:graphicData uri="http://schemas.openxmlformats.org/drawingml/2006/table">
            <a:tbl>
              <a:tblPr firstRow="1" bandRow="1"/>
              <a:tblGrid>
                <a:gridCol w="1285931">
                  <a:extLst>
                    <a:ext uri="{9D8B030D-6E8A-4147-A177-3AD203B41FA5}">
                      <a16:colId xmlns:a16="http://schemas.microsoft.com/office/drawing/2014/main" val="504104817"/>
                    </a:ext>
                  </a:extLst>
                </a:gridCol>
                <a:gridCol w="4646212">
                  <a:extLst>
                    <a:ext uri="{9D8B030D-6E8A-4147-A177-3AD203B41FA5}">
                      <a16:colId xmlns:a16="http://schemas.microsoft.com/office/drawing/2014/main" val="326798868"/>
                    </a:ext>
                  </a:extLst>
                </a:gridCol>
                <a:gridCol w="853669">
                  <a:extLst>
                    <a:ext uri="{9D8B030D-6E8A-4147-A177-3AD203B41FA5}">
                      <a16:colId xmlns:a16="http://schemas.microsoft.com/office/drawing/2014/main" val="139275990"/>
                    </a:ext>
                  </a:extLst>
                </a:gridCol>
                <a:gridCol w="803708">
                  <a:extLst>
                    <a:ext uri="{9D8B030D-6E8A-4147-A177-3AD203B41FA5}">
                      <a16:colId xmlns:a16="http://schemas.microsoft.com/office/drawing/2014/main" val="797818538"/>
                    </a:ext>
                  </a:extLst>
                </a:gridCol>
              </a:tblGrid>
              <a:tr h="414582">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July 1, 2027</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600" b="0" dirty="0">
                          <a:solidFill>
                            <a:schemeClr val="tx1"/>
                          </a:solidFill>
                          <a:latin typeface="+mn-lt"/>
                          <a:cs typeface="Calibri" panose="020F0502020204030204" pitchFamily="34" charset="0"/>
                        </a:rPr>
                        <a:t>Debt Investments</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30,000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41458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Cash</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30,000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41458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Purchased bonds as debt investments.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7D82ECEF-2FBC-EF31-15B5-1211F140AB32}"/>
              </a:ext>
            </a:extLst>
          </p:cNvPr>
          <p:cNvSpPr>
            <a:spLocks noGrp="1"/>
          </p:cNvSpPr>
          <p:nvPr>
            <p:ph type="sldNum" sz="quarter" idx="10"/>
          </p:nvPr>
        </p:nvSpPr>
        <p:spPr/>
        <p:txBody>
          <a:bodyPr/>
          <a:lstStyle/>
          <a:p>
            <a:r>
              <a:rPr lang="en-US" dirty="0"/>
              <a:t>15-</a:t>
            </a:r>
            <a:fld id="{68151E55-6873-49E2-B8D5-2F265E6F1973}" type="slidenum">
              <a:rPr lang="en-US" smtClean="0"/>
              <a:pPr/>
              <a:t>10</a:t>
            </a:fld>
            <a:endParaRPr lang="en-US" dirty="0"/>
          </a:p>
        </p:txBody>
      </p:sp>
    </p:spTree>
    <p:extLst>
      <p:ext uri="{BB962C8B-B14F-4D97-AF65-F5344CB8AC3E}">
        <p14:creationId xmlns:p14="http://schemas.microsoft.com/office/powerpoint/2010/main" val="2648603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96927-23EC-7EB6-8526-39B4138D912D}"/>
              </a:ext>
            </a:extLst>
          </p:cNvPr>
          <p:cNvSpPr>
            <a:spLocks noGrp="1"/>
          </p:cNvSpPr>
          <p:nvPr>
            <p:ph type="title"/>
          </p:nvPr>
        </p:nvSpPr>
        <p:spPr>
          <a:xfrm>
            <a:off x="342900" y="640080"/>
            <a:ext cx="8458200" cy="1051560"/>
          </a:xfrm>
        </p:spPr>
        <p:txBody>
          <a:bodyPr/>
          <a:lstStyle/>
          <a:p>
            <a:r>
              <a:rPr lang="en-US" dirty="0"/>
              <a:t>Debt Investments: Recording Interest and Reporting</a:t>
            </a:r>
          </a:p>
        </p:txBody>
      </p:sp>
      <p:sp>
        <p:nvSpPr>
          <p:cNvPr id="3" name="Content Placeholder 2">
            <a:extLst>
              <a:ext uri="{FF2B5EF4-FFF2-40B4-BE49-F238E27FC236}">
                <a16:creationId xmlns:a16="http://schemas.microsoft.com/office/drawing/2014/main" id="{E6727368-7B1A-2ACF-47D4-8B23CD2BA1ED}"/>
              </a:ext>
            </a:extLst>
          </p:cNvPr>
          <p:cNvSpPr>
            <a:spLocks noGrp="1"/>
          </p:cNvSpPr>
          <p:nvPr>
            <p:ph sz="quarter" idx="11"/>
          </p:nvPr>
        </p:nvSpPr>
        <p:spPr>
          <a:xfrm>
            <a:off x="387240" y="1851294"/>
            <a:ext cx="8485632" cy="1600438"/>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marL="347472" indent="-347472" eaLnBrk="0" fontAlgn="base" hangingPunct="0">
              <a:spcBef>
                <a:spcPct val="50000"/>
              </a:spcBef>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Interest revenue is recorded when earned.</a:t>
            </a:r>
          </a:p>
          <a:p>
            <a:pPr marL="347472" indent="-347472" eaLnBrk="0" fontAlgn="base" hangingPunct="0">
              <a:spcBef>
                <a:spcPct val="50000"/>
              </a:spcBef>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$30,000 par value × 7% × </a:t>
            </a:r>
            <a:r>
              <a:rPr lang="en-US" sz="2800" spc="300" dirty="0">
                <a:solidFill>
                  <a:schemeClr val="accent2">
                    <a:lumMod val="50000"/>
                  </a:schemeClr>
                </a:solidFill>
                <a:latin typeface="Arial" pitchFamily="34" charset="0"/>
                <a:ea typeface="+mn-ea"/>
                <a:cs typeface="Arial" pitchFamily="34" charset="0"/>
              </a:rPr>
              <a:t>6∕</a:t>
            </a:r>
            <a:r>
              <a:rPr lang="en-US" sz="2800" dirty="0">
                <a:solidFill>
                  <a:schemeClr val="accent2">
                    <a:lumMod val="50000"/>
                  </a:schemeClr>
                </a:solidFill>
                <a:latin typeface="Arial" pitchFamily="34" charset="0"/>
                <a:ea typeface="+mn-ea"/>
                <a:cs typeface="Arial" pitchFamily="34" charset="0"/>
              </a:rPr>
              <a:t>12 = $1,050 interest earned from July 1 to December 31.</a:t>
            </a:r>
          </a:p>
        </p:txBody>
      </p:sp>
      <p:sp>
        <p:nvSpPr>
          <p:cNvPr id="4" name="Table Summary 3" hidden="1">
            <a:extLst>
              <a:ext uri="{FF2B5EF4-FFF2-40B4-BE49-F238E27FC236}">
                <a16:creationId xmlns:a16="http://schemas.microsoft.com/office/drawing/2014/main" id="{C487E9DB-53ED-ED10-CFB0-B8714A6AD564}"/>
              </a:ext>
            </a:extLst>
          </p:cNvPr>
          <p:cNvSpPr>
            <a:spLocks noGrp="1"/>
          </p:cNvSpPr>
          <p:nvPr>
            <p:ph sz="quarter" idx="14"/>
          </p:nvPr>
        </p:nvSpPr>
        <p:spPr>
          <a:xfrm>
            <a:off x="605971" y="3699947"/>
            <a:ext cx="7373259" cy="640080"/>
          </a:xfrm>
        </p:spPr>
        <p:txBody>
          <a:bodyPr/>
          <a:lstStyle/>
          <a:p>
            <a:r>
              <a:rPr lang="en-US" sz="1600" dirty="0"/>
              <a:t>Journal entry on December 31, 2027; account name and amount debited on first line; account name and amount credited on next line; description of transaction on last line.</a:t>
            </a:r>
          </a:p>
        </p:txBody>
      </p:sp>
      <p:graphicFrame>
        <p:nvGraphicFramePr>
          <p:cNvPr id="12" name="Table 4">
            <a:extLst>
              <a:ext uri="{FF2B5EF4-FFF2-40B4-BE49-F238E27FC236}">
                <a16:creationId xmlns:a16="http://schemas.microsoft.com/office/drawing/2014/main" id="{224923CB-615E-C8E0-796D-1EBF694BE37C}"/>
              </a:ext>
            </a:extLst>
          </p:cNvPr>
          <p:cNvGraphicFramePr>
            <a:graphicFrameLocks noGrp="1"/>
          </p:cNvGraphicFramePr>
          <p:nvPr>
            <p:extLst>
              <p:ext uri="{D42A27DB-BD31-4B8C-83A1-F6EECF244321}">
                <p14:modId xmlns:p14="http://schemas.microsoft.com/office/powerpoint/2010/main" val="3696385973"/>
              </p:ext>
            </p:extLst>
          </p:nvPr>
        </p:nvGraphicFramePr>
        <p:xfrm>
          <a:off x="638102" y="3751107"/>
          <a:ext cx="7867796" cy="1243746"/>
        </p:xfrm>
        <a:graphic>
          <a:graphicData uri="http://schemas.openxmlformats.org/drawingml/2006/table">
            <a:tbl>
              <a:tblPr firstRow="1" bandRow="1"/>
              <a:tblGrid>
                <a:gridCol w="1450806">
                  <a:extLst>
                    <a:ext uri="{9D8B030D-6E8A-4147-A177-3AD203B41FA5}">
                      <a16:colId xmlns:a16="http://schemas.microsoft.com/office/drawing/2014/main" val="504104817"/>
                    </a:ext>
                  </a:extLst>
                </a:gridCol>
                <a:gridCol w="4754880">
                  <a:extLst>
                    <a:ext uri="{9D8B030D-6E8A-4147-A177-3AD203B41FA5}">
                      <a16:colId xmlns:a16="http://schemas.microsoft.com/office/drawing/2014/main" val="326798868"/>
                    </a:ext>
                  </a:extLst>
                </a:gridCol>
                <a:gridCol w="856104">
                  <a:extLst>
                    <a:ext uri="{9D8B030D-6E8A-4147-A177-3AD203B41FA5}">
                      <a16:colId xmlns:a16="http://schemas.microsoft.com/office/drawing/2014/main" val="139275990"/>
                    </a:ext>
                  </a:extLst>
                </a:gridCol>
                <a:gridCol w="806006">
                  <a:extLst>
                    <a:ext uri="{9D8B030D-6E8A-4147-A177-3AD203B41FA5}">
                      <a16:colId xmlns:a16="http://schemas.microsoft.com/office/drawing/2014/main" val="797818538"/>
                    </a:ext>
                  </a:extLst>
                </a:gridCol>
              </a:tblGrid>
              <a:tr h="414582">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Dec. 31, 2027</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600" b="0" dirty="0">
                          <a:solidFill>
                            <a:schemeClr val="tx1"/>
                          </a:solidFill>
                          <a:latin typeface="+mn-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1,050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41458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Interest Revenue</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r>
                        <a:rPr lang="en-US" sz="1600" b="0" kern="1200" dirty="0">
                          <a:solidFill>
                            <a:schemeClr val="tx1"/>
                          </a:solidFill>
                          <a:latin typeface="Arial" panose="020B0604020202020204"/>
                          <a:ea typeface="+mn-ea"/>
                          <a:cs typeface="Calibri" panose="020F0502020204030204" pitchFamily="34" charset="0"/>
                        </a:rPr>
                        <a:t>1,050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414582">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interest earned ($30,000 </a:t>
                      </a: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a:t>
                      </a: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 7% </a:t>
                      </a: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a:t>
                      </a: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 </a:t>
                      </a:r>
                      <a:r>
                        <a:rPr kumimoji="0" lang="en-US" sz="1600" b="0" i="1" u="none" strike="noStrike" kern="1200" cap="none" spc="300" normalizeH="0" baseline="0" noProof="0" dirty="0">
                          <a:ln>
                            <a:noFill/>
                          </a:ln>
                          <a:solidFill>
                            <a:schemeClr val="tx1"/>
                          </a:solidFill>
                          <a:effectLst/>
                          <a:uLnTx/>
                          <a:uFillTx/>
                          <a:latin typeface="+mn-lt"/>
                          <a:ea typeface="+mn-ea"/>
                          <a:cs typeface="Calibri" panose="020F0502020204030204" pitchFamily="34" charset="0"/>
                        </a:rPr>
                        <a:t>6∕</a:t>
                      </a: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12).</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5" name="Content Placeholder 5">
            <a:extLst>
              <a:ext uri="{FF2B5EF4-FFF2-40B4-BE49-F238E27FC236}">
                <a16:creationId xmlns:a16="http://schemas.microsoft.com/office/drawing/2014/main" id="{33C8AB72-DD03-6338-F854-D6883C2274DB}"/>
              </a:ext>
            </a:extLst>
          </p:cNvPr>
          <p:cNvSpPr>
            <a:spLocks noGrp="1"/>
          </p:cNvSpPr>
          <p:nvPr>
            <p:ph sz="quarter" idx="15"/>
          </p:nvPr>
        </p:nvSpPr>
        <p:spPr>
          <a:xfrm>
            <a:off x="7925390" y="5314220"/>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15.3</a:t>
            </a:r>
          </a:p>
        </p:txBody>
      </p:sp>
      <p:sp>
        <p:nvSpPr>
          <p:cNvPr id="6" name="Table Summary 6" hidden="1">
            <a:extLst>
              <a:ext uri="{FF2B5EF4-FFF2-40B4-BE49-F238E27FC236}">
                <a16:creationId xmlns:a16="http://schemas.microsoft.com/office/drawing/2014/main" id="{C661DEC1-C0A8-7105-A5BB-9FC47EE1AD43}"/>
              </a:ext>
            </a:extLst>
          </p:cNvPr>
          <p:cNvSpPr>
            <a:spLocks noGrp="1"/>
          </p:cNvSpPr>
          <p:nvPr>
            <p:ph sz="quarter" idx="16"/>
          </p:nvPr>
        </p:nvSpPr>
        <p:spPr>
          <a:xfrm>
            <a:off x="231183" y="5315099"/>
            <a:ext cx="6908561" cy="470827"/>
          </a:xfrm>
        </p:spPr>
        <p:txBody>
          <a:bodyPr/>
          <a:lstStyle/>
          <a:p>
            <a:r>
              <a:rPr lang="en-US" sz="1400" dirty="0"/>
              <a:t>The following content is arranged like a table. Table has single column.</a:t>
            </a:r>
            <a:endParaRPr lang="en-US" sz="1800" dirty="0"/>
          </a:p>
        </p:txBody>
      </p:sp>
      <p:graphicFrame>
        <p:nvGraphicFramePr>
          <p:cNvPr id="13" name="Table 7">
            <a:extLst>
              <a:ext uri="{FF2B5EF4-FFF2-40B4-BE49-F238E27FC236}">
                <a16:creationId xmlns:a16="http://schemas.microsoft.com/office/drawing/2014/main" id="{7D1D3D22-EBF7-BE22-D28C-D36C6EBD1753}"/>
              </a:ext>
            </a:extLst>
          </p:cNvPr>
          <p:cNvGraphicFramePr>
            <a:graphicFrameLocks noGrp="1"/>
          </p:cNvGraphicFramePr>
          <p:nvPr>
            <p:extLst>
              <p:ext uri="{D42A27DB-BD31-4B8C-83A1-F6EECF244321}">
                <p14:modId xmlns:p14="http://schemas.microsoft.com/office/powerpoint/2010/main" val="3990592304"/>
              </p:ext>
            </p:extLst>
          </p:nvPr>
        </p:nvGraphicFramePr>
        <p:xfrm>
          <a:off x="281351" y="5352320"/>
          <a:ext cx="3657600" cy="512064"/>
        </p:xfrm>
        <a:graphic>
          <a:graphicData uri="http://schemas.openxmlformats.org/drawingml/2006/table">
            <a:tbl>
              <a:tblPr firstRow="1"/>
              <a:tblGrid>
                <a:gridCol w="3657600">
                  <a:extLst>
                    <a:ext uri="{9D8B030D-6E8A-4147-A177-3AD203B41FA5}">
                      <a16:colId xmlns:a16="http://schemas.microsoft.com/office/drawing/2014/main" val="20000"/>
                    </a:ext>
                  </a:extLst>
                </a:gridCol>
              </a:tblGrid>
              <a:tr h="228600">
                <a:tc>
                  <a:txBody>
                    <a:bodyPr/>
                    <a:lstStyle/>
                    <a:p>
                      <a:pPr indent="0" algn="l"/>
                      <a:r>
                        <a:rPr lang="en-US" sz="1200" b="0" kern="1200" dirty="0">
                          <a:solidFill>
                            <a:schemeClr val="tx1"/>
                          </a:solidFill>
                          <a:latin typeface="Calibri" panose="020F0502020204030204" pitchFamily="34" charset="0"/>
                          <a:ea typeface="+mn-ea"/>
                          <a:cs typeface="Calibri" panose="020F0502020204030204" pitchFamily="34" charset="0"/>
                        </a:rPr>
                        <a:t>On the income statement for year 2027:</a:t>
                      </a:r>
                      <a:endParaRPr sz="1200" b="0"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00"/>
                  </a:ext>
                </a:extLst>
              </a:tr>
              <a:tr h="228600">
                <a:tc>
                  <a:txBody>
                    <a:bodyPr/>
                    <a:lstStyle/>
                    <a:p>
                      <a:pPr marL="0" indent="0" algn="l" defTabSz="2857500">
                        <a:tabLst>
                          <a:tab pos="3206750" algn="r"/>
                        </a:tabLst>
                      </a:pPr>
                      <a:r>
                        <a:rPr lang="en-US" sz="1200" b="1" kern="1200" dirty="0">
                          <a:solidFill>
                            <a:schemeClr val="tx1"/>
                          </a:solidFill>
                          <a:latin typeface="Calibri" panose="020F0502020204030204" pitchFamily="34" charset="0"/>
                          <a:ea typeface="+mn-ea"/>
                          <a:cs typeface="Calibri" panose="020F0502020204030204" pitchFamily="34" charset="0"/>
                        </a:rPr>
                        <a:t>Interest revenue	$1,050</a:t>
                      </a:r>
                    </a:p>
                  </a:txBody>
                  <a:tcPr marL="274320" marT="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12"/>
                  </a:ext>
                </a:extLst>
              </a:tr>
            </a:tbl>
          </a:graphicData>
        </a:graphic>
      </p:graphicFrame>
      <p:graphicFrame>
        <p:nvGraphicFramePr>
          <p:cNvPr id="14" name="Table 8">
            <a:extLst>
              <a:ext uri="{FF2B5EF4-FFF2-40B4-BE49-F238E27FC236}">
                <a16:creationId xmlns:a16="http://schemas.microsoft.com/office/drawing/2014/main" id="{D264329C-4F56-1DCE-D8C1-C2F15A9B49CC}"/>
              </a:ext>
            </a:extLst>
          </p:cNvPr>
          <p:cNvGraphicFramePr>
            <a:graphicFrameLocks noGrp="1"/>
          </p:cNvGraphicFramePr>
          <p:nvPr>
            <p:extLst>
              <p:ext uri="{D42A27DB-BD31-4B8C-83A1-F6EECF244321}">
                <p14:modId xmlns:p14="http://schemas.microsoft.com/office/powerpoint/2010/main" val="2610244362"/>
              </p:ext>
            </p:extLst>
          </p:nvPr>
        </p:nvGraphicFramePr>
        <p:xfrm>
          <a:off x="4135900" y="5352320"/>
          <a:ext cx="3749040" cy="512064"/>
        </p:xfrm>
        <a:graphic>
          <a:graphicData uri="http://schemas.openxmlformats.org/drawingml/2006/table">
            <a:tbl>
              <a:tblPr firstRow="1"/>
              <a:tblGrid>
                <a:gridCol w="3749040">
                  <a:extLst>
                    <a:ext uri="{9D8B030D-6E8A-4147-A177-3AD203B41FA5}">
                      <a16:colId xmlns:a16="http://schemas.microsoft.com/office/drawing/2014/main" val="510605352"/>
                    </a:ext>
                  </a:extLst>
                </a:gridCol>
              </a:tblGrid>
              <a:tr h="228600">
                <a:tc>
                  <a:txBody>
                    <a:bodyPr/>
                    <a:lstStyle/>
                    <a:p>
                      <a:pPr indent="0" algn="l"/>
                      <a:r>
                        <a:rPr lang="en-US" sz="1200" b="0" kern="1200" dirty="0">
                          <a:solidFill>
                            <a:schemeClr val="tx1"/>
                          </a:solidFill>
                          <a:latin typeface="Calibri" panose="020F0502020204030204" pitchFamily="34" charset="0"/>
                          <a:ea typeface="+mn-ea"/>
                          <a:cs typeface="Calibri" panose="020F0502020204030204" pitchFamily="34" charset="0"/>
                        </a:rPr>
                        <a:t>On the balance sheet at December 31, 2027:</a:t>
                      </a:r>
                      <a:endParaRPr sz="1200" b="1"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00"/>
                  </a:ext>
                </a:extLst>
              </a:tr>
              <a:tr h="228600">
                <a:tc>
                  <a:txBody>
                    <a:bodyPr/>
                    <a:lstStyle/>
                    <a:p>
                      <a:pPr marL="0" marR="0" lvl="0" indent="0" algn="l" defTabSz="2800350" rtl="0" eaLnBrk="1" fontAlgn="auto" latinLnBrk="0" hangingPunct="1">
                        <a:lnSpc>
                          <a:spcPct val="100000"/>
                        </a:lnSpc>
                        <a:spcBef>
                          <a:spcPts val="0"/>
                        </a:spcBef>
                        <a:spcAft>
                          <a:spcPts val="0"/>
                        </a:spcAft>
                        <a:buClrTx/>
                        <a:buSzTx/>
                        <a:buFontTx/>
                        <a:buNone/>
                        <a:tabLst>
                          <a:tab pos="3319463" algn="r"/>
                        </a:tabLst>
                        <a:defRPr/>
                      </a:pPr>
                      <a:r>
                        <a:rPr lang="en-US" sz="1200" b="1" kern="1200" dirty="0">
                          <a:solidFill>
                            <a:schemeClr val="tx1"/>
                          </a:solidFill>
                          <a:latin typeface="Calibri" panose="020F0502020204030204" pitchFamily="34" charset="0"/>
                          <a:ea typeface="+mn-ea"/>
                          <a:cs typeface="Calibri" panose="020F0502020204030204" pitchFamily="34" charset="0"/>
                        </a:rPr>
                        <a:t>Debt investments	$30,000</a:t>
                      </a:r>
                      <a:endParaRPr lang="en-US" sz="1200" kern="1200" dirty="0">
                        <a:solidFill>
                          <a:schemeClr val="tx1"/>
                        </a:solidFill>
                        <a:latin typeface="Calibri" panose="020F0502020204030204" pitchFamily="34" charset="0"/>
                        <a:ea typeface="+mn-ea"/>
                        <a:cs typeface="Calibri" panose="020F0502020204030204" pitchFamily="34" charset="0"/>
                      </a:endParaRPr>
                    </a:p>
                  </a:txBody>
                  <a:tcPr marL="274320" marT="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12"/>
                  </a:ext>
                </a:extLst>
              </a:tr>
            </a:tbl>
          </a:graphicData>
        </a:graphic>
      </p:graphicFrame>
      <p:sp>
        <p:nvSpPr>
          <p:cNvPr id="11" name="Slide Number Placeholder 10">
            <a:extLst>
              <a:ext uri="{FF2B5EF4-FFF2-40B4-BE49-F238E27FC236}">
                <a16:creationId xmlns:a16="http://schemas.microsoft.com/office/drawing/2014/main" id="{A7188ABB-557B-D62E-6B16-EFF0ACBA0027}"/>
              </a:ext>
            </a:extLst>
          </p:cNvPr>
          <p:cNvSpPr>
            <a:spLocks noGrp="1"/>
          </p:cNvSpPr>
          <p:nvPr>
            <p:ph type="sldNum" sz="quarter" idx="10"/>
          </p:nvPr>
        </p:nvSpPr>
        <p:spPr/>
        <p:txBody>
          <a:bodyPr/>
          <a:lstStyle/>
          <a:p>
            <a:r>
              <a:rPr lang="en-US" dirty="0"/>
              <a:t>15-</a:t>
            </a:r>
            <a:fld id="{68151E55-6873-49E2-B8D5-2F265E6F1973}" type="slidenum">
              <a:rPr lang="en-US" smtClean="0"/>
              <a:pPr/>
              <a:t>11</a:t>
            </a:fld>
            <a:endParaRPr lang="en-US" dirty="0"/>
          </a:p>
        </p:txBody>
      </p:sp>
    </p:spTree>
    <p:extLst>
      <p:ext uri="{BB962C8B-B14F-4D97-AF65-F5344CB8AC3E}">
        <p14:creationId xmlns:p14="http://schemas.microsoft.com/office/powerpoint/2010/main" val="128797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F0793-33C0-6BD3-C840-21C2304B3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AF9C01-A9F4-4529-59C0-8B50BD181C1C}"/>
              </a:ext>
            </a:extLst>
          </p:cNvPr>
          <p:cNvSpPr>
            <a:spLocks noGrp="1"/>
          </p:cNvSpPr>
          <p:nvPr>
            <p:ph type="title"/>
          </p:nvPr>
        </p:nvSpPr>
        <p:spPr>
          <a:xfrm>
            <a:off x="342900" y="640080"/>
            <a:ext cx="8458200" cy="1051560"/>
          </a:xfrm>
        </p:spPr>
        <p:txBody>
          <a:bodyPr/>
          <a:lstStyle/>
          <a:p>
            <a:r>
              <a:rPr lang="en-US" dirty="0"/>
              <a:t>Debt Investments: Maturity</a:t>
            </a:r>
          </a:p>
        </p:txBody>
      </p:sp>
      <p:sp>
        <p:nvSpPr>
          <p:cNvPr id="3" name="Content Placeholder 2">
            <a:extLst>
              <a:ext uri="{FF2B5EF4-FFF2-40B4-BE49-F238E27FC236}">
                <a16:creationId xmlns:a16="http://schemas.microsoft.com/office/drawing/2014/main" id="{CD24AB3E-007C-613D-EFB2-1ACF70FC445D}"/>
              </a:ext>
            </a:extLst>
          </p:cNvPr>
          <p:cNvSpPr>
            <a:spLocks noGrp="1"/>
          </p:cNvSpPr>
          <p:nvPr>
            <p:ph sz="quarter" idx="11"/>
          </p:nvPr>
        </p:nvSpPr>
        <p:spPr>
          <a:xfrm>
            <a:off x="768096" y="1807752"/>
            <a:ext cx="7607808" cy="954107"/>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a:spAutoFit/>
          </a:bodyPr>
          <a:lstStyle/>
          <a:p>
            <a:pPr algn="ctr" eaLnBrk="0" fontAlgn="base" hangingPunct="0">
              <a:spcBef>
                <a:spcPct val="50000"/>
              </a:spcBef>
              <a:spcAft>
                <a:spcPct val="0"/>
              </a:spcAft>
            </a:pPr>
            <a:r>
              <a:rPr lang="en-US" sz="2800" dirty="0">
                <a:solidFill>
                  <a:schemeClr val="accent2">
                    <a:lumMod val="50000"/>
                  </a:schemeClr>
                </a:solidFill>
                <a:latin typeface="Arial" pitchFamily="34" charset="0"/>
                <a:ea typeface="+mn-ea"/>
                <a:cs typeface="Arial" pitchFamily="34" charset="0"/>
              </a:rPr>
              <a:t>When the bonds mature, Ling Co. will receive the amount of the par value in cash.</a:t>
            </a:r>
          </a:p>
        </p:txBody>
      </p:sp>
      <p:sp>
        <p:nvSpPr>
          <p:cNvPr id="4" name="Table Summary 3" hidden="1">
            <a:extLst>
              <a:ext uri="{FF2B5EF4-FFF2-40B4-BE49-F238E27FC236}">
                <a16:creationId xmlns:a16="http://schemas.microsoft.com/office/drawing/2014/main" id="{1EA4925B-C4E7-E830-E069-95479521F2D3}"/>
              </a:ext>
            </a:extLst>
          </p:cNvPr>
          <p:cNvSpPr>
            <a:spLocks noGrp="1"/>
          </p:cNvSpPr>
          <p:nvPr>
            <p:ph sz="quarter" idx="14"/>
          </p:nvPr>
        </p:nvSpPr>
        <p:spPr>
          <a:xfrm>
            <a:off x="593271" y="3248409"/>
            <a:ext cx="7373259" cy="640080"/>
          </a:xfrm>
        </p:spPr>
        <p:txBody>
          <a:bodyPr/>
          <a:lstStyle/>
          <a:p>
            <a:r>
              <a:rPr lang="en-US" sz="1600" dirty="0"/>
              <a:t>Journal entry on July 1, 2029; account name and amount debited on first line; account name and amount credited on next line; description of transaction on last line.</a:t>
            </a:r>
          </a:p>
        </p:txBody>
      </p:sp>
      <p:graphicFrame>
        <p:nvGraphicFramePr>
          <p:cNvPr id="12" name="Table 4">
            <a:extLst>
              <a:ext uri="{FF2B5EF4-FFF2-40B4-BE49-F238E27FC236}">
                <a16:creationId xmlns:a16="http://schemas.microsoft.com/office/drawing/2014/main" id="{4261C2A8-2247-060F-AB0D-F80E145C39EA}"/>
              </a:ext>
            </a:extLst>
          </p:cNvPr>
          <p:cNvGraphicFramePr>
            <a:graphicFrameLocks noGrp="1"/>
          </p:cNvGraphicFramePr>
          <p:nvPr>
            <p:extLst>
              <p:ext uri="{D42A27DB-BD31-4B8C-83A1-F6EECF244321}">
                <p14:modId xmlns:p14="http://schemas.microsoft.com/office/powerpoint/2010/main" val="2852761348"/>
              </p:ext>
            </p:extLst>
          </p:nvPr>
        </p:nvGraphicFramePr>
        <p:xfrm>
          <a:off x="638102" y="3329522"/>
          <a:ext cx="7867796" cy="1115568"/>
        </p:xfrm>
        <a:graphic>
          <a:graphicData uri="http://schemas.openxmlformats.org/drawingml/2006/table">
            <a:tbl>
              <a:tblPr firstRow="1" bandRow="1"/>
              <a:tblGrid>
                <a:gridCol w="1450806">
                  <a:extLst>
                    <a:ext uri="{9D8B030D-6E8A-4147-A177-3AD203B41FA5}">
                      <a16:colId xmlns:a16="http://schemas.microsoft.com/office/drawing/2014/main" val="504104817"/>
                    </a:ext>
                  </a:extLst>
                </a:gridCol>
                <a:gridCol w="4754880">
                  <a:extLst>
                    <a:ext uri="{9D8B030D-6E8A-4147-A177-3AD203B41FA5}">
                      <a16:colId xmlns:a16="http://schemas.microsoft.com/office/drawing/2014/main" val="326798868"/>
                    </a:ext>
                  </a:extLst>
                </a:gridCol>
                <a:gridCol w="856104">
                  <a:extLst>
                    <a:ext uri="{9D8B030D-6E8A-4147-A177-3AD203B41FA5}">
                      <a16:colId xmlns:a16="http://schemas.microsoft.com/office/drawing/2014/main" val="139275990"/>
                    </a:ext>
                  </a:extLst>
                </a:gridCol>
                <a:gridCol w="806006">
                  <a:extLst>
                    <a:ext uri="{9D8B030D-6E8A-4147-A177-3AD203B41FA5}">
                      <a16:colId xmlns:a16="http://schemas.microsoft.com/office/drawing/2014/main" val="797818538"/>
                    </a:ext>
                  </a:extLst>
                </a:gridCol>
              </a:tblGrid>
              <a:tr h="371856">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July 1, 2029</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600" b="0" dirty="0">
                          <a:solidFill>
                            <a:schemeClr val="tx1"/>
                          </a:solidFill>
                          <a:latin typeface="+mn-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600" b="0" dirty="0">
                          <a:solidFill>
                            <a:schemeClr val="tx1"/>
                          </a:solidFill>
                          <a:latin typeface="+mn-lt"/>
                          <a:cs typeface="Calibri" panose="020F0502020204030204" pitchFamily="34" charset="0"/>
                        </a:rPr>
                        <a:t>30,000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7185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Debt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600" b="0" kern="1200" dirty="0">
                          <a:solidFill>
                            <a:schemeClr val="tx1"/>
                          </a:solidFill>
                          <a:latin typeface="Arial" panose="020B0604020202020204"/>
                          <a:ea typeface="+mn-ea"/>
                          <a:cs typeface="Calibri" panose="020F0502020204030204" pitchFamily="34" charset="0"/>
                        </a:rPr>
                        <a:t>30,000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7185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Received cash from matured bonds.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8BE25729-C065-67A9-48AC-5CE92AEEFF6C}"/>
              </a:ext>
            </a:extLst>
          </p:cNvPr>
          <p:cNvSpPr>
            <a:spLocks noGrp="1"/>
          </p:cNvSpPr>
          <p:nvPr>
            <p:ph type="sldNum" sz="quarter" idx="10"/>
          </p:nvPr>
        </p:nvSpPr>
        <p:spPr/>
        <p:txBody>
          <a:bodyPr/>
          <a:lstStyle/>
          <a:p>
            <a:r>
              <a:rPr lang="en-US" dirty="0"/>
              <a:t>15-</a:t>
            </a:r>
            <a:fld id="{68151E55-6873-49E2-B8D5-2F265E6F1973}" type="slidenum">
              <a:rPr lang="en-US" smtClean="0"/>
              <a:pPr/>
              <a:t>12</a:t>
            </a:fld>
            <a:endParaRPr lang="en-US" dirty="0"/>
          </a:p>
        </p:txBody>
      </p:sp>
    </p:spTree>
    <p:extLst>
      <p:ext uri="{BB962C8B-B14F-4D97-AF65-F5344CB8AC3E}">
        <p14:creationId xmlns:p14="http://schemas.microsoft.com/office/powerpoint/2010/main" val="385382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948957"/>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P1</a:t>
            </a:r>
          </a:p>
        </p:txBody>
      </p:sp>
      <p:pic>
        <p:nvPicPr>
          <p:cNvPr id="24" name="Picture 2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2070696"/>
            <a:ext cx="7315200" cy="87312"/>
          </a:xfrm>
          <a:prstGeom prst="rect">
            <a:avLst/>
          </a:prstGeom>
        </p:spPr>
      </p:pic>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914400" y="2158008"/>
            <a:ext cx="7315200" cy="2052383"/>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Account for debt securities as trading.</a:t>
            </a:r>
          </a:p>
        </p:txBody>
      </p:sp>
      <p:pic>
        <p:nvPicPr>
          <p:cNvPr id="25" name="Picture 24">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4210392"/>
            <a:ext cx="7315200" cy="87313"/>
          </a:xfrm>
          <a:prstGeom prst="rect">
            <a:avLst/>
          </a:prstGeom>
        </p:spPr>
      </p:pic>
      <p:sp>
        <p:nvSpPr>
          <p:cNvPr id="7" name="Slide Number Placeholder 6">
            <a:extLst>
              <a:ext uri="{FF2B5EF4-FFF2-40B4-BE49-F238E27FC236}">
                <a16:creationId xmlns:a16="http://schemas.microsoft.com/office/drawing/2014/main" id="{91936C54-54DA-3B7A-1FD3-96B8A1550B88}"/>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B0A64-2E29-84FE-E228-39116D7779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964FE-9B2C-252B-3163-09AABFD826DD}"/>
              </a:ext>
            </a:extLst>
          </p:cNvPr>
          <p:cNvSpPr>
            <a:spLocks noGrp="1"/>
          </p:cNvSpPr>
          <p:nvPr>
            <p:ph type="title"/>
          </p:nvPr>
        </p:nvSpPr>
        <p:spPr/>
        <p:txBody>
          <a:bodyPr/>
          <a:lstStyle/>
          <a:p>
            <a:r>
              <a:rPr lang="en-US" dirty="0"/>
              <a:t>Debt Investments – Trading</a:t>
            </a:r>
          </a:p>
        </p:txBody>
      </p:sp>
      <p:sp>
        <p:nvSpPr>
          <p:cNvPr id="3" name="Content Placeholder 2">
            <a:extLst>
              <a:ext uri="{FF2B5EF4-FFF2-40B4-BE49-F238E27FC236}">
                <a16:creationId xmlns:a16="http://schemas.microsoft.com/office/drawing/2014/main" id="{DF9550DB-2FF9-5FF5-24E2-F4C99B88E8BC}"/>
              </a:ext>
            </a:extLst>
          </p:cNvPr>
          <p:cNvSpPr>
            <a:spLocks noGrp="1"/>
          </p:cNvSpPr>
          <p:nvPr>
            <p:ph sz="quarter" idx="11"/>
          </p:nvPr>
        </p:nvSpPr>
        <p:spPr>
          <a:xfrm>
            <a:off x="781230" y="1677125"/>
            <a:ext cx="7726680" cy="4308872"/>
          </a:xfrm>
          <a:solidFill>
            <a:schemeClr val="accent4">
              <a:lumMod val="20000"/>
              <a:lumOff val="80000"/>
            </a:schemeClr>
          </a:solidFill>
          <a:ln w="12700">
            <a:solidFill>
              <a:schemeClr val="tx1"/>
            </a:solidFill>
            <a:miter lim="800000"/>
            <a:headEnd/>
            <a:tailEnd/>
          </a:ln>
          <a:effectLst>
            <a:outerShdw blurRad="50800" dist="38100" dir="2700000" algn="tl" rotWithShape="0">
              <a:prstClr val="black">
                <a:alpha val="40000"/>
              </a:prstClr>
            </a:outerShdw>
          </a:effectLst>
        </p:spPr>
        <p:txBody>
          <a:bodyPr wrap="square">
            <a:spAutoFit/>
          </a:bodyPr>
          <a:lstStyle/>
          <a:p>
            <a:pPr marL="514350" indent="-514350" eaLnBrk="0" fontAlgn="base" hangingPunct="0">
              <a:spcBef>
                <a:spcPts val="1200"/>
              </a:spcBef>
              <a:spcAft>
                <a:spcPct val="0"/>
              </a:spcAft>
              <a:buFont typeface="+mj-lt"/>
              <a:buAutoNum type="arabicPeriod"/>
            </a:pPr>
            <a:r>
              <a:rPr lang="en-US" sz="2800" dirty="0">
                <a:solidFill>
                  <a:srgbClr val="C0504D">
                    <a:lumMod val="50000"/>
                  </a:srgbClr>
                </a:solidFill>
                <a:latin typeface="Arial" pitchFamily="34" charset="0"/>
                <a:ea typeface="+mn-ea"/>
                <a:cs typeface="Arial" pitchFamily="34" charset="0"/>
              </a:rPr>
              <a:t>Debt investments</a:t>
            </a:r>
          </a:p>
          <a:p>
            <a:pPr marL="514350" indent="-514350" eaLnBrk="0" fontAlgn="base" hangingPunct="0">
              <a:spcBef>
                <a:spcPts val="1200"/>
              </a:spcBef>
              <a:spcAft>
                <a:spcPct val="0"/>
              </a:spcAft>
              <a:buFont typeface="+mj-lt"/>
              <a:buAutoNum type="arabicPeriod"/>
            </a:pPr>
            <a:r>
              <a:rPr lang="en-US" sz="2800" dirty="0">
                <a:solidFill>
                  <a:srgbClr val="C0504D">
                    <a:lumMod val="50000"/>
                  </a:srgbClr>
                </a:solidFill>
                <a:latin typeface="Arial" pitchFamily="34" charset="0"/>
                <a:ea typeface="+mn-ea"/>
                <a:cs typeface="Arial" pitchFamily="34" charset="0"/>
              </a:rPr>
              <a:t>Actively managed for profit</a:t>
            </a:r>
          </a:p>
          <a:p>
            <a:pPr marL="514350" indent="-514350" eaLnBrk="0" fontAlgn="base" hangingPunct="0">
              <a:spcBef>
                <a:spcPts val="1200"/>
              </a:spcBef>
              <a:spcAft>
                <a:spcPct val="0"/>
              </a:spcAft>
              <a:buFont typeface="+mj-lt"/>
              <a:buAutoNum type="arabicPeriod"/>
            </a:pPr>
            <a:r>
              <a:rPr lang="en-US" sz="2800" dirty="0">
                <a:solidFill>
                  <a:srgbClr val="C0504D">
                    <a:lumMod val="50000"/>
                  </a:srgbClr>
                </a:solidFill>
                <a:latin typeface="Arial" pitchFamily="34" charset="0"/>
                <a:ea typeface="+mn-ea"/>
                <a:cs typeface="Arial" pitchFamily="34" charset="0"/>
              </a:rPr>
              <a:t>Always current assets</a:t>
            </a:r>
          </a:p>
          <a:p>
            <a:pPr marL="514350" indent="-514350" eaLnBrk="0" fontAlgn="base" hangingPunct="0">
              <a:spcBef>
                <a:spcPts val="1200"/>
              </a:spcBef>
              <a:spcAft>
                <a:spcPct val="0"/>
              </a:spcAft>
              <a:buFont typeface="+mj-lt"/>
              <a:buAutoNum type="arabicPeriod"/>
            </a:pPr>
            <a:r>
              <a:rPr lang="en-US" sz="2800" dirty="0">
                <a:solidFill>
                  <a:srgbClr val="C0504D">
                    <a:lumMod val="50000"/>
                  </a:srgbClr>
                </a:solidFill>
                <a:latin typeface="Arial" pitchFamily="34" charset="0"/>
                <a:ea typeface="+mn-ea"/>
                <a:cs typeface="Arial" pitchFamily="34" charset="0"/>
              </a:rPr>
              <a:t>Portfolio reported at fair value</a:t>
            </a:r>
          </a:p>
          <a:p>
            <a:pPr marL="514350" indent="-514350" eaLnBrk="0" fontAlgn="base" hangingPunct="0">
              <a:spcBef>
                <a:spcPts val="1200"/>
              </a:spcBef>
              <a:spcAft>
                <a:spcPct val="0"/>
              </a:spcAft>
              <a:buFont typeface="+mj-lt"/>
              <a:buAutoNum type="arabicPeriod"/>
            </a:pPr>
            <a:r>
              <a:rPr lang="en-US" sz="2800" dirty="0">
                <a:solidFill>
                  <a:srgbClr val="C0504D">
                    <a:lumMod val="50000"/>
                  </a:srgbClr>
                </a:solidFill>
                <a:latin typeface="Arial" pitchFamily="34" charset="0"/>
                <a:ea typeface="+mn-ea"/>
                <a:cs typeface="Arial" pitchFamily="34" charset="0"/>
              </a:rPr>
              <a:t>Requires a “fair value adjustment” from cost of portfolio (group of securities)</a:t>
            </a:r>
          </a:p>
          <a:p>
            <a:pPr marL="514350" indent="-514350" eaLnBrk="0" fontAlgn="base" hangingPunct="0">
              <a:spcBef>
                <a:spcPts val="1200"/>
              </a:spcBef>
              <a:spcAft>
                <a:spcPct val="0"/>
              </a:spcAft>
              <a:buFont typeface="+mj-lt"/>
              <a:buAutoNum type="arabicPeriod"/>
            </a:pPr>
            <a:r>
              <a:rPr lang="en-US" sz="2800" dirty="0">
                <a:solidFill>
                  <a:srgbClr val="C0504D">
                    <a:lumMod val="50000"/>
                  </a:srgbClr>
                </a:solidFill>
                <a:latin typeface="Arial" pitchFamily="34" charset="0"/>
                <a:ea typeface="+mn-ea"/>
                <a:cs typeface="Arial" pitchFamily="34" charset="0"/>
              </a:rPr>
              <a:t>Unrealized gain (or loss) from change in fair value reported in the income statement</a:t>
            </a:r>
          </a:p>
        </p:txBody>
      </p:sp>
      <p:sp>
        <p:nvSpPr>
          <p:cNvPr id="11" name="Slide Number Placeholder 10">
            <a:extLst>
              <a:ext uri="{FF2B5EF4-FFF2-40B4-BE49-F238E27FC236}">
                <a16:creationId xmlns:a16="http://schemas.microsoft.com/office/drawing/2014/main" id="{724D2012-E0AE-A987-0DE5-871F07902B63}"/>
              </a:ext>
            </a:extLst>
          </p:cNvPr>
          <p:cNvSpPr>
            <a:spLocks noGrp="1"/>
          </p:cNvSpPr>
          <p:nvPr>
            <p:ph type="sldNum" sz="quarter" idx="10"/>
          </p:nvPr>
        </p:nvSpPr>
        <p:spPr/>
        <p:txBody>
          <a:bodyPr/>
          <a:lstStyle/>
          <a:p>
            <a:r>
              <a:rPr lang="en-US" dirty="0"/>
              <a:t>15-</a:t>
            </a:r>
            <a:fld id="{68151E55-6873-49E2-B8D5-2F265E6F1973}" type="slidenum">
              <a:rPr lang="en-US" smtClean="0"/>
              <a:pPr/>
              <a:t>14</a:t>
            </a:fld>
            <a:endParaRPr lang="en-US" dirty="0"/>
          </a:p>
        </p:txBody>
      </p:sp>
    </p:spTree>
    <p:extLst>
      <p:ext uri="{BB962C8B-B14F-4D97-AF65-F5344CB8AC3E}">
        <p14:creationId xmlns:p14="http://schemas.microsoft.com/office/powerpoint/2010/main" val="186304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F7C45-208D-277E-3944-AF25984084A4}"/>
              </a:ext>
            </a:extLst>
          </p:cNvPr>
          <p:cNvSpPr>
            <a:spLocks noGrp="1"/>
          </p:cNvSpPr>
          <p:nvPr>
            <p:ph type="title"/>
          </p:nvPr>
        </p:nvSpPr>
        <p:spPr>
          <a:xfrm>
            <a:off x="342900" y="640079"/>
            <a:ext cx="8458200" cy="1160585"/>
          </a:xfrm>
        </p:spPr>
        <p:txBody>
          <a:bodyPr/>
          <a:lstStyle/>
          <a:p>
            <a:r>
              <a:rPr lang="en-US" dirty="0"/>
              <a:t>Debt Investments: Trading Recording and Reporting Fair Value</a:t>
            </a:r>
          </a:p>
        </p:txBody>
      </p:sp>
      <p:sp>
        <p:nvSpPr>
          <p:cNvPr id="3" name="Content Placeholder 2">
            <a:extLst>
              <a:ext uri="{FF2B5EF4-FFF2-40B4-BE49-F238E27FC236}">
                <a16:creationId xmlns:a16="http://schemas.microsoft.com/office/drawing/2014/main" id="{E73F1D7B-6EF1-FE5B-8E4C-AE78D06447FA}"/>
              </a:ext>
            </a:extLst>
          </p:cNvPr>
          <p:cNvSpPr>
            <a:spLocks noGrp="1"/>
          </p:cNvSpPr>
          <p:nvPr>
            <p:ph sz="quarter" idx="11"/>
          </p:nvPr>
        </p:nvSpPr>
        <p:spPr>
          <a:xfrm>
            <a:off x="516636" y="1874519"/>
            <a:ext cx="8110728" cy="1783080"/>
          </a:xfrm>
          <a:solidFill>
            <a:schemeClr val="accent4">
              <a:lumMod val="20000"/>
              <a:lumOff val="80000"/>
            </a:schemeClr>
          </a:solidFill>
          <a:ln w="12700">
            <a:solidFill>
              <a:schemeClr val="accent3">
                <a:lumMod val="50000"/>
              </a:schemeClr>
            </a:solidFill>
            <a:miter lim="800000"/>
            <a:headEnd/>
            <a:tailEnd/>
          </a:ln>
        </p:spPr>
        <p:txBody>
          <a:bodyPr vert="horz" wrap="square" lIns="90488" tIns="44450" rIns="90488" bIns="44450" numCol="1" anchor="t" anchorCtr="0" compatLnSpc="1">
            <a:prstTxWarp prst="textNoShape">
              <a:avLst/>
            </a:prstTxWarp>
          </a:bodyPr>
          <a:lstStyle/>
          <a:p>
            <a:pPr marL="342900" indent="-342900" eaLnBrk="0" fontAlgn="base" hangingPunct="0">
              <a:spcAft>
                <a:spcPct val="0"/>
              </a:spcAft>
              <a:buFont typeface="Arial" panose="020B0604020202020204" pitchFamily="34" charset="0"/>
              <a:buChar char="•"/>
            </a:pPr>
            <a:r>
              <a:rPr lang="en-US" sz="2300" dirty="0">
                <a:solidFill>
                  <a:schemeClr val="accent2">
                    <a:lumMod val="50000"/>
                  </a:schemeClr>
                </a:solidFill>
                <a:latin typeface="Arial" pitchFamily="34" charset="0"/>
                <a:ea typeface="+mn-ea"/>
                <a:cs typeface="Arial" pitchFamily="34" charset="0"/>
              </a:rPr>
              <a:t>TechCom’s portfolio of trading securities had a total cost of $11,500, and a fair value of $13,000, on December 31, 2027, the first year the securities were held. </a:t>
            </a:r>
          </a:p>
          <a:p>
            <a:pPr marL="342900" indent="-342900" eaLnBrk="0" fontAlgn="base" hangingPunct="0">
              <a:spcAft>
                <a:spcPct val="0"/>
              </a:spcAft>
              <a:buFont typeface="Arial" panose="020B0604020202020204" pitchFamily="34" charset="0"/>
              <a:buChar char="•"/>
            </a:pPr>
            <a:r>
              <a:rPr lang="en-US" sz="2300" dirty="0">
                <a:solidFill>
                  <a:schemeClr val="accent2">
                    <a:lumMod val="50000"/>
                  </a:schemeClr>
                </a:solidFill>
                <a:latin typeface="Arial" pitchFamily="34" charset="0"/>
                <a:ea typeface="+mn-ea"/>
                <a:cs typeface="Arial" pitchFamily="34" charset="0"/>
              </a:rPr>
              <a:t>The $1,500 difference between the cost of $11,500 and the fair value of $13,000 is an unrealized gain.</a:t>
            </a:r>
          </a:p>
        </p:txBody>
      </p:sp>
      <p:sp>
        <p:nvSpPr>
          <p:cNvPr id="4" name="Table Summary 3" hidden="1">
            <a:extLst>
              <a:ext uri="{FF2B5EF4-FFF2-40B4-BE49-F238E27FC236}">
                <a16:creationId xmlns:a16="http://schemas.microsoft.com/office/drawing/2014/main" id="{224B349E-9013-CCFE-22A8-C7C839B565A5}"/>
              </a:ext>
            </a:extLst>
          </p:cNvPr>
          <p:cNvSpPr>
            <a:spLocks noGrp="1"/>
          </p:cNvSpPr>
          <p:nvPr>
            <p:ph sz="quarter" idx="14"/>
          </p:nvPr>
        </p:nvSpPr>
        <p:spPr>
          <a:xfrm>
            <a:off x="620542" y="3830885"/>
            <a:ext cx="4811150" cy="640080"/>
          </a:xfrm>
        </p:spPr>
        <p:txBody>
          <a:bodyPr/>
          <a:lstStyle/>
          <a:p>
            <a:r>
              <a:rPr lang="en-US" sz="1400" dirty="0"/>
              <a:t>Journal entry on December 31, 2027; account name and amount debited on first line; account name and amount credited on next line; description of transaction on last line.</a:t>
            </a:r>
          </a:p>
        </p:txBody>
      </p:sp>
      <p:graphicFrame>
        <p:nvGraphicFramePr>
          <p:cNvPr id="12" name="Table 4">
            <a:extLst>
              <a:ext uri="{FF2B5EF4-FFF2-40B4-BE49-F238E27FC236}">
                <a16:creationId xmlns:a16="http://schemas.microsoft.com/office/drawing/2014/main" id="{FAE5BFA9-0445-650A-4FE2-86E0FDE7A080}"/>
              </a:ext>
            </a:extLst>
          </p:cNvPr>
          <p:cNvGraphicFramePr>
            <a:graphicFrameLocks noGrp="1"/>
          </p:cNvGraphicFramePr>
          <p:nvPr>
            <p:extLst>
              <p:ext uri="{D42A27DB-BD31-4B8C-83A1-F6EECF244321}">
                <p14:modId xmlns:p14="http://schemas.microsoft.com/office/powerpoint/2010/main" val="2163506637"/>
              </p:ext>
            </p:extLst>
          </p:nvPr>
        </p:nvGraphicFramePr>
        <p:xfrm>
          <a:off x="638102" y="3862758"/>
          <a:ext cx="7867796" cy="1005840"/>
        </p:xfrm>
        <a:graphic>
          <a:graphicData uri="http://schemas.openxmlformats.org/drawingml/2006/table">
            <a:tbl>
              <a:tblPr firstRow="1" bandRow="1"/>
              <a:tblGrid>
                <a:gridCol w="1450806">
                  <a:extLst>
                    <a:ext uri="{9D8B030D-6E8A-4147-A177-3AD203B41FA5}">
                      <a16:colId xmlns:a16="http://schemas.microsoft.com/office/drawing/2014/main" val="504104817"/>
                    </a:ext>
                  </a:extLst>
                </a:gridCol>
                <a:gridCol w="4754880">
                  <a:extLst>
                    <a:ext uri="{9D8B030D-6E8A-4147-A177-3AD203B41FA5}">
                      <a16:colId xmlns:a16="http://schemas.microsoft.com/office/drawing/2014/main" val="326798868"/>
                    </a:ext>
                  </a:extLst>
                </a:gridCol>
                <a:gridCol w="856104">
                  <a:extLst>
                    <a:ext uri="{9D8B030D-6E8A-4147-A177-3AD203B41FA5}">
                      <a16:colId xmlns:a16="http://schemas.microsoft.com/office/drawing/2014/main" val="139275990"/>
                    </a:ext>
                  </a:extLst>
                </a:gridCol>
                <a:gridCol w="806006">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Dec. 31, 2027</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600" b="0" dirty="0">
                          <a:solidFill>
                            <a:schemeClr val="tx1"/>
                          </a:solidFill>
                          <a:latin typeface="+mn-lt"/>
                          <a:cs typeface="Calibri" panose="020F0502020204030204" pitchFamily="34" charset="0"/>
                        </a:rPr>
                        <a:t>Fair Value Adjustment—Trading</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1,500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Unrealized Gain—Income</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r>
                        <a:rPr lang="en-US" sz="1600" b="0" kern="1200" dirty="0">
                          <a:solidFill>
                            <a:schemeClr val="tx1"/>
                          </a:solidFill>
                          <a:latin typeface="Arial" panose="020B0604020202020204"/>
                          <a:ea typeface="+mn-ea"/>
                          <a:cs typeface="Calibri" panose="020F0502020204030204" pitchFamily="34" charset="0"/>
                        </a:rPr>
                        <a:t>1,500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unrealized gain in trading securities.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5" name="Table Summary 5" hidden="1">
            <a:extLst>
              <a:ext uri="{FF2B5EF4-FFF2-40B4-BE49-F238E27FC236}">
                <a16:creationId xmlns:a16="http://schemas.microsoft.com/office/drawing/2014/main" id="{767A1313-0496-1389-B4AF-9E536DC4E7EA}"/>
              </a:ext>
            </a:extLst>
          </p:cNvPr>
          <p:cNvSpPr>
            <a:spLocks noGrp="1"/>
          </p:cNvSpPr>
          <p:nvPr>
            <p:ph sz="quarter" idx="15"/>
          </p:nvPr>
        </p:nvSpPr>
        <p:spPr>
          <a:xfrm>
            <a:off x="1285875" y="4989892"/>
            <a:ext cx="6572250" cy="640080"/>
          </a:xfrm>
        </p:spPr>
        <p:txBody>
          <a:bodyPr/>
          <a:lstStyle/>
          <a:p>
            <a:pPr>
              <a:spcAft>
                <a:spcPts val="0"/>
              </a:spcAft>
            </a:pPr>
            <a:r>
              <a:rPr lang="en-US" sz="1400" dirty="0"/>
              <a:t>The following content is arranged like a table. Table has three columns. In the table, the following cells are blank: Row 1 and 5: columns 2, 3. Rows 2 and 3: column 3. Rows 4 and 6: column 2.</a:t>
            </a:r>
          </a:p>
        </p:txBody>
      </p:sp>
      <p:graphicFrame>
        <p:nvGraphicFramePr>
          <p:cNvPr id="14" name="Table 7">
            <a:extLst>
              <a:ext uri="{FF2B5EF4-FFF2-40B4-BE49-F238E27FC236}">
                <a16:creationId xmlns:a16="http://schemas.microsoft.com/office/drawing/2014/main" id="{9E9B1DFA-E03E-4858-2CEA-678B2130815F}"/>
              </a:ext>
            </a:extLst>
          </p:cNvPr>
          <p:cNvGraphicFramePr>
            <a:graphicFrameLocks noGrp="1"/>
          </p:cNvGraphicFramePr>
          <p:nvPr>
            <p:extLst>
              <p:ext uri="{D42A27DB-BD31-4B8C-83A1-F6EECF244321}">
                <p14:modId xmlns:p14="http://schemas.microsoft.com/office/powerpoint/2010/main" val="2856329764"/>
              </p:ext>
            </p:extLst>
          </p:nvPr>
        </p:nvGraphicFramePr>
        <p:xfrm>
          <a:off x="1371600" y="5028759"/>
          <a:ext cx="6400801" cy="1572768"/>
        </p:xfrm>
        <a:graphic>
          <a:graphicData uri="http://schemas.openxmlformats.org/drawingml/2006/table">
            <a:tbl>
              <a:tblPr firstRow="1"/>
              <a:tblGrid>
                <a:gridCol w="4625285">
                  <a:extLst>
                    <a:ext uri="{9D8B030D-6E8A-4147-A177-3AD203B41FA5}">
                      <a16:colId xmlns:a16="http://schemas.microsoft.com/office/drawing/2014/main" val="20000"/>
                    </a:ext>
                  </a:extLst>
                </a:gridCol>
                <a:gridCol w="887758">
                  <a:extLst>
                    <a:ext uri="{9D8B030D-6E8A-4147-A177-3AD203B41FA5}">
                      <a16:colId xmlns:a16="http://schemas.microsoft.com/office/drawing/2014/main" val="4114048572"/>
                    </a:ext>
                  </a:extLst>
                </a:gridCol>
                <a:gridCol w="887758">
                  <a:extLst>
                    <a:ext uri="{9D8B030D-6E8A-4147-A177-3AD203B41FA5}">
                      <a16:colId xmlns:a16="http://schemas.microsoft.com/office/drawing/2014/main" val="1850874379"/>
                    </a:ext>
                  </a:extLst>
                </a:gridCol>
              </a:tblGrid>
              <a:tr h="228600">
                <a:tc>
                  <a:txBody>
                    <a:bodyPr/>
                    <a:lstStyle/>
                    <a:p>
                      <a:pPr indent="0" algn="l"/>
                      <a:r>
                        <a:rPr lang="en-US" sz="1200" b="1" kern="1200" dirty="0">
                          <a:solidFill>
                            <a:schemeClr val="tx1"/>
                          </a:solidFill>
                          <a:latin typeface="Calibri" panose="020F0502020204030204" pitchFamily="34" charset="0"/>
                          <a:ea typeface="+mn-ea"/>
                          <a:cs typeface="Calibri" panose="020F0502020204030204" pitchFamily="34" charset="0"/>
                        </a:rPr>
                        <a:t>Current Assets</a:t>
                      </a:r>
                      <a:endParaRPr sz="1200" b="1"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tc>
                  <a:txBody>
                    <a:bodyPr/>
                    <a:lstStyle/>
                    <a:p>
                      <a:pPr indent="0" algn="l"/>
                      <a:endParaRPr sz="1200" b="0"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tc>
                  <a:txBody>
                    <a:bodyPr/>
                    <a:lstStyle/>
                    <a:p>
                      <a:pPr indent="0" algn="l"/>
                      <a:endParaRPr sz="1200" b="0"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00"/>
                  </a:ext>
                </a:extLst>
              </a:tr>
              <a:tr h="228600">
                <a:tc>
                  <a:txBody>
                    <a:bodyPr/>
                    <a:lstStyle/>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Debt investments—Trading (at cost)</a:t>
                      </a: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r"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$11,500</a:t>
                      </a:r>
                    </a:p>
                  </a:txBody>
                  <a:tcPr marR="201168"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12"/>
                  </a:ext>
                </a:extLst>
              </a:tr>
              <a:tr h="228600">
                <a:tc>
                  <a:txBody>
                    <a:bodyPr/>
                    <a:lstStyle/>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Fair value adjustment—Trading</a:t>
                      </a: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r" defTabSz="2857500">
                        <a:tabLst>
                          <a:tab pos="3206750" algn="r"/>
                        </a:tabLst>
                      </a:pPr>
                      <a:r>
                        <a:rPr lang="en-US" sz="1200" b="0" u="sng" kern="1200" spc="1000" baseline="0" dirty="0">
                          <a:solidFill>
                            <a:schemeClr val="tx1"/>
                          </a:solidFill>
                          <a:latin typeface="Calibri" panose="020F0502020204030204" pitchFamily="34" charset="0"/>
                          <a:ea typeface="+mn-ea"/>
                          <a:cs typeface="Calibri" panose="020F0502020204030204" pitchFamily="34" charset="0"/>
                        </a:rPr>
                        <a:t> </a:t>
                      </a:r>
                      <a:r>
                        <a:rPr lang="en-US" sz="1200" b="0" u="sng" kern="1200" dirty="0">
                          <a:solidFill>
                            <a:schemeClr val="tx1"/>
                          </a:solidFill>
                          <a:latin typeface="Calibri" panose="020F0502020204030204" pitchFamily="34" charset="0"/>
                          <a:ea typeface="+mn-ea"/>
                          <a:cs typeface="Calibri" panose="020F0502020204030204" pitchFamily="34" charset="0"/>
                        </a:rPr>
                        <a:t>1,500</a:t>
                      </a:r>
                      <a:endParaRPr lang="en-US" sz="1200" b="1" u="sng" kern="1200" dirty="0">
                        <a:solidFill>
                          <a:schemeClr val="tx1"/>
                        </a:solidFill>
                        <a:latin typeface="Calibri" panose="020F0502020204030204" pitchFamily="34" charset="0"/>
                        <a:ea typeface="+mn-ea"/>
                        <a:cs typeface="Calibri" panose="020F0502020204030204" pitchFamily="34" charset="0"/>
                      </a:endParaRPr>
                    </a:p>
                  </a:txBody>
                  <a:tcPr marR="201168"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658965195"/>
                  </a:ext>
                </a:extLst>
              </a:tr>
              <a:tr h="228600">
                <a:tc>
                  <a:txBody>
                    <a:bodyPr/>
                    <a:lstStyle/>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Debt investments—Trading (at fair value)</a:t>
                      </a: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$13,000</a:t>
                      </a: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3381041573"/>
                  </a:ext>
                </a:extLst>
              </a:tr>
              <a:tr h="457200">
                <a:tc>
                  <a:txBody>
                    <a:bodyPr/>
                    <a:lstStyle/>
                    <a:p>
                      <a:pPr marL="0" marR="0" lvl="0" indent="0" algn="l" defTabSz="2857500" rtl="0" eaLnBrk="1" fontAlgn="auto" latinLnBrk="0" hangingPunct="1">
                        <a:lnSpc>
                          <a:spcPct val="100000"/>
                        </a:lnSpc>
                        <a:spcBef>
                          <a:spcPts val="0"/>
                        </a:spcBef>
                        <a:spcAft>
                          <a:spcPts val="0"/>
                        </a:spcAft>
                        <a:buClrTx/>
                        <a:buSzTx/>
                        <a:buFontTx/>
                        <a:buNone/>
                        <a:tabLst>
                          <a:tab pos="3206750" algn="r"/>
                        </a:tabLst>
                        <a:defRPr/>
                      </a:pPr>
                      <a:r>
                        <a:rPr lang="en-US" sz="1200" b="0" kern="1200" dirty="0">
                          <a:noFill/>
                          <a:latin typeface="Calibri" panose="020F0502020204030204" pitchFamily="34" charset="0"/>
                          <a:ea typeface="+mn-ea"/>
                          <a:cs typeface="Calibri" panose="020F0502020204030204" pitchFamily="34" charset="0"/>
                        </a:rPr>
                        <a:t>or simply</a:t>
                      </a:r>
                    </a:p>
                    <a:p>
                      <a:pPr marL="0" indent="0" algn="l" defTabSz="2857500">
                        <a:tabLst>
                          <a:tab pos="3206750" algn="r"/>
                        </a:tabLst>
                      </a:pPr>
                      <a:endParaRPr lang="en-US" sz="1200" b="0" kern="1200" dirty="0">
                        <a:solidFill>
                          <a:schemeClr val="tx1"/>
                        </a:solidFill>
                        <a:latin typeface="Calibri" panose="020F0502020204030204" pitchFamily="34" charset="0"/>
                        <a:ea typeface="+mn-ea"/>
                        <a:cs typeface="Calibri" panose="020F0502020204030204" pitchFamily="34" charset="0"/>
                      </a:endParaRPr>
                    </a:p>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Debt investments—Trading (at fair value; cost is $11,500)</a:t>
                      </a:r>
                    </a:p>
                  </a:txBody>
                  <a:tcPr marL="274320" marT="27432" marB="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L="274320" marT="27432" marB="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$13,000</a:t>
                      </a: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877698269"/>
                  </a:ext>
                </a:extLst>
              </a:tr>
            </a:tbl>
          </a:graphicData>
        </a:graphic>
      </p:graphicFrame>
      <p:pic>
        <p:nvPicPr>
          <p:cNvPr id="18" name="Picture 17">
            <a:extLst>
              <a:ext uri="{FF2B5EF4-FFF2-40B4-BE49-F238E27FC236}">
                <a16:creationId xmlns:a16="http://schemas.microsoft.com/office/drawing/2014/main" id="{BAE1254F-3794-46DE-F985-7CC7E26F558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851245" y="6032942"/>
            <a:ext cx="774259" cy="329213"/>
          </a:xfrm>
          <a:prstGeom prst="rect">
            <a:avLst/>
          </a:prstGeom>
        </p:spPr>
      </p:pic>
      <p:sp>
        <p:nvSpPr>
          <p:cNvPr id="11" name="Slide Number Placeholder 10">
            <a:extLst>
              <a:ext uri="{FF2B5EF4-FFF2-40B4-BE49-F238E27FC236}">
                <a16:creationId xmlns:a16="http://schemas.microsoft.com/office/drawing/2014/main" id="{6E3AB219-7B3D-907C-56E3-2EE49179F4DF}"/>
              </a:ext>
            </a:extLst>
          </p:cNvPr>
          <p:cNvSpPr>
            <a:spLocks noGrp="1"/>
          </p:cNvSpPr>
          <p:nvPr>
            <p:ph type="sldNum" sz="quarter" idx="10"/>
          </p:nvPr>
        </p:nvSpPr>
        <p:spPr/>
        <p:txBody>
          <a:bodyPr/>
          <a:lstStyle/>
          <a:p>
            <a:r>
              <a:rPr lang="en-US" dirty="0"/>
              <a:t>15-</a:t>
            </a:r>
            <a:fld id="{68151E55-6873-49E2-B8D5-2F265E6F1973}" type="slidenum">
              <a:rPr lang="en-US" smtClean="0"/>
              <a:pPr/>
              <a:t>15</a:t>
            </a:fld>
            <a:endParaRPr lang="en-US" dirty="0"/>
          </a:p>
        </p:txBody>
      </p:sp>
    </p:spTree>
    <p:extLst>
      <p:ext uri="{BB962C8B-B14F-4D97-AF65-F5344CB8AC3E}">
        <p14:creationId xmlns:p14="http://schemas.microsoft.com/office/powerpoint/2010/main" val="161113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70291-75CD-CCFB-AFEC-E8D659EBA1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3CEB26-E418-C914-E087-F618ED7F9D82}"/>
              </a:ext>
            </a:extLst>
          </p:cNvPr>
          <p:cNvSpPr>
            <a:spLocks noGrp="1"/>
          </p:cNvSpPr>
          <p:nvPr>
            <p:ph type="title"/>
          </p:nvPr>
        </p:nvSpPr>
        <p:spPr>
          <a:xfrm>
            <a:off x="342900" y="640079"/>
            <a:ext cx="8458200" cy="1160585"/>
          </a:xfrm>
        </p:spPr>
        <p:txBody>
          <a:bodyPr/>
          <a:lstStyle/>
          <a:p>
            <a:r>
              <a:rPr lang="en-US" dirty="0"/>
              <a:t>Debt Investments – Trading Selling Trading Securities</a:t>
            </a:r>
          </a:p>
        </p:txBody>
      </p:sp>
      <p:sp>
        <p:nvSpPr>
          <p:cNvPr id="3" name="Content Placeholder 2">
            <a:extLst>
              <a:ext uri="{FF2B5EF4-FFF2-40B4-BE49-F238E27FC236}">
                <a16:creationId xmlns:a16="http://schemas.microsoft.com/office/drawing/2014/main" id="{41101112-FE46-25C5-3B85-EED3D652629A}"/>
              </a:ext>
            </a:extLst>
          </p:cNvPr>
          <p:cNvSpPr>
            <a:spLocks noGrp="1"/>
          </p:cNvSpPr>
          <p:nvPr>
            <p:ph sz="quarter" idx="11"/>
          </p:nvPr>
        </p:nvSpPr>
        <p:spPr>
          <a:xfrm>
            <a:off x="379476" y="2077715"/>
            <a:ext cx="8385048" cy="2779776"/>
          </a:xfrm>
          <a:solidFill>
            <a:schemeClr val="accent4">
              <a:lumMod val="20000"/>
              <a:lumOff val="80000"/>
            </a:schemeClr>
          </a:solidFill>
          <a:ln w="12700">
            <a:solidFill>
              <a:schemeClr val="accent3">
                <a:lumMod val="50000"/>
              </a:schemeClr>
            </a:solidFill>
            <a:miter lim="800000"/>
            <a:headEnd/>
            <a:tailEnd/>
          </a:ln>
        </p:spPr>
        <p:txBody>
          <a:bodyPr vert="horz" wrap="square" lIns="90488" tIns="44450" rIns="90488" bIns="44450" numCol="1" anchor="t" anchorCtr="0" compatLnSpc="1">
            <a:prstTxWarp prst="textNoShape">
              <a:avLst/>
            </a:prstTxWarp>
          </a:bodyPr>
          <a:lstStyle/>
          <a:p>
            <a:pPr marL="342900" indent="-342900" eaLnBrk="0" fontAlgn="base" hangingPunct="0">
              <a:spcBef>
                <a:spcPts val="672"/>
              </a:spcBef>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Assume TechCom sells trading securities that had cost $100 for $120 cash, on January 9, 2028.</a:t>
            </a:r>
          </a:p>
          <a:p>
            <a:pPr marL="342900" indent="-342900" eaLnBrk="0" fontAlgn="base" hangingPunct="0">
              <a:spcBef>
                <a:spcPts val="672"/>
              </a:spcBef>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The realized gain is reported in the Other Revenues and Gains on the Income Statement. </a:t>
            </a:r>
          </a:p>
          <a:p>
            <a:pPr marL="342900" indent="-342900" eaLnBrk="0" fontAlgn="base" hangingPunct="0">
              <a:spcBef>
                <a:spcPts val="672"/>
              </a:spcBef>
              <a:spcAft>
                <a:spcPct val="0"/>
              </a:spcAft>
              <a:buFont typeface="Arial" panose="020B0604020202020204" pitchFamily="34" charset="0"/>
              <a:buChar char="•"/>
            </a:pPr>
            <a:r>
              <a:rPr lang="en-US" sz="2800" dirty="0">
                <a:solidFill>
                  <a:schemeClr val="accent2">
                    <a:lumMod val="50000"/>
                  </a:schemeClr>
                </a:solidFill>
                <a:latin typeface="Arial" pitchFamily="34" charset="0"/>
                <a:ea typeface="+mn-ea"/>
                <a:cs typeface="Arial" pitchFamily="34" charset="0"/>
              </a:rPr>
              <a:t>A loss is reported in Other Expenses and Losses.</a:t>
            </a:r>
          </a:p>
        </p:txBody>
      </p:sp>
      <p:sp>
        <p:nvSpPr>
          <p:cNvPr id="4" name="Table Summary 3" hidden="1">
            <a:extLst>
              <a:ext uri="{FF2B5EF4-FFF2-40B4-BE49-F238E27FC236}">
                <a16:creationId xmlns:a16="http://schemas.microsoft.com/office/drawing/2014/main" id="{336EF3AC-ADA1-E952-5AD4-86EF49FA05C9}"/>
              </a:ext>
            </a:extLst>
          </p:cNvPr>
          <p:cNvSpPr>
            <a:spLocks noGrp="1"/>
          </p:cNvSpPr>
          <p:nvPr>
            <p:ph sz="quarter" idx="14"/>
          </p:nvPr>
        </p:nvSpPr>
        <p:spPr>
          <a:xfrm>
            <a:off x="353842" y="4842000"/>
            <a:ext cx="4811150" cy="1038100"/>
          </a:xfrm>
        </p:spPr>
        <p:txBody>
          <a:bodyPr/>
          <a:lstStyle/>
          <a:p>
            <a:r>
              <a:rPr lang="en-US" sz="1600" dirty="0"/>
              <a:t>Journal entry on January 9, 2028; account name and amount debited on first line; account names and amounts credited on next two lines; description of transaction on last line.</a:t>
            </a:r>
            <a:endParaRPr lang="en-US" sz="1400" dirty="0"/>
          </a:p>
        </p:txBody>
      </p:sp>
      <p:graphicFrame>
        <p:nvGraphicFramePr>
          <p:cNvPr id="12" name="Table 4">
            <a:extLst>
              <a:ext uri="{FF2B5EF4-FFF2-40B4-BE49-F238E27FC236}">
                <a16:creationId xmlns:a16="http://schemas.microsoft.com/office/drawing/2014/main" id="{F3D45A7E-7C72-FBD6-0BD6-EAA81326B9EE}"/>
              </a:ext>
            </a:extLst>
          </p:cNvPr>
          <p:cNvGraphicFramePr>
            <a:graphicFrameLocks noGrp="1"/>
          </p:cNvGraphicFramePr>
          <p:nvPr>
            <p:extLst>
              <p:ext uri="{D42A27DB-BD31-4B8C-83A1-F6EECF244321}">
                <p14:modId xmlns:p14="http://schemas.microsoft.com/office/powerpoint/2010/main" val="3520557711"/>
              </p:ext>
            </p:extLst>
          </p:nvPr>
        </p:nvGraphicFramePr>
        <p:xfrm>
          <a:off x="411480" y="5064759"/>
          <a:ext cx="8321040" cy="1341120"/>
        </p:xfrm>
        <a:graphic>
          <a:graphicData uri="http://schemas.openxmlformats.org/drawingml/2006/table">
            <a:tbl>
              <a:tblPr firstRow="1" bandRow="1"/>
              <a:tblGrid>
                <a:gridCol w="1534382">
                  <a:extLst>
                    <a:ext uri="{9D8B030D-6E8A-4147-A177-3AD203B41FA5}">
                      <a16:colId xmlns:a16="http://schemas.microsoft.com/office/drawing/2014/main" val="504104817"/>
                    </a:ext>
                  </a:extLst>
                </a:gridCol>
                <a:gridCol w="5028799">
                  <a:extLst>
                    <a:ext uri="{9D8B030D-6E8A-4147-A177-3AD203B41FA5}">
                      <a16:colId xmlns:a16="http://schemas.microsoft.com/office/drawing/2014/main" val="326798868"/>
                    </a:ext>
                  </a:extLst>
                </a:gridCol>
                <a:gridCol w="905423">
                  <a:extLst>
                    <a:ext uri="{9D8B030D-6E8A-4147-A177-3AD203B41FA5}">
                      <a16:colId xmlns:a16="http://schemas.microsoft.com/office/drawing/2014/main" val="139275990"/>
                    </a:ext>
                  </a:extLst>
                </a:gridCol>
                <a:gridCol w="852436">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600" b="0" dirty="0">
                          <a:solidFill>
                            <a:schemeClr val="tx1"/>
                          </a:solidFill>
                          <a:latin typeface="+mn-lt"/>
                          <a:cs typeface="Calibri" panose="020F0502020204030204" pitchFamily="34" charset="0"/>
                        </a:rPr>
                        <a:t>Jan. 9, 2028</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600" b="0" dirty="0">
                          <a:solidFill>
                            <a:schemeClr val="tx1"/>
                          </a:solidFill>
                          <a:latin typeface="+mn-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600" b="0" dirty="0">
                          <a:solidFill>
                            <a:schemeClr val="tx1"/>
                          </a:solidFill>
                          <a:latin typeface="+mn-lt"/>
                          <a:cs typeface="Calibri" panose="020F0502020204030204" pitchFamily="34" charset="0"/>
                        </a:rPr>
                        <a:t>120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Debt Investments—Trading</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600" b="0" kern="1200" dirty="0">
                          <a:solidFill>
                            <a:schemeClr val="tx1"/>
                          </a:solidFill>
                          <a:latin typeface="Arial" panose="020B0604020202020204"/>
                          <a:ea typeface="+mn-ea"/>
                          <a:cs typeface="Calibri" panose="020F0502020204030204" pitchFamily="34" charset="0"/>
                        </a:rPr>
                        <a:t>100</a:t>
                      </a: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6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Gain on Sale of Debt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p>
                      <a:pPr algn="ct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algn="r">
                        <a:spcBef>
                          <a:spcPts val="1000"/>
                        </a:spcBef>
                      </a:pPr>
                      <a:r>
                        <a:rPr lang="en-US" sz="1600" b="0" i="0" dirty="0">
                          <a:solidFill>
                            <a:schemeClr val="tx1"/>
                          </a:solidFill>
                          <a:latin typeface="+mn-lt"/>
                          <a:cs typeface="Calibri" panose="020F0502020204030204" pitchFamily="34" charset="0"/>
                        </a:rPr>
                        <a:t>20</a:t>
                      </a:r>
                    </a:p>
                  </a:txBody>
                  <a:tcPr marR="246888">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55752411"/>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6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Sold trading securities costing $100 for $120 cash.</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6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5D12020B-82B1-3879-3618-94AD96C8C1C6}"/>
              </a:ext>
            </a:extLst>
          </p:cNvPr>
          <p:cNvSpPr>
            <a:spLocks noGrp="1"/>
          </p:cNvSpPr>
          <p:nvPr>
            <p:ph type="sldNum" sz="quarter" idx="10"/>
          </p:nvPr>
        </p:nvSpPr>
        <p:spPr/>
        <p:txBody>
          <a:bodyPr/>
          <a:lstStyle/>
          <a:p>
            <a:r>
              <a:rPr lang="en-US" dirty="0"/>
              <a:t>15-</a:t>
            </a:r>
            <a:fld id="{68151E55-6873-49E2-B8D5-2F265E6F1973}" type="slidenum">
              <a:rPr lang="en-US" smtClean="0"/>
              <a:pPr/>
              <a:t>16</a:t>
            </a:fld>
            <a:endParaRPr lang="en-US" dirty="0"/>
          </a:p>
        </p:txBody>
      </p:sp>
    </p:spTree>
    <p:extLst>
      <p:ext uri="{BB962C8B-B14F-4D97-AF65-F5344CB8AC3E}">
        <p14:creationId xmlns:p14="http://schemas.microsoft.com/office/powerpoint/2010/main" val="1752707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258E7-7F69-6DA7-EAB2-68625A2B3A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4155D0-513E-5097-82B2-10F46B72688C}"/>
              </a:ext>
            </a:extLst>
          </p:cNvPr>
          <p:cNvSpPr>
            <a:spLocks noGrp="1"/>
          </p:cNvSpPr>
          <p:nvPr>
            <p:ph type="title" hasCustomPrompt="1"/>
          </p:nvPr>
        </p:nvSpPr>
        <p:spPr>
          <a:xfrm>
            <a:off x="342900" y="937080"/>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P2</a:t>
            </a:r>
          </a:p>
        </p:txBody>
      </p:sp>
      <p:pic>
        <p:nvPicPr>
          <p:cNvPr id="24" name="Picture 23">
            <a:extLst>
              <a:ext uri="{FF2B5EF4-FFF2-40B4-BE49-F238E27FC236}">
                <a16:creationId xmlns:a16="http://schemas.microsoft.com/office/drawing/2014/main" id="{7F36704A-F9F8-95E9-BF36-BB252D86361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2177574"/>
            <a:ext cx="7315200" cy="87312"/>
          </a:xfrm>
          <a:prstGeom prst="rect">
            <a:avLst/>
          </a:prstGeom>
        </p:spPr>
      </p:pic>
      <p:sp>
        <p:nvSpPr>
          <p:cNvPr id="5" name="Content Placeholder 1">
            <a:extLst>
              <a:ext uri="{FF2B5EF4-FFF2-40B4-BE49-F238E27FC236}">
                <a16:creationId xmlns:a16="http://schemas.microsoft.com/office/drawing/2014/main" id="{0B694C1B-2E97-EE35-B3DD-F304A1B05F43}"/>
              </a:ext>
            </a:extLst>
          </p:cNvPr>
          <p:cNvSpPr>
            <a:spLocks noGrp="1"/>
          </p:cNvSpPr>
          <p:nvPr>
            <p:ph sz="quarter" idx="11"/>
          </p:nvPr>
        </p:nvSpPr>
        <p:spPr>
          <a:xfrm>
            <a:off x="914400" y="2264885"/>
            <a:ext cx="7315200" cy="2266140"/>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 Account for debt securities as held-to-maturity.</a:t>
            </a:r>
          </a:p>
        </p:txBody>
      </p:sp>
      <p:pic>
        <p:nvPicPr>
          <p:cNvPr id="25" name="Picture 24">
            <a:extLst>
              <a:ext uri="{FF2B5EF4-FFF2-40B4-BE49-F238E27FC236}">
                <a16:creationId xmlns:a16="http://schemas.microsoft.com/office/drawing/2014/main" id="{BFBFF771-191E-B5F7-7DA4-3271AD7296D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4531025"/>
            <a:ext cx="7315200" cy="87313"/>
          </a:xfrm>
          <a:prstGeom prst="rect">
            <a:avLst/>
          </a:prstGeom>
        </p:spPr>
      </p:pic>
      <p:sp>
        <p:nvSpPr>
          <p:cNvPr id="7" name="Slide Number Placeholder 6">
            <a:extLst>
              <a:ext uri="{FF2B5EF4-FFF2-40B4-BE49-F238E27FC236}">
                <a16:creationId xmlns:a16="http://schemas.microsoft.com/office/drawing/2014/main" id="{2890A545-8D06-489D-82EE-91E112D58314}"/>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17</a:t>
            </a:fld>
            <a:endParaRPr lang="en-US" dirty="0"/>
          </a:p>
        </p:txBody>
      </p:sp>
    </p:spTree>
    <p:extLst>
      <p:ext uri="{BB962C8B-B14F-4D97-AF65-F5344CB8AC3E}">
        <p14:creationId xmlns:p14="http://schemas.microsoft.com/office/powerpoint/2010/main" val="3261700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9C59F-EE9F-E2A2-0DDD-C78758BC9E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2FE74-F9C0-3228-F772-94F11F587D55}"/>
              </a:ext>
            </a:extLst>
          </p:cNvPr>
          <p:cNvSpPr>
            <a:spLocks noGrp="1"/>
          </p:cNvSpPr>
          <p:nvPr>
            <p:ph type="title"/>
          </p:nvPr>
        </p:nvSpPr>
        <p:spPr>
          <a:xfrm>
            <a:off x="342900" y="640079"/>
            <a:ext cx="8458200" cy="1051559"/>
          </a:xfrm>
        </p:spPr>
        <p:txBody>
          <a:bodyPr lIns="1554480" rIns="1554480"/>
          <a:lstStyle/>
          <a:p>
            <a:r>
              <a:rPr lang="en-US" dirty="0"/>
              <a:t>Debt Investments: Held-to-Maturity</a:t>
            </a:r>
          </a:p>
        </p:txBody>
      </p:sp>
      <p:sp>
        <p:nvSpPr>
          <p:cNvPr id="3" name="Content Placeholder 2">
            <a:extLst>
              <a:ext uri="{FF2B5EF4-FFF2-40B4-BE49-F238E27FC236}">
                <a16:creationId xmlns:a16="http://schemas.microsoft.com/office/drawing/2014/main" id="{340B80EE-DE7A-7147-52A0-280B4D5B14D8}"/>
              </a:ext>
            </a:extLst>
          </p:cNvPr>
          <p:cNvSpPr>
            <a:spLocks noGrp="1"/>
          </p:cNvSpPr>
          <p:nvPr>
            <p:ph sz="quarter" idx="11"/>
          </p:nvPr>
        </p:nvSpPr>
        <p:spPr>
          <a:xfrm>
            <a:off x="570918" y="1778723"/>
            <a:ext cx="8147304" cy="4493538"/>
          </a:xfrm>
          <a:solidFill>
            <a:schemeClr val="accent4">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0">
            <a:scrgbClr r="0" g="0" b="0"/>
          </a:lnRef>
          <a:fillRef idx="1002">
            <a:schemeClr val="lt2"/>
          </a:fillRef>
          <a:effectRef idx="0">
            <a:scrgbClr r="0" g="0" b="0"/>
          </a:effectRef>
          <a:fontRef idx="major"/>
        </p:style>
        <p:txBody>
          <a:bodyPr wrap="square">
            <a:spAutoFit/>
          </a:bodyPr>
          <a:lstStyle/>
          <a:p>
            <a:pPr marL="457200" indent="-457200" fontAlgn="base">
              <a:spcBef>
                <a:spcPct val="0"/>
              </a:spcBef>
              <a:spcAft>
                <a:spcPct val="0"/>
              </a:spcAft>
              <a:buFont typeface="+mj-lt"/>
              <a:buAutoNum type="arabicPeriod"/>
            </a:pPr>
            <a:r>
              <a:rPr lang="en-US" sz="2600" dirty="0">
                <a:solidFill>
                  <a:srgbClr val="5A160B"/>
                </a:solidFill>
                <a:latin typeface="Arial" charset="0"/>
                <a:ea typeface="ＭＳ Ｐゴシック" pitchFamily="-108" charset="-128"/>
                <a:cs typeface="+mj-cs"/>
              </a:rPr>
              <a:t>Debt securities company intends to hold to maturity</a:t>
            </a:r>
          </a:p>
          <a:p>
            <a:pPr marL="457200" indent="-457200" fontAlgn="base">
              <a:spcBef>
                <a:spcPct val="0"/>
              </a:spcBef>
              <a:spcAft>
                <a:spcPct val="0"/>
              </a:spcAft>
              <a:buFont typeface="+mj-lt"/>
              <a:buAutoNum type="arabicPeriod"/>
            </a:pPr>
            <a:r>
              <a:rPr lang="en-US" sz="2600" dirty="0">
                <a:solidFill>
                  <a:srgbClr val="5A160B"/>
                </a:solidFill>
                <a:latin typeface="Arial" charset="0"/>
                <a:ea typeface="ＭＳ Ｐゴシック" pitchFamily="-108" charset="-128"/>
                <a:cs typeface="+mj-cs"/>
              </a:rPr>
              <a:t>Reported as:</a:t>
            </a:r>
          </a:p>
          <a:p>
            <a:pPr marL="914400" indent="-457200" fontAlgn="base">
              <a:spcBef>
                <a:spcPct val="0"/>
              </a:spcBef>
              <a:spcAft>
                <a:spcPct val="0"/>
              </a:spcAft>
            </a:pPr>
            <a:r>
              <a:rPr lang="en-US" sz="2600" dirty="0">
                <a:solidFill>
                  <a:srgbClr val="5A160B"/>
                </a:solidFill>
                <a:latin typeface="Arial" charset="0"/>
                <a:ea typeface="ＭＳ Ｐゴシック" pitchFamily="-108" charset="-128"/>
                <a:cs typeface="+mj-cs"/>
              </a:rPr>
              <a:t>a)	</a:t>
            </a:r>
            <a:r>
              <a:rPr lang="en-US" sz="2600" dirty="0">
                <a:solidFill>
                  <a:srgbClr val="5A160B"/>
                </a:solidFill>
                <a:latin typeface="Arial" charset="0"/>
                <a:ea typeface="ＭＳ Ｐゴシック" pitchFamily="-108" charset="-128"/>
              </a:rPr>
              <a:t>Current assets if maturity dates are within one year or the operating cycle, whichever is longer</a:t>
            </a:r>
          </a:p>
          <a:p>
            <a:pPr marL="914400" indent="-457200" fontAlgn="base">
              <a:spcBef>
                <a:spcPct val="0"/>
              </a:spcBef>
              <a:spcAft>
                <a:spcPct val="0"/>
              </a:spcAft>
            </a:pPr>
            <a:r>
              <a:rPr lang="en-US" sz="2600" dirty="0">
                <a:solidFill>
                  <a:srgbClr val="5A160B"/>
                </a:solidFill>
                <a:latin typeface="Arial" charset="0"/>
                <a:ea typeface="ＭＳ Ｐゴシック" pitchFamily="-108" charset="-128"/>
              </a:rPr>
              <a:t>b)	Noncurrent investments if their maturity dates are longer </a:t>
            </a:r>
          </a:p>
          <a:p>
            <a:pPr marL="457200" indent="-457200" fontAlgn="base">
              <a:spcBef>
                <a:spcPct val="0"/>
              </a:spcBef>
              <a:spcAft>
                <a:spcPct val="0"/>
              </a:spcAft>
              <a:buFont typeface="+mj-lt"/>
              <a:buAutoNum type="arabicPeriod" startAt="3"/>
            </a:pPr>
            <a:r>
              <a:rPr lang="en-US" sz="2600" dirty="0">
                <a:solidFill>
                  <a:srgbClr val="5A160B"/>
                </a:solidFill>
                <a:latin typeface="Arial" charset="0"/>
                <a:ea typeface="ＭＳ Ｐゴシック" pitchFamily="-108" charset="-128"/>
                <a:cs typeface="+mj-cs"/>
              </a:rPr>
              <a:t>Recorded at cost when purchased; interest revenue is recorded when earned</a:t>
            </a:r>
          </a:p>
          <a:p>
            <a:pPr marL="457200" indent="-457200" fontAlgn="base">
              <a:spcBef>
                <a:spcPct val="0"/>
              </a:spcBef>
              <a:spcAft>
                <a:spcPct val="0"/>
              </a:spcAft>
              <a:buFont typeface="+mj-lt"/>
              <a:buAutoNum type="arabicPeriod" startAt="3"/>
            </a:pPr>
            <a:r>
              <a:rPr lang="en-US" sz="2600" dirty="0">
                <a:solidFill>
                  <a:srgbClr val="5A160B"/>
                </a:solidFill>
                <a:latin typeface="Arial" charset="0"/>
                <a:ea typeface="ＭＳ Ｐゴシック" pitchFamily="-108" charset="-128"/>
                <a:cs typeface="+mj-cs"/>
              </a:rPr>
              <a:t>Portfolio of HTM securities reported at amortized cost</a:t>
            </a:r>
          </a:p>
          <a:p>
            <a:pPr marL="457200" indent="-457200" fontAlgn="base">
              <a:spcBef>
                <a:spcPct val="0"/>
              </a:spcBef>
              <a:spcAft>
                <a:spcPct val="0"/>
              </a:spcAft>
              <a:buFont typeface="+mj-lt"/>
              <a:buAutoNum type="arabicPeriod" startAt="3"/>
            </a:pPr>
            <a:r>
              <a:rPr lang="en-US" sz="2600" dirty="0">
                <a:solidFill>
                  <a:srgbClr val="5A160B"/>
                </a:solidFill>
                <a:latin typeface="Arial" charset="0"/>
                <a:ea typeface="ＭＳ Ｐゴシック" pitchFamily="-108" charset="-128"/>
                <a:cs typeface="+mj-cs"/>
              </a:rPr>
              <a:t>No fair value adjustment to the portfolio</a:t>
            </a:r>
          </a:p>
        </p:txBody>
      </p:sp>
      <p:sp>
        <p:nvSpPr>
          <p:cNvPr id="11" name="Slide Number Placeholder 10">
            <a:extLst>
              <a:ext uri="{FF2B5EF4-FFF2-40B4-BE49-F238E27FC236}">
                <a16:creationId xmlns:a16="http://schemas.microsoft.com/office/drawing/2014/main" id="{3EAC491F-6CFF-E6AA-6823-2E4EA324764C}"/>
              </a:ext>
            </a:extLst>
          </p:cNvPr>
          <p:cNvSpPr>
            <a:spLocks noGrp="1"/>
          </p:cNvSpPr>
          <p:nvPr>
            <p:ph type="sldNum" sz="quarter" idx="10"/>
          </p:nvPr>
        </p:nvSpPr>
        <p:spPr/>
        <p:txBody>
          <a:bodyPr/>
          <a:lstStyle/>
          <a:p>
            <a:r>
              <a:rPr lang="en-US" dirty="0"/>
              <a:t>15-</a:t>
            </a:r>
            <a:fld id="{68151E55-6873-49E2-B8D5-2F265E6F1973}" type="slidenum">
              <a:rPr lang="en-US" smtClean="0"/>
              <a:pPr/>
              <a:t>18</a:t>
            </a:fld>
            <a:endParaRPr lang="en-US" dirty="0"/>
          </a:p>
        </p:txBody>
      </p:sp>
    </p:spTree>
    <p:extLst>
      <p:ext uri="{BB962C8B-B14F-4D97-AF65-F5344CB8AC3E}">
        <p14:creationId xmlns:p14="http://schemas.microsoft.com/office/powerpoint/2010/main" val="35232752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49241-8FBC-1187-021D-C2553DBC96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96373C-2DB6-A699-E9B3-2E42103E2051}"/>
              </a:ext>
            </a:extLst>
          </p:cNvPr>
          <p:cNvSpPr>
            <a:spLocks noGrp="1"/>
          </p:cNvSpPr>
          <p:nvPr>
            <p:ph type="title" hasCustomPrompt="1"/>
          </p:nvPr>
        </p:nvSpPr>
        <p:spPr>
          <a:xfrm>
            <a:off x="342900" y="925205"/>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P3</a:t>
            </a:r>
          </a:p>
        </p:txBody>
      </p:sp>
      <p:pic>
        <p:nvPicPr>
          <p:cNvPr id="24" name="Picture 23">
            <a:extLst>
              <a:ext uri="{FF2B5EF4-FFF2-40B4-BE49-F238E27FC236}">
                <a16:creationId xmlns:a16="http://schemas.microsoft.com/office/drawing/2014/main" id="{046049E7-63B7-C774-5981-F8C136E2345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987569"/>
            <a:ext cx="7315200" cy="87312"/>
          </a:xfrm>
          <a:prstGeom prst="rect">
            <a:avLst/>
          </a:prstGeom>
        </p:spPr>
      </p:pic>
      <p:sp>
        <p:nvSpPr>
          <p:cNvPr id="5" name="Content Placeholder 1">
            <a:extLst>
              <a:ext uri="{FF2B5EF4-FFF2-40B4-BE49-F238E27FC236}">
                <a16:creationId xmlns:a16="http://schemas.microsoft.com/office/drawing/2014/main" id="{BF8910ED-E218-0C8B-EA3A-6C3A309B6787}"/>
              </a:ext>
            </a:extLst>
          </p:cNvPr>
          <p:cNvSpPr>
            <a:spLocks noGrp="1"/>
          </p:cNvSpPr>
          <p:nvPr>
            <p:ph sz="quarter" idx="11"/>
          </p:nvPr>
        </p:nvSpPr>
        <p:spPr>
          <a:xfrm>
            <a:off x="914400" y="2074881"/>
            <a:ext cx="7315200" cy="2266138"/>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Account for debt securities as available-for-sale.</a:t>
            </a:r>
          </a:p>
        </p:txBody>
      </p:sp>
      <p:pic>
        <p:nvPicPr>
          <p:cNvPr id="25" name="Picture 24">
            <a:extLst>
              <a:ext uri="{FF2B5EF4-FFF2-40B4-BE49-F238E27FC236}">
                <a16:creationId xmlns:a16="http://schemas.microsoft.com/office/drawing/2014/main" id="{01F9EA8B-3994-4059-8400-F2B46602B09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4341019"/>
            <a:ext cx="7315200" cy="87313"/>
          </a:xfrm>
          <a:prstGeom prst="rect">
            <a:avLst/>
          </a:prstGeom>
        </p:spPr>
      </p:pic>
      <p:sp>
        <p:nvSpPr>
          <p:cNvPr id="7" name="Slide Number Placeholder 6">
            <a:extLst>
              <a:ext uri="{FF2B5EF4-FFF2-40B4-BE49-F238E27FC236}">
                <a16:creationId xmlns:a16="http://schemas.microsoft.com/office/drawing/2014/main" id="{A8EDB7D5-AE42-5BA3-E0CD-A8D69DA760A5}"/>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19</a:t>
            </a:fld>
            <a:endParaRPr lang="en-US" dirty="0"/>
          </a:p>
        </p:txBody>
      </p:sp>
    </p:spTree>
    <p:extLst>
      <p:ext uri="{BB962C8B-B14F-4D97-AF65-F5344CB8AC3E}">
        <p14:creationId xmlns:p14="http://schemas.microsoft.com/office/powerpoint/2010/main" val="207722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80"/>
            <a:ext cx="8458200" cy="768096"/>
          </a:xfrm>
          <a:prstGeom prst="rect">
            <a:avLst/>
          </a:prstGeom>
        </p:spPr>
        <p:txBody>
          <a:bodyPr anchor="ctr"/>
          <a:lstStyle>
            <a:lvl1pPr>
              <a:defRPr sz="4400"/>
            </a:lvl1pPr>
          </a:lstStyle>
          <a:p>
            <a:pPr lvl="0" algn="ctr">
              <a:lnSpc>
                <a:spcPct val="90000"/>
              </a:lnSpc>
              <a:spcBef>
                <a:spcPct val="0"/>
              </a:spcBef>
            </a:pPr>
            <a:r>
              <a:rPr lang="en-US" sz="4400" b="1" i="0" u="none" strike="noStrike" baseline="0" dirty="0">
                <a:solidFill>
                  <a:srgbClr val="000000"/>
                </a:solidFill>
                <a:latin typeface="Calibri"/>
              </a:rPr>
              <a:t>Chapter 15 Learning Objectives</a:t>
            </a:r>
          </a:p>
        </p:txBody>
      </p:sp>
      <p:pic>
        <p:nvPicPr>
          <p:cNvPr id="24" name="Picture 2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376121"/>
            <a:ext cx="7315200" cy="87312"/>
          </a:xfrm>
          <a:prstGeom prst="rect">
            <a:avLst/>
          </a:prstGeom>
        </p:spPr>
      </p:pic>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342900" y="1691640"/>
            <a:ext cx="8458200" cy="4621849"/>
          </a:xfrm>
          <a:prstGeom prst="rect">
            <a:avLst/>
          </a:prstGeo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CONCEPTUAL</a:t>
            </a:r>
          </a:p>
          <a:p>
            <a:pPr marL="320040" marR="0" lvl="0" indent="-32004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C1  </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Distinguish between debt and equity securities and between short-term and long-term investments.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C2</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  Describe how to report equity securities with controlling influence.</a:t>
            </a:r>
          </a:p>
          <a:p>
            <a:pPr marL="0" marR="0" lvl="0" indent="0" algn="l" defTabSz="914400" rtl="0" eaLnBrk="1" fontAlgn="base" latinLnBrk="0" hangingPunct="1">
              <a:lnSpc>
                <a:spcPct val="100000"/>
              </a:lnSpc>
              <a:spcBef>
                <a:spcPts val="180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ANALYTICAL</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A1  </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Compute and analyze the components of return on total assets.</a:t>
            </a:r>
          </a:p>
          <a:p>
            <a:pPr marL="0" marR="0" lvl="0" indent="0" algn="l" defTabSz="914400" rtl="0" eaLnBrk="1" fontAlgn="base" latinLnBrk="0" hangingPunct="1">
              <a:lnSpc>
                <a:spcPct val="100000"/>
              </a:lnSpc>
              <a:spcBef>
                <a:spcPts val="180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PROCEDURAL</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P1  </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Account for debt securities as trading.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P2</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  Account for debt securities as held-to-maturity.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P3</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  Account for debt securities as available-for-sale.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P4</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  Account for equity securities with insignificant influence.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Arial" pitchFamily="34" charset="0"/>
              </a:rPr>
              <a:t>P5</a:t>
            </a:r>
            <a:r>
              <a:rPr kumimoji="0" lang="en-US" sz="1600" b="0" i="0" u="none" strike="noStrike" kern="1200" cap="none" spc="0" normalizeH="0" baseline="0" noProof="0" dirty="0">
                <a:ln>
                  <a:noFill/>
                </a:ln>
                <a:solidFill>
                  <a:prstClr val="black"/>
                </a:solidFill>
                <a:effectLst/>
                <a:uLnTx/>
                <a:uFillTx/>
                <a:latin typeface="Calibri"/>
                <a:ea typeface="+mn-ea"/>
                <a:cs typeface="Arial" pitchFamily="34" charset="0"/>
              </a:rPr>
              <a:t>  Account for equity securities with significant influence.</a:t>
            </a:r>
          </a:p>
        </p:txBody>
      </p:sp>
      <p:sp>
        <p:nvSpPr>
          <p:cNvPr id="7" name="Slide Number Placeholder 6">
            <a:extLst>
              <a:ext uri="{FF2B5EF4-FFF2-40B4-BE49-F238E27FC236}">
                <a16:creationId xmlns:a16="http://schemas.microsoft.com/office/drawing/2014/main" id="{0C0E74BB-FB77-F41F-B8A8-40F13FB9FF8A}"/>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2D6AE-0370-1390-71F5-F196C50D1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04A165-DB10-B97B-301A-C8DA930B5114}"/>
              </a:ext>
            </a:extLst>
          </p:cNvPr>
          <p:cNvSpPr>
            <a:spLocks noGrp="1"/>
          </p:cNvSpPr>
          <p:nvPr>
            <p:ph type="title"/>
          </p:nvPr>
        </p:nvSpPr>
        <p:spPr>
          <a:xfrm>
            <a:off x="342900" y="611943"/>
            <a:ext cx="8458200" cy="1051559"/>
          </a:xfrm>
        </p:spPr>
        <p:txBody>
          <a:bodyPr lIns="1554480" rIns="1554480"/>
          <a:lstStyle/>
          <a:p>
            <a:r>
              <a:rPr lang="en-US" dirty="0"/>
              <a:t>Debt Investments: Available-for-Sale</a:t>
            </a:r>
          </a:p>
        </p:txBody>
      </p:sp>
      <p:sp>
        <p:nvSpPr>
          <p:cNvPr id="3" name="Content Placeholder 2">
            <a:extLst>
              <a:ext uri="{FF2B5EF4-FFF2-40B4-BE49-F238E27FC236}">
                <a16:creationId xmlns:a16="http://schemas.microsoft.com/office/drawing/2014/main" id="{4AECCA02-5714-9608-933D-456E093A091C}"/>
              </a:ext>
            </a:extLst>
          </p:cNvPr>
          <p:cNvSpPr>
            <a:spLocks noGrp="1"/>
          </p:cNvSpPr>
          <p:nvPr>
            <p:ph sz="quarter" idx="11"/>
          </p:nvPr>
        </p:nvSpPr>
        <p:spPr>
          <a:xfrm>
            <a:off x="77724" y="1750587"/>
            <a:ext cx="8988552" cy="4893647"/>
          </a:xfrm>
          <a:solidFill>
            <a:schemeClr val="accent4">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0">
            <a:scrgbClr r="0" g="0" b="0"/>
          </a:lnRef>
          <a:fillRef idx="1002">
            <a:schemeClr val="lt2"/>
          </a:fillRef>
          <a:effectRef idx="0">
            <a:scrgbClr r="0" g="0" b="0"/>
          </a:effectRef>
          <a:fontRef idx="major"/>
        </p:style>
        <p:txBody>
          <a:bodyPr wrap="square" rIns="109728">
            <a:spAutoFit/>
          </a:bodyPr>
          <a:lstStyle/>
          <a:p>
            <a:pPr marL="457200" indent="-457200" fontAlgn="base">
              <a:spcBef>
                <a:spcPct val="0"/>
              </a:spcBef>
              <a:spcAft>
                <a:spcPct val="0"/>
              </a:spcAft>
              <a:buFont typeface="+mj-lt"/>
              <a:buAutoNum type="arabicPeriod"/>
            </a:pPr>
            <a:r>
              <a:rPr lang="en-US" sz="2400" dirty="0">
                <a:solidFill>
                  <a:srgbClr val="5A160B"/>
                </a:solidFill>
                <a:latin typeface="Arial" charset="0"/>
                <a:ea typeface="ＭＳ Ｐゴシック" pitchFamily="-108" charset="-128"/>
                <a:cs typeface="+mj-cs"/>
              </a:rPr>
              <a:t>Debt investments not classified as trading or held-to-maturity. Classified as:</a:t>
            </a:r>
          </a:p>
          <a:p>
            <a:pPr marL="914400" indent="-457200" fontAlgn="base">
              <a:spcBef>
                <a:spcPct val="0"/>
              </a:spcBef>
              <a:spcAft>
                <a:spcPct val="0"/>
              </a:spcAft>
            </a:pPr>
            <a:r>
              <a:rPr lang="en-US" sz="2400" dirty="0">
                <a:solidFill>
                  <a:srgbClr val="5A160B"/>
                </a:solidFill>
                <a:latin typeface="Arial" charset="0"/>
                <a:ea typeface="ＭＳ Ｐゴシック" pitchFamily="-108" charset="-128"/>
                <a:cs typeface="+mj-cs"/>
              </a:rPr>
              <a:t>a)	</a:t>
            </a:r>
            <a:r>
              <a:rPr lang="en-US" sz="2400" dirty="0">
                <a:solidFill>
                  <a:srgbClr val="5A160B"/>
                </a:solidFill>
                <a:latin typeface="Arial" charset="0"/>
                <a:ea typeface="ＭＳ Ｐゴシック" pitchFamily="-108" charset="-128"/>
              </a:rPr>
              <a:t>Short-term investments if intent to sell within one year or the operating cycle, whichever is longer.</a:t>
            </a:r>
          </a:p>
          <a:p>
            <a:pPr marL="914400" indent="-457200" fontAlgn="base">
              <a:spcBef>
                <a:spcPct val="0"/>
              </a:spcBef>
              <a:spcAft>
                <a:spcPct val="0"/>
              </a:spcAft>
            </a:pPr>
            <a:r>
              <a:rPr lang="en-US" sz="2400" dirty="0">
                <a:solidFill>
                  <a:srgbClr val="5A160B"/>
                </a:solidFill>
                <a:latin typeface="Arial" charset="0"/>
                <a:ea typeface="ＭＳ Ｐゴシック" pitchFamily="-108" charset="-128"/>
              </a:rPr>
              <a:t>b)	Long-term investments if securities do not meet short-term criteria. </a:t>
            </a:r>
          </a:p>
          <a:p>
            <a:pPr marL="457200" indent="-457200" fontAlgn="base">
              <a:spcBef>
                <a:spcPct val="0"/>
              </a:spcBef>
              <a:spcAft>
                <a:spcPct val="0"/>
              </a:spcAft>
              <a:buFont typeface="+mj-lt"/>
              <a:buAutoNum type="arabicPeriod" startAt="2"/>
            </a:pPr>
            <a:r>
              <a:rPr lang="en-US" sz="2400" dirty="0">
                <a:solidFill>
                  <a:srgbClr val="5A160B"/>
                </a:solidFill>
                <a:latin typeface="Arial" charset="0"/>
                <a:ea typeface="ＭＳ Ｐゴシック" pitchFamily="-108" charset="-128"/>
                <a:cs typeface="+mj-cs"/>
              </a:rPr>
              <a:t>Valued at fair value.</a:t>
            </a:r>
          </a:p>
          <a:p>
            <a:pPr marL="457200" indent="-457200" fontAlgn="base">
              <a:spcBef>
                <a:spcPct val="0"/>
              </a:spcBef>
              <a:spcAft>
                <a:spcPct val="0"/>
              </a:spcAft>
              <a:buFont typeface="+mj-lt"/>
              <a:buAutoNum type="arabicPeriod" startAt="2"/>
            </a:pPr>
            <a:r>
              <a:rPr lang="en-US" sz="2400" dirty="0">
                <a:solidFill>
                  <a:srgbClr val="5A160B"/>
                </a:solidFill>
                <a:latin typeface="Arial" charset="0"/>
                <a:ea typeface="ＭＳ Ｐゴシック" pitchFamily="-108" charset="-128"/>
                <a:cs typeface="+mj-cs"/>
              </a:rPr>
              <a:t>Cost adjusted for changes in fair value where unrealized gain (or loss) reported as part of other comprehensive income (OC</a:t>
            </a:r>
            <a:r>
              <a:rPr lang="en-US" sz="100" dirty="0">
                <a:solidFill>
                  <a:srgbClr val="5A160B"/>
                </a:solidFill>
                <a:latin typeface="Arial" charset="0"/>
                <a:ea typeface="ＭＳ Ｐゴシック" pitchFamily="-108" charset="-128"/>
                <a:cs typeface="+mj-cs"/>
              </a:rPr>
              <a:t> </a:t>
            </a:r>
            <a:r>
              <a:rPr lang="en-US" sz="2400" dirty="0">
                <a:solidFill>
                  <a:srgbClr val="5A160B"/>
                </a:solidFill>
                <a:latin typeface="Arial" charset="0"/>
                <a:ea typeface="ＭＳ Ｐゴシック" pitchFamily="-108" charset="-128"/>
                <a:cs typeface="+mj-cs"/>
              </a:rPr>
              <a:t>I) in statement of comprehensive income.</a:t>
            </a:r>
          </a:p>
          <a:p>
            <a:pPr marL="457200" indent="-457200" fontAlgn="base">
              <a:spcBef>
                <a:spcPct val="0"/>
              </a:spcBef>
              <a:spcAft>
                <a:spcPct val="0"/>
              </a:spcAft>
              <a:buFont typeface="+mj-lt"/>
              <a:buAutoNum type="arabicPeriod" startAt="2"/>
            </a:pPr>
            <a:r>
              <a:rPr lang="en-US" sz="2400" dirty="0">
                <a:solidFill>
                  <a:srgbClr val="5A160B"/>
                </a:solidFill>
                <a:latin typeface="Arial" charset="0"/>
                <a:ea typeface="ＭＳ Ｐゴシック" pitchFamily="-108" charset="-128"/>
                <a:cs typeface="+mj-cs"/>
              </a:rPr>
              <a:t>At period-end, OC</a:t>
            </a:r>
            <a:r>
              <a:rPr lang="en-US" sz="100" dirty="0">
                <a:solidFill>
                  <a:srgbClr val="5A160B"/>
                </a:solidFill>
                <a:latin typeface="Arial" charset="0"/>
                <a:ea typeface="ＭＳ Ｐゴシック" pitchFamily="-108" charset="-128"/>
                <a:cs typeface="+mj-cs"/>
              </a:rPr>
              <a:t> </a:t>
            </a:r>
            <a:r>
              <a:rPr lang="en-US" sz="2400" dirty="0">
                <a:solidFill>
                  <a:srgbClr val="5A160B"/>
                </a:solidFill>
                <a:latin typeface="Arial" charset="0"/>
                <a:ea typeface="ＭＳ Ｐゴシック" pitchFamily="-108" charset="-128"/>
                <a:cs typeface="+mj-cs"/>
              </a:rPr>
              <a:t>I closed to accumulated other comprehensive income, reported in equity section of the balance sheet.</a:t>
            </a:r>
          </a:p>
        </p:txBody>
      </p:sp>
      <p:sp>
        <p:nvSpPr>
          <p:cNvPr id="11" name="Slide Number Placeholder 10">
            <a:extLst>
              <a:ext uri="{FF2B5EF4-FFF2-40B4-BE49-F238E27FC236}">
                <a16:creationId xmlns:a16="http://schemas.microsoft.com/office/drawing/2014/main" id="{2386822D-5C01-89AF-EC35-5159302F07BF}"/>
              </a:ext>
            </a:extLst>
          </p:cNvPr>
          <p:cNvSpPr>
            <a:spLocks noGrp="1"/>
          </p:cNvSpPr>
          <p:nvPr>
            <p:ph type="sldNum" sz="quarter" idx="10"/>
          </p:nvPr>
        </p:nvSpPr>
        <p:spPr/>
        <p:txBody>
          <a:bodyPr/>
          <a:lstStyle/>
          <a:p>
            <a:r>
              <a:rPr lang="en-US" dirty="0"/>
              <a:t>15-</a:t>
            </a:r>
            <a:fld id="{68151E55-6873-49E2-B8D5-2F265E6F1973}" type="slidenum">
              <a:rPr lang="en-US" smtClean="0"/>
              <a:pPr/>
              <a:t>20</a:t>
            </a:fld>
            <a:endParaRPr lang="en-US" dirty="0"/>
          </a:p>
        </p:txBody>
      </p:sp>
    </p:spTree>
    <p:extLst>
      <p:ext uri="{BB962C8B-B14F-4D97-AF65-F5344CB8AC3E}">
        <p14:creationId xmlns:p14="http://schemas.microsoft.com/office/powerpoint/2010/main" val="4166816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B5D69-3EDA-98EA-9649-823A80EB1B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465058-52EF-FD13-CDF7-D024A929B135}"/>
              </a:ext>
            </a:extLst>
          </p:cNvPr>
          <p:cNvSpPr>
            <a:spLocks noGrp="1"/>
          </p:cNvSpPr>
          <p:nvPr>
            <p:ph type="title"/>
          </p:nvPr>
        </p:nvSpPr>
        <p:spPr>
          <a:xfrm>
            <a:off x="342900" y="611943"/>
            <a:ext cx="8458200" cy="1051559"/>
          </a:xfrm>
        </p:spPr>
        <p:txBody>
          <a:bodyPr lIns="1554480" rIns="1554480"/>
          <a:lstStyle/>
          <a:p>
            <a:r>
              <a:rPr lang="en-US" dirty="0"/>
              <a:t>Available-for-Sale: Recording Fair Value</a:t>
            </a:r>
          </a:p>
        </p:txBody>
      </p:sp>
      <p:sp>
        <p:nvSpPr>
          <p:cNvPr id="3" name="Content Placeholder 2">
            <a:extLst>
              <a:ext uri="{FF2B5EF4-FFF2-40B4-BE49-F238E27FC236}">
                <a16:creationId xmlns:a16="http://schemas.microsoft.com/office/drawing/2014/main" id="{41C277CB-9AEB-5763-90A3-A314EB65593D}"/>
              </a:ext>
            </a:extLst>
          </p:cNvPr>
          <p:cNvSpPr>
            <a:spLocks noGrp="1"/>
          </p:cNvSpPr>
          <p:nvPr>
            <p:ph sz="quarter" idx="11"/>
          </p:nvPr>
        </p:nvSpPr>
        <p:spPr>
          <a:xfrm>
            <a:off x="496968" y="1750587"/>
            <a:ext cx="8266176" cy="2246769"/>
          </a:xfrm>
          <a:solidFill>
            <a:schemeClr val="accent4">
              <a:lumMod val="20000"/>
              <a:lumOff val="80000"/>
            </a:schemeClr>
          </a:solidFill>
          <a:ln w="12700">
            <a:solidFill>
              <a:schemeClr val="accent2">
                <a:lumMod val="50000"/>
              </a:schemeClr>
            </a:solidFill>
          </a:ln>
        </p:spPr>
        <p:txBody>
          <a:bodyPr wrap="square">
            <a:spAutoFit/>
          </a:bodyPr>
          <a:lstStyle/>
          <a:p>
            <a:pPr marL="457200" indent="-457200" fontAlgn="base">
              <a:spcBef>
                <a:spcPct val="0"/>
              </a:spcBef>
              <a:spcAft>
                <a:spcPct val="0"/>
              </a:spcAft>
              <a:buChar char="•"/>
            </a:pPr>
            <a:r>
              <a:rPr lang="en-US" sz="2800" dirty="0">
                <a:solidFill>
                  <a:schemeClr val="accent2">
                    <a:lumMod val="50000"/>
                  </a:schemeClr>
                </a:solidFill>
                <a:latin typeface="Arial" pitchFamily="34" charset="0"/>
                <a:ea typeface="+mn-ea"/>
                <a:cs typeface="Arial" pitchFamily="34" charset="0"/>
              </a:rPr>
              <a:t>Mitsu Co. had no prior investments. </a:t>
            </a:r>
          </a:p>
          <a:p>
            <a:pPr marL="457200" indent="-457200" fontAlgn="base">
              <a:spcBef>
                <a:spcPct val="0"/>
              </a:spcBef>
              <a:spcAft>
                <a:spcPct val="0"/>
              </a:spcAft>
              <a:buChar char="•"/>
            </a:pPr>
            <a:r>
              <a:rPr lang="en-US" sz="2800" dirty="0">
                <a:solidFill>
                  <a:schemeClr val="accent2">
                    <a:lumMod val="50000"/>
                  </a:schemeClr>
                </a:solidFill>
                <a:latin typeface="Arial" pitchFamily="34" charset="0"/>
                <a:ea typeface="+mn-ea"/>
                <a:cs typeface="Arial" pitchFamily="34" charset="0"/>
              </a:rPr>
              <a:t>In the current period, it acquired two available-for-sale securities as shown below. </a:t>
            </a:r>
          </a:p>
          <a:p>
            <a:pPr marL="457200" indent="-457200" fontAlgn="base">
              <a:spcBef>
                <a:spcPct val="0"/>
              </a:spcBef>
              <a:spcAft>
                <a:spcPct val="0"/>
              </a:spcAft>
              <a:buChar char="•"/>
            </a:pPr>
            <a:r>
              <a:rPr lang="en-US" sz="2800" dirty="0">
                <a:solidFill>
                  <a:schemeClr val="accent2">
                    <a:lumMod val="50000"/>
                  </a:schemeClr>
                </a:solidFill>
                <a:latin typeface="Arial" pitchFamily="34" charset="0"/>
                <a:ea typeface="+mn-ea"/>
                <a:cs typeface="Arial" pitchFamily="34" charset="0"/>
              </a:rPr>
              <a:t>At December 31, 2027 the year-end adjusting entry to record fair value is shown.</a:t>
            </a:r>
          </a:p>
        </p:txBody>
      </p:sp>
      <p:sp>
        <p:nvSpPr>
          <p:cNvPr id="4" name="Content Placeholder 3">
            <a:extLst>
              <a:ext uri="{FF2B5EF4-FFF2-40B4-BE49-F238E27FC236}">
                <a16:creationId xmlns:a16="http://schemas.microsoft.com/office/drawing/2014/main" id="{11EA5AB6-FA9C-6FE5-E04D-E49C1D912B49}"/>
              </a:ext>
            </a:extLst>
          </p:cNvPr>
          <p:cNvSpPr>
            <a:spLocks noGrp="1"/>
          </p:cNvSpPr>
          <p:nvPr>
            <p:ph sz="quarter" idx="14" hasCustomPrompt="1"/>
          </p:nvPr>
        </p:nvSpPr>
        <p:spPr>
          <a:xfrm>
            <a:off x="7589132" y="4180204"/>
            <a:ext cx="1069848" cy="640080"/>
          </a:xfrm>
          <a:solidFill>
            <a:srgbClr val="FFFF99"/>
          </a:solidFill>
        </p:spPr>
        <p:txBody>
          <a:bodyPr vert="horz" lIns="91440" tIns="45720" rIns="91440" bIns="45720" rtlCol="0" anchor="ctr">
            <a:noAutofit/>
          </a:bodyPr>
          <a:lstStyle>
            <a:lvl1pPr>
              <a:defRPr/>
            </a:lvl1pPr>
          </a:lstStyle>
          <a:p>
            <a:pPr algn="ctr">
              <a:spcBef>
                <a:spcPct val="0"/>
              </a:spcBef>
              <a:spcAft>
                <a:spcPct val="0"/>
              </a:spcAft>
            </a:pPr>
            <a:r>
              <a:rPr lang="en-US" sz="1800" dirty="0">
                <a:solidFill>
                  <a:srgbClr val="000000"/>
                </a:solidFill>
                <a:latin typeface="Berlin Sans FB"/>
              </a:rPr>
              <a:t>Exhibit 15.4</a:t>
            </a:r>
          </a:p>
        </p:txBody>
      </p:sp>
      <p:sp>
        <p:nvSpPr>
          <p:cNvPr id="5" name="Table Summary 4" hidden="1">
            <a:extLst>
              <a:ext uri="{FF2B5EF4-FFF2-40B4-BE49-F238E27FC236}">
                <a16:creationId xmlns:a16="http://schemas.microsoft.com/office/drawing/2014/main" id="{F1ADB083-73C1-65D9-9C73-5B259BE50E20}"/>
              </a:ext>
            </a:extLst>
          </p:cNvPr>
          <p:cNvSpPr>
            <a:spLocks noGrp="1"/>
          </p:cNvSpPr>
          <p:nvPr>
            <p:ph sz="quarter" idx="15" hasCustomPrompt="1"/>
          </p:nvPr>
        </p:nvSpPr>
        <p:spPr>
          <a:xfrm>
            <a:off x="1805253" y="4191098"/>
            <a:ext cx="4705275" cy="780916"/>
          </a:xfrm>
        </p:spPr>
        <p:txBody>
          <a:bodyPr/>
          <a:lstStyle>
            <a:lvl1pPr>
              <a:defRPr/>
            </a:lvl1pPr>
          </a:lstStyle>
          <a:p>
            <a:pPr lvl="0"/>
            <a:r>
              <a:rPr lang="en-US" sz="1600" dirty="0"/>
              <a:t>The following content is arranged like a table. A table has 3 entries and the account names are listed in column 1. The column header of column 1 is blank.</a:t>
            </a:r>
          </a:p>
        </p:txBody>
      </p:sp>
      <p:graphicFrame>
        <p:nvGraphicFramePr>
          <p:cNvPr id="12" name="Table 5">
            <a:extLst>
              <a:ext uri="{FF2B5EF4-FFF2-40B4-BE49-F238E27FC236}">
                <a16:creationId xmlns:a16="http://schemas.microsoft.com/office/drawing/2014/main" id="{17C68DE0-FA71-6983-469A-BF023ACFAA4F}"/>
              </a:ext>
            </a:extLst>
          </p:cNvPr>
          <p:cNvGraphicFramePr>
            <a:graphicFrameLocks noGrp="1"/>
          </p:cNvGraphicFramePr>
          <p:nvPr>
            <p:extLst>
              <p:ext uri="{D42A27DB-BD31-4B8C-83A1-F6EECF244321}">
                <p14:modId xmlns:p14="http://schemas.microsoft.com/office/powerpoint/2010/main" val="413260857"/>
              </p:ext>
            </p:extLst>
          </p:nvPr>
        </p:nvGraphicFramePr>
        <p:xfrm>
          <a:off x="1813119" y="4212153"/>
          <a:ext cx="5517762" cy="1219200"/>
        </p:xfrm>
        <a:graphic>
          <a:graphicData uri="http://schemas.openxmlformats.org/drawingml/2006/table">
            <a:tbl>
              <a:tblPr firstRow="1"/>
              <a:tblGrid>
                <a:gridCol w="1677282">
                  <a:extLst>
                    <a:ext uri="{9D8B030D-6E8A-4147-A177-3AD203B41FA5}">
                      <a16:colId xmlns:a16="http://schemas.microsoft.com/office/drawing/2014/main" val="1162033267"/>
                    </a:ext>
                  </a:extLst>
                </a:gridCol>
                <a:gridCol w="914400">
                  <a:extLst>
                    <a:ext uri="{9D8B030D-6E8A-4147-A177-3AD203B41FA5}">
                      <a16:colId xmlns:a16="http://schemas.microsoft.com/office/drawing/2014/main" val="38442241"/>
                    </a:ext>
                  </a:extLst>
                </a:gridCol>
                <a:gridCol w="1005840">
                  <a:extLst>
                    <a:ext uri="{9D8B030D-6E8A-4147-A177-3AD203B41FA5}">
                      <a16:colId xmlns:a16="http://schemas.microsoft.com/office/drawing/2014/main" val="2952858013"/>
                    </a:ext>
                  </a:extLst>
                </a:gridCol>
                <a:gridCol w="1920240">
                  <a:extLst>
                    <a:ext uri="{9D8B030D-6E8A-4147-A177-3AD203B41FA5}">
                      <a16:colId xmlns:a16="http://schemas.microsoft.com/office/drawing/2014/main" val="3998182824"/>
                    </a:ext>
                  </a:extLst>
                </a:gridCol>
              </a:tblGrid>
              <a:tr h="207818">
                <a:tc>
                  <a:txBody>
                    <a:bodyPr/>
                    <a:lstStyle/>
                    <a:p>
                      <a:pPr indent="0" algn="l"/>
                      <a:endParaRPr sz="1400" b="1" kern="1200" dirty="0">
                        <a:solidFill>
                          <a:srgbClr val="FFF106"/>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ctr"/>
                      <a:r>
                        <a:rPr lang="en-US" sz="1400" b="1" dirty="0">
                          <a:solidFill>
                            <a:schemeClr val="bg1"/>
                          </a:solidFill>
                          <a:latin typeface="Calibri" panose="020F0502020204030204" pitchFamily="34" charset="0"/>
                          <a:cs typeface="Calibri" panose="020F0502020204030204" pitchFamily="34" charset="0"/>
                        </a:rPr>
                        <a:t>Cost</a:t>
                      </a:r>
                      <a:endParaRPr sz="1400" b="1" kern="1200" dirty="0">
                        <a:solidFill>
                          <a:srgbClr val="FFF106"/>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ctr"/>
                      <a:r>
                        <a:rPr lang="en-US" sz="1400" b="1" dirty="0">
                          <a:solidFill>
                            <a:schemeClr val="bg1"/>
                          </a:solidFill>
                          <a:latin typeface="Calibri" panose="020F0502020204030204" pitchFamily="34" charset="0"/>
                          <a:cs typeface="Calibri" panose="020F0502020204030204" pitchFamily="34" charset="0"/>
                        </a:rPr>
                        <a:t>Fair Value</a:t>
                      </a:r>
                      <a:endParaRPr sz="1400" b="1" kern="1200" dirty="0">
                        <a:solidFill>
                          <a:srgbClr val="FFF106"/>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ctr"/>
                      <a:r>
                        <a:rPr lang="en-US" sz="1400" b="1" dirty="0">
                          <a:solidFill>
                            <a:schemeClr val="bg1"/>
                          </a:solidFill>
                          <a:latin typeface="Calibri" panose="020F0502020204030204" pitchFamily="34" charset="0"/>
                          <a:cs typeface="Calibri" panose="020F0502020204030204" pitchFamily="34" charset="0"/>
                        </a:rPr>
                        <a:t>Unrealized Gain (Loss)</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extLst>
                  <a:ext uri="{0D108BD9-81ED-4DB2-BD59-A6C34878D82A}">
                    <a16:rowId xmlns:a16="http://schemas.microsoft.com/office/drawing/2014/main" val="2338167221"/>
                  </a:ext>
                </a:extLst>
              </a:tr>
              <a:tr h="207818">
                <a:tc>
                  <a:txBody>
                    <a:bodyPr/>
                    <a:lstStyle/>
                    <a:p>
                      <a:pPr marL="0" indent="0" algn="l"/>
                      <a:r>
                        <a:rPr lang="en-US" sz="1400" kern="1200" dirty="0">
                          <a:solidFill>
                            <a:schemeClr val="tx1"/>
                          </a:solidFill>
                          <a:latin typeface="Calibri" panose="020F0502020204030204" pitchFamily="34" charset="0"/>
                          <a:ea typeface="+mn-ea"/>
                          <a:cs typeface="Calibri" panose="020F0502020204030204" pitchFamily="34" charset="0"/>
                        </a:rPr>
                        <a:t>Apple bonds</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r>
                        <a:rPr lang="en-US" sz="1400" kern="1200" dirty="0">
                          <a:solidFill>
                            <a:schemeClr val="tx1"/>
                          </a:solidFill>
                          <a:latin typeface="Calibri" panose="020F0502020204030204" pitchFamily="34" charset="0"/>
                          <a:ea typeface="+mn-ea"/>
                          <a:cs typeface="Calibri" panose="020F0502020204030204" pitchFamily="34" charset="0"/>
                        </a:rPr>
                        <a:t>$30,000</a:t>
                      </a:r>
                    </a:p>
                  </a:txBody>
                  <a:tcPr marR="182880" anchor="b">
                    <a:lnL w="12700" cmpd="sng">
                      <a:noFill/>
                      <a:prstDash val="solid"/>
                    </a:lnL>
                    <a:lnR w="76200" cap="flat" cmpd="sng" algn="ctr">
                      <a:no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r>
                        <a:rPr lang="en-US" sz="1400" dirty="0">
                          <a:solidFill>
                            <a:schemeClr val="tx1"/>
                          </a:solidFill>
                          <a:latin typeface="Calibri" panose="020F0502020204030204" pitchFamily="34" charset="0"/>
                          <a:cs typeface="Calibri" panose="020F0502020204030204" pitchFamily="34" charset="0"/>
                        </a:rPr>
                        <a:t>$</a:t>
                      </a:r>
                      <a:r>
                        <a:rPr lang="en-US" sz="1400" kern="1200" dirty="0">
                          <a:solidFill>
                            <a:schemeClr val="tx1"/>
                          </a:solidFill>
                          <a:latin typeface="Calibri" panose="020F0502020204030204" pitchFamily="34" charset="0"/>
                          <a:ea typeface="+mn-ea"/>
                          <a:cs typeface="Calibri" panose="020F0502020204030204" pitchFamily="34" charset="0"/>
                        </a:rPr>
                        <a:t>29,050</a:t>
                      </a:r>
                    </a:p>
                  </a:txBody>
                  <a:tcPr marR="210312" anchor="b">
                    <a:lnL w="12700" cmpd="sng">
                      <a:noFill/>
                      <a:prstDash val="solid"/>
                    </a:lnL>
                    <a:lnR w="76200" cap="flat" cmpd="sng" algn="ctr">
                      <a:no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r>
                        <a:rPr lang="en-US" sz="1400" dirty="0">
                          <a:solidFill>
                            <a:schemeClr val="tx1"/>
                          </a:solidFill>
                          <a:latin typeface="Calibri" panose="020F0502020204030204" pitchFamily="34" charset="0"/>
                          <a:cs typeface="Calibri" panose="020F0502020204030204" pitchFamily="34" charset="0"/>
                        </a:rPr>
                        <a:t>$</a:t>
                      </a:r>
                      <a:r>
                        <a:rPr lang="en-US" sz="1400" kern="1200" spc="300" baseline="0" dirty="0">
                          <a:solidFill>
                            <a:schemeClr val="tx1"/>
                          </a:solidFill>
                          <a:latin typeface="Calibri" panose="020F0502020204030204" pitchFamily="34" charset="0"/>
                          <a:ea typeface="+mn-ea"/>
                          <a:cs typeface="Calibri" panose="020F0502020204030204" pitchFamily="34" charset="0"/>
                        </a:rPr>
                        <a:t> </a:t>
                      </a:r>
                      <a:r>
                        <a:rPr lang="en-US" sz="1400" kern="1200" dirty="0">
                          <a:solidFill>
                            <a:schemeClr val="tx1"/>
                          </a:solidFill>
                          <a:latin typeface="Calibri" panose="020F0502020204030204" pitchFamily="34" charset="0"/>
                          <a:ea typeface="+mn-ea"/>
                          <a:cs typeface="Calibri" panose="020F0502020204030204" pitchFamily="34" charset="0"/>
                        </a:rPr>
                        <a:t>(950)</a:t>
                      </a:r>
                    </a:p>
                  </a:txBody>
                  <a:tcPr marR="667512" anchor="b">
                    <a:lnL w="76200" cap="flat" cmpd="sng" algn="ctr">
                      <a:no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076755052"/>
                  </a:ext>
                </a:extLst>
              </a:tr>
              <a:tr h="207818">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Index notes</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r>
                        <a:rPr lang="en-US" sz="1400" u="sng" kern="1200" dirty="0">
                          <a:solidFill>
                            <a:schemeClr val="tx1"/>
                          </a:solidFill>
                          <a:latin typeface="Calibri" panose="020F0502020204030204" pitchFamily="34" charset="0"/>
                          <a:ea typeface="+mn-ea"/>
                          <a:cs typeface="Calibri" panose="020F0502020204030204" pitchFamily="34" charset="0"/>
                        </a:rPr>
                        <a:t>43,000</a:t>
                      </a:r>
                    </a:p>
                  </a:txBody>
                  <a:tcPr marR="182880" anchor="b">
                    <a:lnL w="12700" cmpd="sng">
                      <a:noFill/>
                      <a:prstDash val="solid"/>
                    </a:lnL>
                    <a:lnR w="76200" cap="flat" cmpd="sng" algn="ctr">
                      <a:no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r>
                        <a:rPr lang="en-US" sz="1400" u="sng" kern="1200" dirty="0">
                          <a:solidFill>
                            <a:schemeClr val="tx1"/>
                          </a:solidFill>
                          <a:latin typeface="Calibri" panose="020F0502020204030204" pitchFamily="34" charset="0"/>
                          <a:ea typeface="+mn-ea"/>
                          <a:cs typeface="Calibri" panose="020F0502020204030204" pitchFamily="34" charset="0"/>
                        </a:rPr>
                        <a:t>45,500</a:t>
                      </a:r>
                    </a:p>
                  </a:txBody>
                  <a:tcPr marR="210312" anchor="b">
                    <a:lnL w="12700" cmpd="sng">
                      <a:noFill/>
                      <a:prstDash val="solid"/>
                    </a:lnL>
                    <a:lnR w="76200" cap="flat" cmpd="sng" algn="ctr">
                      <a:no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r>
                        <a:rPr lang="en-US" sz="1400" u="sng" kern="1200" dirty="0">
                          <a:solidFill>
                            <a:schemeClr val="tx1"/>
                          </a:solidFill>
                          <a:latin typeface="Calibri" panose="020F0502020204030204" pitchFamily="34" charset="0"/>
                          <a:ea typeface="+mn-ea"/>
                          <a:cs typeface="Calibri" panose="020F0502020204030204" pitchFamily="34" charset="0"/>
                        </a:rPr>
                        <a:t>2,500</a:t>
                      </a:r>
                    </a:p>
                  </a:txBody>
                  <a:tcPr marR="704088" anchor="b">
                    <a:lnL w="76200" cap="flat" cmpd="sng" algn="ctr">
                      <a:noFill/>
                      <a:prstDash val="solid"/>
                      <a:round/>
                      <a:headEnd type="none" w="med" len="med"/>
                      <a:tailEnd type="none" w="med" len="me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313460446"/>
                  </a:ext>
                </a:extLst>
              </a:tr>
              <a:tr h="207818">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Total</a:t>
                      </a:r>
                    </a:p>
                  </a:txBody>
                  <a:tcPr anchor="b">
                    <a:lnL w="12700" cmpd="sng">
                      <a:noFill/>
                      <a:prstDash val="solid"/>
                    </a:lnL>
                    <a:lnR w="12700" cmpd="sng">
                      <a:noFill/>
                      <a:prstDash val="solid"/>
                    </a:lnR>
                    <a:lnT w="12700" cmpd="sng">
                      <a:noFill/>
                      <a:prstDash val="solid"/>
                    </a:lnT>
                    <a:lnB w="38100" cap="flat" cmpd="sng" algn="ctr">
                      <a:solidFill>
                        <a:srgbClr val="D1D2D4"/>
                      </a:solid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r" fontAlgn="b"/>
                      <a:r>
                        <a:rPr lang="en-US" sz="1400" u="dbl" kern="1200" baseline="0" dirty="0">
                          <a:solidFill>
                            <a:schemeClr val="tx1"/>
                          </a:solidFill>
                          <a:latin typeface="Calibri" panose="020F0502020204030204" pitchFamily="34" charset="0"/>
                          <a:ea typeface="+mn-ea"/>
                          <a:cs typeface="Calibri" panose="020F0502020204030204" pitchFamily="34" charset="0"/>
                        </a:rPr>
                        <a:t>$73,000</a:t>
                      </a:r>
                    </a:p>
                  </a:txBody>
                  <a:tcPr marR="182880"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solidFill>
                        <a:srgbClr val="D1D2D4"/>
                      </a:solid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r" fontAlgn="b"/>
                      <a:r>
                        <a:rPr lang="en-US" sz="1400" u="dbl" kern="1200" baseline="0" dirty="0">
                          <a:solidFill>
                            <a:schemeClr val="tx1"/>
                          </a:solidFill>
                          <a:latin typeface="Calibri" panose="020F0502020204030204" pitchFamily="34" charset="0"/>
                          <a:ea typeface="+mn-ea"/>
                          <a:cs typeface="Calibri" panose="020F0502020204030204" pitchFamily="34" charset="0"/>
                        </a:rPr>
                        <a:t>$74,550</a:t>
                      </a:r>
                    </a:p>
                  </a:txBody>
                  <a:tcPr marR="210312"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solidFill>
                        <a:srgbClr val="D1D2D4"/>
                      </a:solid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r" fontAlgn="b"/>
                      <a:r>
                        <a:rPr lang="en-US" sz="1400" b="1" u="dbl" kern="1200" baseline="0" dirty="0">
                          <a:solidFill>
                            <a:schemeClr val="tx1"/>
                          </a:solidFill>
                          <a:latin typeface="Calibri" panose="020F0502020204030204" pitchFamily="34" charset="0"/>
                          <a:ea typeface="+mn-ea"/>
                          <a:cs typeface="Calibri" panose="020F0502020204030204" pitchFamily="34" charset="0"/>
                        </a:rPr>
                        <a:t>$1,550</a:t>
                      </a:r>
                    </a:p>
                  </a:txBody>
                  <a:tcPr marR="704088" anchor="b">
                    <a:lnL w="76200" cap="flat" cmpd="sng" algn="ctr">
                      <a:noFill/>
                      <a:prstDash val="solid"/>
                      <a:round/>
                      <a:headEnd type="none" w="med" len="med"/>
                      <a:tailEnd type="none" w="med" len="med"/>
                    </a:lnL>
                    <a:lnR w="12700" cmpd="sng">
                      <a:noFill/>
                      <a:prstDash val="solid"/>
                    </a:lnR>
                    <a:lnT w="12700" cmpd="sng">
                      <a:noFill/>
                      <a:prstDash val="solid"/>
                    </a:lnT>
                    <a:lnB w="38100" cap="flat" cmpd="sng" algn="ctr">
                      <a:solidFill>
                        <a:srgbClr val="D1D2D4"/>
                      </a:solid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351867266"/>
                  </a:ext>
                </a:extLst>
              </a:tr>
            </a:tbl>
          </a:graphicData>
        </a:graphic>
      </p:graphicFrame>
      <p:sp>
        <p:nvSpPr>
          <p:cNvPr id="6" name="Table Summary 6" hidden="1">
            <a:extLst>
              <a:ext uri="{FF2B5EF4-FFF2-40B4-BE49-F238E27FC236}">
                <a16:creationId xmlns:a16="http://schemas.microsoft.com/office/drawing/2014/main" id="{0BD26F39-9425-8CDB-FC84-F084A0D60FA4}"/>
              </a:ext>
            </a:extLst>
          </p:cNvPr>
          <p:cNvSpPr>
            <a:spLocks noGrp="1"/>
          </p:cNvSpPr>
          <p:nvPr>
            <p:ph sz="quarter" idx="16" hasCustomPrompt="1"/>
          </p:nvPr>
        </p:nvSpPr>
        <p:spPr>
          <a:xfrm>
            <a:off x="841522" y="5661787"/>
            <a:ext cx="5514535" cy="640080"/>
          </a:xfrm>
        </p:spPr>
        <p:txBody>
          <a:bodyPr/>
          <a:lstStyle>
            <a:lvl1pPr>
              <a:defRPr/>
            </a:lvl1pPr>
          </a:lstStyle>
          <a:p>
            <a:pPr lvl="0"/>
            <a:r>
              <a:rPr lang="en-US" sz="1400" dirty="0"/>
              <a:t>Journal entry on December 31, 2027; account name and amount debited on first line; account name and amount credited on next line; description of transaction on last line.</a:t>
            </a:r>
          </a:p>
        </p:txBody>
      </p:sp>
      <p:graphicFrame>
        <p:nvGraphicFramePr>
          <p:cNvPr id="9" name="Table 7">
            <a:extLst>
              <a:ext uri="{FF2B5EF4-FFF2-40B4-BE49-F238E27FC236}">
                <a16:creationId xmlns:a16="http://schemas.microsoft.com/office/drawing/2014/main" id="{92394E93-86EB-3903-D1E7-878572726E2B}"/>
              </a:ext>
            </a:extLst>
          </p:cNvPr>
          <p:cNvGraphicFramePr>
            <a:graphicFrameLocks noGrp="1"/>
          </p:cNvGraphicFramePr>
          <p:nvPr>
            <p:extLst>
              <p:ext uri="{D42A27DB-BD31-4B8C-83A1-F6EECF244321}">
                <p14:modId xmlns:p14="http://schemas.microsoft.com/office/powerpoint/2010/main" val="1425478814"/>
              </p:ext>
            </p:extLst>
          </p:nvPr>
        </p:nvGraphicFramePr>
        <p:xfrm>
          <a:off x="868680" y="5691562"/>
          <a:ext cx="7406640" cy="914400"/>
        </p:xfrm>
        <a:graphic>
          <a:graphicData uri="http://schemas.openxmlformats.org/drawingml/2006/table">
            <a:tbl>
              <a:tblPr firstRow="1" bandRow="1"/>
              <a:tblGrid>
                <a:gridCol w="1334747">
                  <a:extLst>
                    <a:ext uri="{9D8B030D-6E8A-4147-A177-3AD203B41FA5}">
                      <a16:colId xmlns:a16="http://schemas.microsoft.com/office/drawing/2014/main" val="504104817"/>
                    </a:ext>
                  </a:extLst>
                </a:gridCol>
                <a:gridCol w="4542753">
                  <a:extLst>
                    <a:ext uri="{9D8B030D-6E8A-4147-A177-3AD203B41FA5}">
                      <a16:colId xmlns:a16="http://schemas.microsoft.com/office/drawing/2014/main" val="326798868"/>
                    </a:ext>
                  </a:extLst>
                </a:gridCol>
                <a:gridCol w="787615">
                  <a:extLst>
                    <a:ext uri="{9D8B030D-6E8A-4147-A177-3AD203B41FA5}">
                      <a16:colId xmlns:a16="http://schemas.microsoft.com/office/drawing/2014/main" val="139275990"/>
                    </a:ext>
                  </a:extLst>
                </a:gridCol>
                <a:gridCol w="741525">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Dec. 31, 2027</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j-lt"/>
                          <a:cs typeface="Calibri" panose="020F0502020204030204" pitchFamily="34" charset="0"/>
                        </a:rPr>
                        <a:t>Fair Value Adjustment—Available-for-Sale</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1,550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j-lt"/>
                          <a:ea typeface="+mn-ea"/>
                          <a:cs typeface="Calibri" panose="020F0502020204030204" pitchFamily="34" charset="0"/>
                        </a:rPr>
                        <a:t>Unrealized Gain—Equity</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r>
                        <a:rPr lang="en-US" sz="1400" b="0" kern="1200" dirty="0">
                          <a:solidFill>
                            <a:schemeClr val="tx1"/>
                          </a:solidFill>
                          <a:latin typeface="+mj-lt"/>
                          <a:ea typeface="+mn-ea"/>
                          <a:cs typeface="Calibri" panose="020F0502020204030204" pitchFamily="34" charset="0"/>
                        </a:rPr>
                        <a:t>1,550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j-lt"/>
                          <a:ea typeface="+mn-ea"/>
                          <a:cs typeface="Calibri" panose="020F0502020204030204" pitchFamily="34" charset="0"/>
                        </a:rPr>
                        <a:t>Record adjustment to fair value of AFS securities.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31B02512-406C-9BBA-D0CE-19B694D68564}"/>
              </a:ext>
            </a:extLst>
          </p:cNvPr>
          <p:cNvSpPr>
            <a:spLocks noGrp="1"/>
          </p:cNvSpPr>
          <p:nvPr>
            <p:ph type="sldNum" sz="quarter" idx="10"/>
          </p:nvPr>
        </p:nvSpPr>
        <p:spPr/>
        <p:txBody>
          <a:bodyPr/>
          <a:lstStyle/>
          <a:p>
            <a:r>
              <a:rPr lang="en-US" dirty="0"/>
              <a:t>15-</a:t>
            </a:r>
            <a:fld id="{68151E55-6873-49E2-B8D5-2F265E6F1973}" type="slidenum">
              <a:rPr lang="en-US" smtClean="0"/>
              <a:pPr/>
              <a:t>21</a:t>
            </a:fld>
            <a:endParaRPr lang="en-US" dirty="0"/>
          </a:p>
        </p:txBody>
      </p:sp>
    </p:spTree>
    <p:extLst>
      <p:ext uri="{BB962C8B-B14F-4D97-AF65-F5344CB8AC3E}">
        <p14:creationId xmlns:p14="http://schemas.microsoft.com/office/powerpoint/2010/main" val="3706744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640079"/>
            <a:ext cx="8458200" cy="1174063"/>
          </a:xfrm>
          <a:prstGeom prst="rect">
            <a:avLst/>
          </a:prstGeom>
        </p:spPr>
        <p:txBody>
          <a:bodyPr lIns="1005840" rIns="1005840" anchor="ctr"/>
          <a:lstStyle>
            <a:lvl1pPr>
              <a:defRPr sz="4400"/>
            </a:lvl1pPr>
          </a:lstStyle>
          <a:p>
            <a:pPr lvl="0" algn="ctr">
              <a:lnSpc>
                <a:spcPct val="90000"/>
              </a:lnSpc>
              <a:spcBef>
                <a:spcPct val="0"/>
              </a:spcBef>
            </a:pPr>
            <a:r>
              <a:rPr lang="en-US" dirty="0"/>
              <a:t>Available-for-Sale: Reporting Fair Value</a:t>
            </a:r>
            <a:endParaRPr lang="en-US" sz="4400" b="1" i="0" u="none" strike="noStrike" baseline="0" dirty="0">
              <a:solidFill>
                <a:srgbClr val="000000"/>
              </a:solidFill>
              <a:latin typeface="Calibri"/>
            </a:endParaRPr>
          </a:p>
        </p:txBody>
      </p:sp>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7740767" y="1756087"/>
            <a:ext cx="927760" cy="612648"/>
          </a:xfrm>
          <a:prstGeom prst="rect">
            <a:avLst/>
          </a:prstGeom>
          <a:solidFill>
            <a:srgbClr val="FFFF99"/>
          </a:solidFill>
        </p:spPr>
        <p:txBody>
          <a:bodyPr anchor="ctr"/>
          <a:lstStyle>
            <a:lvl1pPr>
              <a:defRPr/>
            </a:lvl1pPr>
          </a:lstStyle>
          <a:p>
            <a:pPr marL="0" marR="0" lvl="0" indent="0" algn="ctr" fontAlgn="auto">
              <a:lnSpc>
                <a:spcPct val="100000"/>
              </a:lnSpc>
              <a:spcBef>
                <a:spcPct val="0"/>
              </a:spcBef>
              <a:spcAft>
                <a:spcPct val="0"/>
              </a:spcAft>
            </a:pPr>
            <a:r>
              <a:rPr lang="en-US" sz="1800" b="0" i="0" u="none" strike="noStrike" baseline="0" dirty="0">
                <a:solidFill>
                  <a:srgbClr val="000000"/>
                </a:solidFill>
                <a:latin typeface="Berlin Sans FB"/>
              </a:rPr>
              <a:t>Exhibit 15.5</a:t>
            </a:r>
          </a:p>
        </p:txBody>
      </p:sp>
      <p:pic>
        <p:nvPicPr>
          <p:cNvPr id="3" name="Picture 2" descr="Table shows reconciling securities to fair value">
            <a:extLst>
              <a:ext uri="{FF2B5EF4-FFF2-40B4-BE49-F238E27FC236}">
                <a16:creationId xmlns:a16="http://schemas.microsoft.com/office/drawing/2014/main" id="{944E64DD-FDC0-6B59-EC30-38A94CBAFDF5}"/>
              </a:ext>
            </a:extLst>
          </p:cNvPr>
          <p:cNvPicPr>
            <a:picLocks noChangeAspect="1"/>
          </p:cNvPicPr>
          <p:nvPr/>
        </p:nvPicPr>
        <p:blipFill>
          <a:blip r:embed="rId3"/>
          <a:srcRect t="5265"/>
          <a:stretch/>
        </p:blipFill>
        <p:spPr>
          <a:xfrm>
            <a:off x="464024" y="2527300"/>
            <a:ext cx="7581900" cy="3185295"/>
          </a:xfrm>
          <a:prstGeom prst="rect">
            <a:avLst/>
          </a:prstGeom>
        </p:spPr>
      </p:pic>
      <p:sp>
        <p:nvSpPr>
          <p:cNvPr id="11" name="Text Placeholder 3">
            <a:extLst>
              <a:ext uri="{FF2B5EF4-FFF2-40B4-BE49-F238E27FC236}">
                <a16:creationId xmlns:a16="http://schemas.microsoft.com/office/drawing/2014/main" id="{D249A415-FF70-D7EB-DEAF-BB2DA480E825}"/>
              </a:ext>
            </a:extLst>
          </p:cNvPr>
          <p:cNvSpPr>
            <a:spLocks noGrp="1"/>
          </p:cNvSpPr>
          <p:nvPr>
            <p:ph type="body" sz="quarter" idx="31"/>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r>
              <a:rPr lang="en-US" dirty="0">
                <a:hlinkClick r:id="rId4" action="ppaction://hlinksldjump"/>
              </a:rPr>
              <a:t>Access the text alternative for slide images.</a:t>
            </a:r>
            <a:endParaRPr lang="en-US" dirty="0"/>
          </a:p>
        </p:txBody>
      </p:sp>
      <p:sp>
        <p:nvSpPr>
          <p:cNvPr id="10" name="Slide Number Placeholder 6">
            <a:extLst>
              <a:ext uri="{FF2B5EF4-FFF2-40B4-BE49-F238E27FC236}">
                <a16:creationId xmlns:a16="http://schemas.microsoft.com/office/drawing/2014/main" id="{F551E83A-04C7-1417-CC8E-078C662652AE}"/>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500E8-2797-36C3-3B79-EA78F443C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2F9413-40E9-32A3-D14C-788E2A2C3F11}"/>
              </a:ext>
            </a:extLst>
          </p:cNvPr>
          <p:cNvSpPr>
            <a:spLocks noGrp="1"/>
          </p:cNvSpPr>
          <p:nvPr>
            <p:ph type="title"/>
          </p:nvPr>
        </p:nvSpPr>
        <p:spPr>
          <a:xfrm>
            <a:off x="342900" y="640079"/>
            <a:ext cx="8458200" cy="1160585"/>
          </a:xfrm>
        </p:spPr>
        <p:txBody>
          <a:bodyPr/>
          <a:lstStyle/>
          <a:p>
            <a:r>
              <a:rPr lang="en-US" dirty="0"/>
              <a:t>Available-for-Sale: Reporting for Next Year</a:t>
            </a:r>
          </a:p>
        </p:txBody>
      </p:sp>
      <p:sp>
        <p:nvSpPr>
          <p:cNvPr id="3" name="Content Placeholder 2">
            <a:extLst>
              <a:ext uri="{FF2B5EF4-FFF2-40B4-BE49-F238E27FC236}">
                <a16:creationId xmlns:a16="http://schemas.microsoft.com/office/drawing/2014/main" id="{D5DEBF42-D20F-C69B-6081-C2910E3C9A77}"/>
              </a:ext>
            </a:extLst>
          </p:cNvPr>
          <p:cNvSpPr>
            <a:spLocks noGrp="1"/>
          </p:cNvSpPr>
          <p:nvPr>
            <p:ph sz="quarter" idx="11"/>
          </p:nvPr>
        </p:nvSpPr>
        <p:spPr>
          <a:xfrm>
            <a:off x="150876" y="1874519"/>
            <a:ext cx="8842248" cy="1200329"/>
          </a:xfrm>
          <a:solidFill>
            <a:schemeClr val="accent4">
              <a:lumMod val="20000"/>
              <a:lumOff val="80000"/>
            </a:schemeClr>
          </a:solidFill>
          <a:ln w="12700">
            <a:solidFill>
              <a:schemeClr val="tx1"/>
            </a:solidFill>
            <a:miter lim="800000"/>
            <a:headEnd/>
            <a:tailEnd/>
          </a:ln>
          <a:effectLst>
            <a:outerShdw blurRad="50800" dist="38100" dir="2700000" algn="tl" rotWithShape="0">
              <a:prstClr val="black">
                <a:alpha val="40000"/>
              </a:prstClr>
            </a:outerShdw>
          </a:effectLst>
        </p:spPr>
        <p:txBody>
          <a:bodyPr wrap="square">
            <a:spAutoFit/>
          </a:bodyPr>
          <a:lstStyle/>
          <a:p>
            <a:pPr algn="ctr" eaLnBrk="0" fontAlgn="base" hangingPunct="0">
              <a:spcBef>
                <a:spcPct val="50000"/>
              </a:spcBef>
              <a:spcAft>
                <a:spcPct val="0"/>
              </a:spcAft>
            </a:pPr>
            <a:r>
              <a:rPr lang="en-US" sz="2400" dirty="0">
                <a:solidFill>
                  <a:schemeClr val="accent2">
                    <a:lumMod val="50000"/>
                  </a:schemeClr>
                </a:solidFill>
                <a:latin typeface="Arial" pitchFamily="34" charset="0"/>
                <a:ea typeface="+mn-ea"/>
                <a:cs typeface="Arial" pitchFamily="34" charset="0"/>
              </a:rPr>
              <a:t>Let’s extend our example and assume that at December 31, 2028, Mitsu’s portfolio of long-term AFS securities has an $81,000 cost and an $82,000 fair value.</a:t>
            </a:r>
          </a:p>
        </p:txBody>
      </p:sp>
      <p:sp>
        <p:nvSpPr>
          <p:cNvPr id="4" name="Table Summary 3" hidden="1">
            <a:extLst>
              <a:ext uri="{FF2B5EF4-FFF2-40B4-BE49-F238E27FC236}">
                <a16:creationId xmlns:a16="http://schemas.microsoft.com/office/drawing/2014/main" id="{D6EBCE78-6FC5-F4DC-FABF-D340BA8F992E}"/>
              </a:ext>
            </a:extLst>
          </p:cNvPr>
          <p:cNvSpPr>
            <a:spLocks noGrp="1"/>
          </p:cNvSpPr>
          <p:nvPr>
            <p:ph sz="quarter" idx="14"/>
          </p:nvPr>
        </p:nvSpPr>
        <p:spPr>
          <a:xfrm>
            <a:off x="607842" y="3403775"/>
            <a:ext cx="4811150" cy="930443"/>
          </a:xfrm>
        </p:spPr>
        <p:txBody>
          <a:bodyPr/>
          <a:lstStyle/>
          <a:p>
            <a:r>
              <a:rPr lang="en-US" sz="1400" dirty="0"/>
              <a:t>Journal entry on December 31, 2028; account name and amount debited on first line (highlighted in </a:t>
            </a:r>
            <a:r>
              <a:rPr lang="en-US" sz="1400" dirty="0">
                <a:solidFill>
                  <a:srgbClr val="C00000"/>
                </a:solidFill>
              </a:rPr>
              <a:t>red</a:t>
            </a:r>
            <a:r>
              <a:rPr lang="en-US" sz="1400" dirty="0"/>
              <a:t>); account name and amount credited on next line (highlighted in </a:t>
            </a:r>
            <a:r>
              <a:rPr lang="en-US" sz="1400" dirty="0">
                <a:solidFill>
                  <a:srgbClr val="00709A"/>
                </a:solidFill>
              </a:rPr>
              <a:t>blue</a:t>
            </a:r>
            <a:r>
              <a:rPr lang="en-US" sz="1400" dirty="0"/>
              <a:t>); description of transaction on last line.</a:t>
            </a:r>
          </a:p>
        </p:txBody>
      </p:sp>
      <p:graphicFrame>
        <p:nvGraphicFramePr>
          <p:cNvPr id="5" name="Table 4">
            <a:extLst>
              <a:ext uri="{FF2B5EF4-FFF2-40B4-BE49-F238E27FC236}">
                <a16:creationId xmlns:a16="http://schemas.microsoft.com/office/drawing/2014/main" id="{0D7222E1-721A-4EC5-BDCD-96EA22544A0C}"/>
              </a:ext>
            </a:extLst>
          </p:cNvPr>
          <p:cNvGraphicFramePr>
            <a:graphicFrameLocks noGrp="1"/>
          </p:cNvGraphicFramePr>
          <p:nvPr>
            <p:extLst>
              <p:ext uri="{D42A27DB-BD31-4B8C-83A1-F6EECF244321}">
                <p14:modId xmlns:p14="http://schemas.microsoft.com/office/powerpoint/2010/main" val="3048453674"/>
              </p:ext>
            </p:extLst>
          </p:nvPr>
        </p:nvGraphicFramePr>
        <p:xfrm>
          <a:off x="638102" y="3426661"/>
          <a:ext cx="7867796" cy="975360"/>
        </p:xfrm>
        <a:graphic>
          <a:graphicData uri="http://schemas.openxmlformats.org/drawingml/2006/table">
            <a:tbl>
              <a:tblPr firstRow="1" bandRow="1"/>
              <a:tblGrid>
                <a:gridCol w="1450806">
                  <a:extLst>
                    <a:ext uri="{9D8B030D-6E8A-4147-A177-3AD203B41FA5}">
                      <a16:colId xmlns:a16="http://schemas.microsoft.com/office/drawing/2014/main" val="504104817"/>
                    </a:ext>
                  </a:extLst>
                </a:gridCol>
                <a:gridCol w="4754880">
                  <a:extLst>
                    <a:ext uri="{9D8B030D-6E8A-4147-A177-3AD203B41FA5}">
                      <a16:colId xmlns:a16="http://schemas.microsoft.com/office/drawing/2014/main" val="326798868"/>
                    </a:ext>
                  </a:extLst>
                </a:gridCol>
                <a:gridCol w="856104">
                  <a:extLst>
                    <a:ext uri="{9D8B030D-6E8A-4147-A177-3AD203B41FA5}">
                      <a16:colId xmlns:a16="http://schemas.microsoft.com/office/drawing/2014/main" val="139275990"/>
                    </a:ext>
                  </a:extLst>
                </a:gridCol>
                <a:gridCol w="806006">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n-lt"/>
                          <a:cs typeface="Calibri" panose="020F0502020204030204" pitchFamily="34" charset="0"/>
                        </a:rPr>
                        <a:t>Dec. 31, 2028</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kumimoji="0" lang="en-US" sz="1400" b="0" i="0" u="none" strike="noStrike" kern="1200" cap="none" spc="0" normalizeH="0" baseline="0" noProof="0" dirty="0">
                          <a:ln>
                            <a:noFill/>
                          </a:ln>
                          <a:solidFill>
                            <a:schemeClr val="tx1"/>
                          </a:solidFill>
                          <a:effectLst/>
                          <a:uLnTx/>
                          <a:uFillTx/>
                          <a:latin typeface="Arial" panose="020B0604020202020204"/>
                          <a:ea typeface="+mn-ea"/>
                          <a:cs typeface="Calibri" panose="020F0502020204030204" pitchFamily="34" charset="0"/>
                        </a:rPr>
                        <a:t>Unrealized Gain—Equity</a:t>
                      </a:r>
                      <a:endParaRPr lang="en-US" sz="1400" b="0"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400" b="1" dirty="0">
                          <a:solidFill>
                            <a:srgbClr val="AF3E76"/>
                          </a:solidFill>
                          <a:latin typeface="+mn-lt"/>
                          <a:cs typeface="Calibri" panose="020F0502020204030204" pitchFamily="34" charset="0"/>
                        </a:rPr>
                        <a:t>550</a:t>
                      </a:r>
                      <a:endParaRPr lang="en-US" sz="1400" b="1" i="1" dirty="0">
                        <a:solidFill>
                          <a:srgbClr val="AF3E76"/>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600" b="1"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lang="en-US" sz="1400" b="0" kern="1200" dirty="0">
                          <a:solidFill>
                            <a:schemeClr val="tx1"/>
                          </a:solidFill>
                          <a:latin typeface="Arial" panose="020B0604020202020204"/>
                          <a:ea typeface="+mn-ea"/>
                          <a:cs typeface="Calibri" panose="020F0502020204030204" pitchFamily="34" charset="0"/>
                        </a:rPr>
                        <a:t>Fair Value Adjustment—Available-for-Sale</a:t>
                      </a:r>
                      <a:endParaRPr kumimoji="0" lang="en-US" sz="14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endParaRP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1" i="0"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400" b="1" kern="1200" dirty="0">
                          <a:solidFill>
                            <a:srgbClr val="1B75BC"/>
                          </a:solidFill>
                          <a:latin typeface="Arial" panose="020B0604020202020204"/>
                          <a:ea typeface="+mn-ea"/>
                          <a:cs typeface="Calibri" panose="020F0502020204030204" pitchFamily="34" charset="0"/>
                        </a:rPr>
                        <a:t>550</a:t>
                      </a:r>
                      <a:endParaRPr lang="en-US" sz="1600" b="1" i="1" dirty="0">
                        <a:solidFill>
                          <a:srgbClr val="1B75BC"/>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adjustment to fair value of AFS securities.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1" i="0"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600" b="1"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7" name="Table Summary 5" hidden="1">
            <a:extLst>
              <a:ext uri="{FF2B5EF4-FFF2-40B4-BE49-F238E27FC236}">
                <a16:creationId xmlns:a16="http://schemas.microsoft.com/office/drawing/2014/main" id="{44367E71-6337-EFCB-FA76-14F4B554B85C}"/>
              </a:ext>
            </a:extLst>
          </p:cNvPr>
          <p:cNvSpPr>
            <a:spLocks noGrp="1"/>
          </p:cNvSpPr>
          <p:nvPr>
            <p:ph sz="quarter" idx="15" hasCustomPrompt="1"/>
          </p:nvPr>
        </p:nvSpPr>
        <p:spPr>
          <a:xfrm>
            <a:off x="693421" y="4746177"/>
            <a:ext cx="3727937" cy="1572953"/>
          </a:xfrm>
        </p:spPr>
        <p:txBody>
          <a:bodyPr/>
          <a:lstStyle>
            <a:lvl1pPr>
              <a:defRPr/>
            </a:lvl1pPr>
          </a:lstStyle>
          <a:p>
            <a:pPr marL="0" marR="0" lvl="0" indent="0" algn="l" fontAlgn="base">
              <a:lnSpc>
                <a:spcPct val="100000"/>
              </a:lnSpc>
              <a:spcBef>
                <a:spcPct val="0"/>
              </a:spcBef>
              <a:spcAft>
                <a:spcPts val="525"/>
              </a:spcAft>
            </a:pPr>
            <a:r>
              <a:rPr lang="en-US" sz="1000" b="0" i="0" u="none" strike="noStrike" baseline="0" dirty="0">
                <a:solidFill>
                  <a:srgbClr val="000000"/>
                </a:solidFill>
                <a:latin typeface="Calibri"/>
              </a:rPr>
              <a:t>T-account. Table looks like an uppercase T, with a line dividing the table in half between debits and credits. Date of transaction listed with the dollar amount. End balance also has a horizontal line separating it from the entries. First column is transaction reference for debits in that row, last column is transaction reference for credits in that row. </a:t>
            </a:r>
          </a:p>
          <a:p>
            <a:pPr marL="0" marR="0" lvl="0" indent="0" algn="l" fontAlgn="base">
              <a:lnSpc>
                <a:spcPct val="100000"/>
              </a:lnSpc>
              <a:spcBef>
                <a:spcPct val="0"/>
              </a:spcBef>
              <a:spcAft>
                <a:spcPts val="525"/>
              </a:spcAft>
            </a:pPr>
            <a:r>
              <a:rPr lang="en-US" sz="1000" b="0" i="0" u="none" strike="noStrike" baseline="0" dirty="0">
                <a:solidFill>
                  <a:srgbClr val="000000"/>
                </a:solidFill>
                <a:latin typeface="Calibri"/>
              </a:rPr>
              <a:t>Unrealized Gain—Equity account, December 31, 2028, debited $550 adjustment, December 31, 2027, credit balance $1,550. December 31, 2028 credit balance $1,000.</a:t>
            </a:r>
          </a:p>
        </p:txBody>
      </p:sp>
      <p:pic>
        <p:nvPicPr>
          <p:cNvPr id="6" name="Picture 5">
            <a:extLst>
              <a:ext uri="{FF2B5EF4-FFF2-40B4-BE49-F238E27FC236}">
                <a16:creationId xmlns:a16="http://schemas.microsoft.com/office/drawing/2014/main" id="{65AE9406-A583-E241-1F2B-67BA871AFF1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r="50000"/>
          <a:stretch/>
        </p:blipFill>
        <p:spPr>
          <a:xfrm>
            <a:off x="645239" y="4729373"/>
            <a:ext cx="3926762" cy="1296596"/>
          </a:xfrm>
          <a:prstGeom prst="rect">
            <a:avLst/>
          </a:prstGeom>
        </p:spPr>
      </p:pic>
      <p:sp>
        <p:nvSpPr>
          <p:cNvPr id="34" name="Table Summary 4" hidden="1">
            <a:extLst>
              <a:ext uri="{FF2B5EF4-FFF2-40B4-BE49-F238E27FC236}">
                <a16:creationId xmlns:a16="http://schemas.microsoft.com/office/drawing/2014/main" id="{E5DA0144-3BF0-8871-E3EC-C2E254A6D5B4}"/>
              </a:ext>
            </a:extLst>
          </p:cNvPr>
          <p:cNvSpPr>
            <a:spLocks noGrp="1"/>
          </p:cNvSpPr>
          <p:nvPr>
            <p:ph sz="quarter" idx="16" hasCustomPrompt="1"/>
          </p:nvPr>
        </p:nvSpPr>
        <p:spPr>
          <a:xfrm>
            <a:off x="4688214" y="4753837"/>
            <a:ext cx="3643533" cy="1529487"/>
          </a:xfrm>
        </p:spPr>
        <p:txBody>
          <a:bodyPr/>
          <a:lstStyle>
            <a:lvl1pPr>
              <a:defRPr/>
            </a:lvl1pPr>
          </a:lstStyle>
          <a:p>
            <a:pPr marL="0" marR="0" lvl="0" indent="0" algn="l" fontAlgn="base">
              <a:lnSpc>
                <a:spcPct val="100000"/>
              </a:lnSpc>
              <a:spcBef>
                <a:spcPct val="0"/>
              </a:spcBef>
              <a:spcAft>
                <a:spcPts val="525"/>
              </a:spcAft>
            </a:pPr>
            <a:r>
              <a:rPr lang="en-US" sz="1000" b="0" i="0" u="none" strike="noStrike" baseline="0" dirty="0">
                <a:solidFill>
                  <a:srgbClr val="000000"/>
                </a:solidFill>
                <a:latin typeface="Calibri"/>
              </a:rPr>
              <a:t>T-account. Table looks like an uppercase T, with a line dividing the table in half between debits and credits. Date of transaction listed with the dollar amount. End balance also has a horizontal line separating it from the entries. First column is transaction reference for debits in that row, last column is transaction reference for credits in that row. </a:t>
            </a:r>
          </a:p>
          <a:p>
            <a:pPr marL="0" marR="0" lvl="0" indent="0" algn="l" fontAlgn="base">
              <a:lnSpc>
                <a:spcPct val="100000"/>
              </a:lnSpc>
              <a:spcBef>
                <a:spcPct val="0"/>
              </a:spcBef>
              <a:spcAft>
                <a:spcPts val="525"/>
              </a:spcAft>
            </a:pPr>
            <a:r>
              <a:rPr lang="en-US" sz="1000" b="0" i="0" u="none" strike="noStrike" baseline="0" dirty="0">
                <a:solidFill>
                  <a:srgbClr val="000000"/>
                </a:solidFill>
                <a:latin typeface="Calibri"/>
              </a:rPr>
              <a:t>Fair Value Adjustment—Available-for-Sale account, December 31, 2027, debit balance $1,550. December 31, 2028, credit $550 adjustment. December 31, 2028 debit balance $1,000. </a:t>
            </a:r>
            <a:endParaRPr lang="en-US" sz="1000" dirty="0"/>
          </a:p>
        </p:txBody>
      </p:sp>
      <p:pic>
        <p:nvPicPr>
          <p:cNvPr id="13" name="Picture 12">
            <a:extLst>
              <a:ext uri="{FF2B5EF4-FFF2-40B4-BE49-F238E27FC236}">
                <a16:creationId xmlns:a16="http://schemas.microsoft.com/office/drawing/2014/main" id="{E3BA4F42-0CBB-F61D-20DF-C55B45F8594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50000"/>
          <a:stretch/>
        </p:blipFill>
        <p:spPr>
          <a:xfrm>
            <a:off x="4572000" y="4729373"/>
            <a:ext cx="3926763" cy="1296596"/>
          </a:xfrm>
          <a:prstGeom prst="rect">
            <a:avLst/>
          </a:prstGeom>
        </p:spPr>
      </p:pic>
      <p:sp>
        <p:nvSpPr>
          <p:cNvPr id="11" name="Slide Number Placeholder 10">
            <a:extLst>
              <a:ext uri="{FF2B5EF4-FFF2-40B4-BE49-F238E27FC236}">
                <a16:creationId xmlns:a16="http://schemas.microsoft.com/office/drawing/2014/main" id="{4C6B1A07-F021-A79C-3888-E5E9BF85ABD3}"/>
              </a:ext>
            </a:extLst>
          </p:cNvPr>
          <p:cNvSpPr>
            <a:spLocks noGrp="1"/>
          </p:cNvSpPr>
          <p:nvPr>
            <p:ph type="sldNum" sz="quarter" idx="10"/>
          </p:nvPr>
        </p:nvSpPr>
        <p:spPr/>
        <p:txBody>
          <a:bodyPr/>
          <a:lstStyle/>
          <a:p>
            <a:r>
              <a:rPr lang="en-US" dirty="0"/>
              <a:t>15-</a:t>
            </a:r>
            <a:fld id="{68151E55-6873-49E2-B8D5-2F265E6F1973}" type="slidenum">
              <a:rPr lang="en-US" smtClean="0"/>
              <a:pPr/>
              <a:t>23</a:t>
            </a:fld>
            <a:endParaRPr lang="en-US" dirty="0"/>
          </a:p>
        </p:txBody>
      </p:sp>
    </p:spTree>
    <p:extLst>
      <p:ext uri="{BB962C8B-B14F-4D97-AF65-F5344CB8AC3E}">
        <p14:creationId xmlns:p14="http://schemas.microsoft.com/office/powerpoint/2010/main" val="3293865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DC18F-11B0-BB20-92E3-0F5E071184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5D883-E6CE-4418-EA71-205179B46E92}"/>
              </a:ext>
            </a:extLst>
          </p:cNvPr>
          <p:cNvSpPr>
            <a:spLocks noGrp="1"/>
          </p:cNvSpPr>
          <p:nvPr>
            <p:ph type="title" hasCustomPrompt="1"/>
          </p:nvPr>
        </p:nvSpPr>
        <p:spPr>
          <a:xfrm>
            <a:off x="342900" y="948956"/>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P4</a:t>
            </a:r>
          </a:p>
        </p:txBody>
      </p:sp>
      <p:pic>
        <p:nvPicPr>
          <p:cNvPr id="24" name="Picture 23">
            <a:extLst>
              <a:ext uri="{FF2B5EF4-FFF2-40B4-BE49-F238E27FC236}">
                <a16:creationId xmlns:a16="http://schemas.microsoft.com/office/drawing/2014/main" id="{2298341F-E506-D11D-C6BE-52F54F348A3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963819"/>
            <a:ext cx="7315200" cy="87312"/>
          </a:xfrm>
          <a:prstGeom prst="rect">
            <a:avLst/>
          </a:prstGeom>
        </p:spPr>
      </p:pic>
      <p:sp>
        <p:nvSpPr>
          <p:cNvPr id="5" name="Content Placeholder 1">
            <a:extLst>
              <a:ext uri="{FF2B5EF4-FFF2-40B4-BE49-F238E27FC236}">
                <a16:creationId xmlns:a16="http://schemas.microsoft.com/office/drawing/2014/main" id="{331A5A3F-62CE-20A9-12B0-90E9BBEE859E}"/>
              </a:ext>
            </a:extLst>
          </p:cNvPr>
          <p:cNvSpPr>
            <a:spLocks noGrp="1"/>
          </p:cNvSpPr>
          <p:nvPr>
            <p:ph sz="quarter" idx="11"/>
          </p:nvPr>
        </p:nvSpPr>
        <p:spPr>
          <a:xfrm>
            <a:off x="914400" y="2051131"/>
            <a:ext cx="7315200" cy="3026158"/>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Account for equity securities with insignificant influence.</a:t>
            </a:r>
          </a:p>
        </p:txBody>
      </p:sp>
      <p:pic>
        <p:nvPicPr>
          <p:cNvPr id="25" name="Picture 24">
            <a:extLst>
              <a:ext uri="{FF2B5EF4-FFF2-40B4-BE49-F238E27FC236}">
                <a16:creationId xmlns:a16="http://schemas.microsoft.com/office/drawing/2014/main" id="{5E60AEA0-42DC-AF1C-D0FB-3895F96A4A8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5077290"/>
            <a:ext cx="7315200" cy="87313"/>
          </a:xfrm>
          <a:prstGeom prst="rect">
            <a:avLst/>
          </a:prstGeom>
        </p:spPr>
      </p:pic>
      <p:sp>
        <p:nvSpPr>
          <p:cNvPr id="7" name="Slide Number Placeholder 6">
            <a:extLst>
              <a:ext uri="{FF2B5EF4-FFF2-40B4-BE49-F238E27FC236}">
                <a16:creationId xmlns:a16="http://schemas.microsoft.com/office/drawing/2014/main" id="{DCC46B43-DC04-156E-7F45-7C5B5C1AC36E}"/>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24</a:t>
            </a:fld>
            <a:endParaRPr lang="en-US" dirty="0"/>
          </a:p>
        </p:txBody>
      </p:sp>
    </p:spTree>
    <p:extLst>
      <p:ext uri="{BB962C8B-B14F-4D97-AF65-F5344CB8AC3E}">
        <p14:creationId xmlns:p14="http://schemas.microsoft.com/office/powerpoint/2010/main" val="3632491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FF668-65DC-710B-2710-28E44C8057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72820-336D-58D4-DA5A-66D1DE5527AB}"/>
              </a:ext>
            </a:extLst>
          </p:cNvPr>
          <p:cNvSpPr>
            <a:spLocks noGrp="1"/>
          </p:cNvSpPr>
          <p:nvPr>
            <p:ph type="title" hasCustomPrompt="1"/>
          </p:nvPr>
        </p:nvSpPr>
        <p:spPr>
          <a:xfrm>
            <a:off x="342900" y="640079"/>
            <a:ext cx="8458200" cy="1174063"/>
          </a:xfrm>
          <a:prstGeom prst="rect">
            <a:avLst/>
          </a:prstGeom>
        </p:spPr>
        <p:txBody>
          <a:bodyPr lIns="91440" rIns="91440" anchor="ctr"/>
          <a:lstStyle>
            <a:lvl1pPr>
              <a:defRPr sz="4400"/>
            </a:lvl1pPr>
          </a:lstStyle>
          <a:p>
            <a:pPr lvl="0" algn="ctr">
              <a:lnSpc>
                <a:spcPct val="90000"/>
              </a:lnSpc>
              <a:spcBef>
                <a:spcPct val="0"/>
              </a:spcBef>
            </a:pPr>
            <a:r>
              <a:rPr lang="en-US" dirty="0"/>
              <a:t>Accounting for Equity Investments Based on Ownership Percentage</a:t>
            </a:r>
            <a:endParaRPr lang="en-US" sz="4400" b="1" i="0" u="none" strike="noStrike" baseline="0" dirty="0">
              <a:solidFill>
                <a:srgbClr val="000000"/>
              </a:solidFill>
              <a:latin typeface="Calibri"/>
            </a:endParaRPr>
          </a:p>
        </p:txBody>
      </p:sp>
      <p:sp>
        <p:nvSpPr>
          <p:cNvPr id="5" name="Content Placeholder 1">
            <a:extLst>
              <a:ext uri="{FF2B5EF4-FFF2-40B4-BE49-F238E27FC236}">
                <a16:creationId xmlns:a16="http://schemas.microsoft.com/office/drawing/2014/main" id="{994BC55E-422E-2BBE-94F9-3FCC336F7E4E}"/>
              </a:ext>
            </a:extLst>
          </p:cNvPr>
          <p:cNvSpPr>
            <a:spLocks noGrp="1"/>
          </p:cNvSpPr>
          <p:nvPr>
            <p:ph sz="quarter" idx="11"/>
          </p:nvPr>
        </p:nvSpPr>
        <p:spPr>
          <a:xfrm>
            <a:off x="7711739" y="1959288"/>
            <a:ext cx="927760" cy="612648"/>
          </a:xfrm>
          <a:prstGeom prst="rect">
            <a:avLst/>
          </a:prstGeom>
          <a:solidFill>
            <a:srgbClr val="FFFF99"/>
          </a:solidFill>
        </p:spPr>
        <p:txBody>
          <a:bodyPr anchor="ctr"/>
          <a:lstStyle>
            <a:lvl1pPr>
              <a:defRPr/>
            </a:lvl1pPr>
          </a:lstStyle>
          <a:p>
            <a:pPr marL="0" marR="0" lvl="0" indent="0" algn="ctr" fontAlgn="auto">
              <a:lnSpc>
                <a:spcPct val="100000"/>
              </a:lnSpc>
              <a:spcBef>
                <a:spcPct val="0"/>
              </a:spcBef>
              <a:spcAft>
                <a:spcPct val="0"/>
              </a:spcAft>
            </a:pPr>
            <a:r>
              <a:rPr lang="en-US" sz="1800" b="0" i="0" u="none" strike="noStrike" baseline="0" dirty="0">
                <a:solidFill>
                  <a:srgbClr val="000000"/>
                </a:solidFill>
                <a:latin typeface="Berlin Sans FB"/>
              </a:rPr>
              <a:t>Exhibit 15.6</a:t>
            </a:r>
          </a:p>
        </p:txBody>
      </p:sp>
      <p:pic>
        <p:nvPicPr>
          <p:cNvPr id="4" name="Picture 3" descr="Graphic illustrates investors' percent of ownership and its effect on accounting for equity investments.">
            <a:extLst>
              <a:ext uri="{FF2B5EF4-FFF2-40B4-BE49-F238E27FC236}">
                <a16:creationId xmlns:a16="http://schemas.microsoft.com/office/drawing/2014/main" id="{CD233D93-EDED-AF3D-B617-675BA29C8635}"/>
              </a:ext>
            </a:extLst>
          </p:cNvPr>
          <p:cNvPicPr>
            <a:picLocks noChangeAspect="1"/>
          </p:cNvPicPr>
          <p:nvPr/>
        </p:nvPicPr>
        <p:blipFill>
          <a:blip r:embed="rId3"/>
          <a:stretch>
            <a:fillRect/>
          </a:stretch>
        </p:blipFill>
        <p:spPr>
          <a:xfrm>
            <a:off x="519112" y="2805313"/>
            <a:ext cx="8105775" cy="1847850"/>
          </a:xfrm>
          <a:prstGeom prst="rect">
            <a:avLst/>
          </a:prstGeom>
        </p:spPr>
      </p:pic>
      <p:sp>
        <p:nvSpPr>
          <p:cNvPr id="11" name="Text Placeholder 3">
            <a:extLst>
              <a:ext uri="{FF2B5EF4-FFF2-40B4-BE49-F238E27FC236}">
                <a16:creationId xmlns:a16="http://schemas.microsoft.com/office/drawing/2014/main" id="{AF5EFF21-0344-9B5D-AB90-88F245EB84F7}"/>
              </a:ext>
            </a:extLst>
          </p:cNvPr>
          <p:cNvSpPr>
            <a:spLocks noGrp="1"/>
          </p:cNvSpPr>
          <p:nvPr>
            <p:ph type="body" sz="quarter" idx="31"/>
          </p:nvPr>
        </p:nvSpPr>
        <p:spPr>
          <a:xfrm>
            <a:off x="3374136" y="6437376"/>
            <a:ext cx="2404872" cy="192024"/>
          </a:xfrm>
        </p:spPr>
        <p:txBody>
          <a:bodyPr anchor="ctr">
            <a:noAutofit/>
          </a:bodyPr>
          <a:lstStyle>
            <a:lvl1pPr algn="ctr">
              <a:defRPr sz="900"/>
            </a:lvl1pPr>
            <a:lvl2pPr algn="ctr">
              <a:defRPr sz="900"/>
            </a:lvl2pPr>
            <a:lvl3pPr algn="ctr">
              <a:defRPr sz="900"/>
            </a:lvl3pPr>
            <a:lvl4pPr algn="ctr">
              <a:defRPr sz="900"/>
            </a:lvl4pPr>
            <a:lvl5pPr algn="ctr">
              <a:defRPr sz="900"/>
            </a:lvl5pPr>
          </a:lstStyle>
          <a:p>
            <a:r>
              <a:rPr lang="en-US" dirty="0">
                <a:hlinkClick r:id="rId4" action="ppaction://hlinksldjump"/>
              </a:rPr>
              <a:t>Access the text alternative for slide images.</a:t>
            </a:r>
            <a:endParaRPr lang="en-US" dirty="0"/>
          </a:p>
        </p:txBody>
      </p:sp>
      <p:sp>
        <p:nvSpPr>
          <p:cNvPr id="10" name="Slide Number Placeholder 6">
            <a:extLst>
              <a:ext uri="{FF2B5EF4-FFF2-40B4-BE49-F238E27FC236}">
                <a16:creationId xmlns:a16="http://schemas.microsoft.com/office/drawing/2014/main" id="{91F57007-AA7A-9842-632A-999565CCB9D3}"/>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25</a:t>
            </a:fld>
            <a:endParaRPr lang="en-US" dirty="0"/>
          </a:p>
        </p:txBody>
      </p:sp>
    </p:spTree>
    <p:extLst>
      <p:ext uri="{BB962C8B-B14F-4D97-AF65-F5344CB8AC3E}">
        <p14:creationId xmlns:p14="http://schemas.microsoft.com/office/powerpoint/2010/main" val="1504387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2D7E3-C960-A213-2222-B2CD0997D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6B22B3-9B9D-6B83-8CB6-377B536B10A6}"/>
              </a:ext>
            </a:extLst>
          </p:cNvPr>
          <p:cNvSpPr>
            <a:spLocks noGrp="1"/>
          </p:cNvSpPr>
          <p:nvPr>
            <p:ph type="title"/>
          </p:nvPr>
        </p:nvSpPr>
        <p:spPr>
          <a:xfrm>
            <a:off x="342900" y="640079"/>
            <a:ext cx="8458200" cy="1160585"/>
          </a:xfrm>
        </p:spPr>
        <p:txBody>
          <a:bodyPr/>
          <a:lstStyle/>
          <a:p>
            <a:r>
              <a:rPr lang="en-US" dirty="0"/>
              <a:t>Equity Investments Insignificant: Recording Acquisition</a:t>
            </a:r>
          </a:p>
        </p:txBody>
      </p:sp>
      <p:sp>
        <p:nvSpPr>
          <p:cNvPr id="3" name="Content Placeholder 2">
            <a:extLst>
              <a:ext uri="{FF2B5EF4-FFF2-40B4-BE49-F238E27FC236}">
                <a16:creationId xmlns:a16="http://schemas.microsoft.com/office/drawing/2014/main" id="{C31D7B4A-1F1B-B802-524B-137BB3C06016}"/>
              </a:ext>
            </a:extLst>
          </p:cNvPr>
          <p:cNvSpPr>
            <a:spLocks noGrp="1"/>
          </p:cNvSpPr>
          <p:nvPr>
            <p:ph sz="quarter" idx="11"/>
          </p:nvPr>
        </p:nvSpPr>
        <p:spPr>
          <a:xfrm>
            <a:off x="502920" y="1947089"/>
            <a:ext cx="8138160" cy="2029968"/>
          </a:xfrm>
          <a:solidFill>
            <a:schemeClr val="accent4">
              <a:lumMod val="20000"/>
              <a:lumOff val="80000"/>
            </a:schemeClr>
          </a:solidFill>
          <a:ln w="12700">
            <a:solidFill>
              <a:schemeClr val="tx1"/>
            </a:solidFill>
            <a:miter lim="800000"/>
            <a:headEnd/>
            <a:tailEnd/>
          </a:ln>
          <a:effectLst>
            <a:outerShdw blurRad="50800" dist="38100" dir="2700000" algn="tl" rotWithShape="0">
              <a:prstClr val="black">
                <a:alpha val="40000"/>
              </a:prstClr>
            </a:outerShdw>
          </a:effectLst>
        </p:spPr>
        <p:txBody>
          <a:bodyPr wrap="square">
            <a:spAutoFit/>
          </a:bodyPr>
          <a:lstStyle/>
          <a:p>
            <a:pPr marL="457200" indent="-457200" eaLnBrk="0" fontAlgn="base" hangingPunct="0">
              <a:spcBef>
                <a:spcPct val="50000"/>
              </a:spcBef>
              <a:spcAft>
                <a:spcPct val="0"/>
              </a:spcAft>
              <a:buChar char="•"/>
            </a:pPr>
            <a:r>
              <a:rPr lang="en-US" sz="2800" dirty="0">
                <a:solidFill>
                  <a:schemeClr val="accent2">
                    <a:lumMod val="50000"/>
                  </a:schemeClr>
                </a:solidFill>
                <a:latin typeface="Arial" pitchFamily="34" charset="0"/>
                <a:ea typeface="+mn-ea"/>
                <a:cs typeface="Arial" pitchFamily="34" charset="0"/>
              </a:rPr>
              <a:t>Equity investments are recorded at cost when acquired, including any commissions or brokerage fees paid. </a:t>
            </a:r>
          </a:p>
          <a:p>
            <a:pPr marL="457200" indent="-457200" eaLnBrk="0" fontAlgn="base" hangingPunct="0">
              <a:spcBef>
                <a:spcPct val="50000"/>
              </a:spcBef>
              <a:spcAft>
                <a:spcPct val="0"/>
              </a:spcAft>
              <a:buChar char="•"/>
            </a:pPr>
            <a:r>
              <a:rPr lang="en-US" sz="2800" dirty="0">
                <a:solidFill>
                  <a:schemeClr val="accent2">
                    <a:lumMod val="50000"/>
                  </a:schemeClr>
                </a:solidFill>
                <a:latin typeface="Arial" pitchFamily="34" charset="0"/>
                <a:ea typeface="+mn-ea"/>
                <a:cs typeface="Arial" pitchFamily="34" charset="0"/>
              </a:rPr>
              <a:t>ITI purchased 100 shares of Lynx for $7,000.</a:t>
            </a:r>
          </a:p>
        </p:txBody>
      </p:sp>
      <p:sp>
        <p:nvSpPr>
          <p:cNvPr id="4" name="Table Summary 3" hidden="1">
            <a:extLst>
              <a:ext uri="{FF2B5EF4-FFF2-40B4-BE49-F238E27FC236}">
                <a16:creationId xmlns:a16="http://schemas.microsoft.com/office/drawing/2014/main" id="{43477FB2-4658-F3A4-E2D6-C20680B04726}"/>
              </a:ext>
            </a:extLst>
          </p:cNvPr>
          <p:cNvSpPr>
            <a:spLocks noGrp="1"/>
          </p:cNvSpPr>
          <p:nvPr>
            <p:ph sz="quarter" idx="14"/>
          </p:nvPr>
        </p:nvSpPr>
        <p:spPr>
          <a:xfrm>
            <a:off x="1288194" y="4435600"/>
            <a:ext cx="4811150" cy="640080"/>
          </a:xfrm>
        </p:spPr>
        <p:txBody>
          <a:bodyPr/>
          <a:lstStyle/>
          <a:p>
            <a:r>
              <a:rPr lang="en-US" sz="1400" dirty="0"/>
              <a:t>Journal entry with date; account name and amount debited on first line; account name and amount credited on next line; description of transaction on last line.</a:t>
            </a:r>
          </a:p>
        </p:txBody>
      </p:sp>
      <p:graphicFrame>
        <p:nvGraphicFramePr>
          <p:cNvPr id="12" name="Table 4">
            <a:extLst>
              <a:ext uri="{FF2B5EF4-FFF2-40B4-BE49-F238E27FC236}">
                <a16:creationId xmlns:a16="http://schemas.microsoft.com/office/drawing/2014/main" id="{C62CE79E-A45B-8117-3431-AA00CD872B70}"/>
              </a:ext>
            </a:extLst>
          </p:cNvPr>
          <p:cNvGraphicFramePr>
            <a:graphicFrameLocks noGrp="1"/>
          </p:cNvGraphicFramePr>
          <p:nvPr>
            <p:extLst>
              <p:ext uri="{D42A27DB-BD31-4B8C-83A1-F6EECF244321}">
                <p14:modId xmlns:p14="http://schemas.microsoft.com/office/powerpoint/2010/main" val="3020327376"/>
              </p:ext>
            </p:extLst>
          </p:nvPr>
        </p:nvGraphicFramePr>
        <p:xfrm>
          <a:off x="1325880" y="4455166"/>
          <a:ext cx="6492240" cy="914400"/>
        </p:xfrm>
        <a:graphic>
          <a:graphicData uri="http://schemas.openxmlformats.org/drawingml/2006/table">
            <a:tbl>
              <a:tblPr firstRow="1" bandRow="1"/>
              <a:tblGrid>
                <a:gridCol w="850509">
                  <a:extLst>
                    <a:ext uri="{9D8B030D-6E8A-4147-A177-3AD203B41FA5}">
                      <a16:colId xmlns:a16="http://schemas.microsoft.com/office/drawing/2014/main" val="504104817"/>
                    </a:ext>
                  </a:extLst>
                </a:gridCol>
                <a:gridCol w="3680405">
                  <a:extLst>
                    <a:ext uri="{9D8B030D-6E8A-4147-A177-3AD203B41FA5}">
                      <a16:colId xmlns:a16="http://schemas.microsoft.com/office/drawing/2014/main" val="326798868"/>
                    </a:ext>
                  </a:extLst>
                </a:gridCol>
                <a:gridCol w="980663">
                  <a:extLst>
                    <a:ext uri="{9D8B030D-6E8A-4147-A177-3AD203B41FA5}">
                      <a16:colId xmlns:a16="http://schemas.microsoft.com/office/drawing/2014/main" val="139275990"/>
                    </a:ext>
                  </a:extLst>
                </a:gridCol>
                <a:gridCol w="980663">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n-lt"/>
                          <a:cs typeface="Calibri" panose="020F0502020204030204" pitchFamily="34" charset="0"/>
                        </a:rPr>
                        <a:t>Oct. 10</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n-lt"/>
                          <a:cs typeface="Calibri" panose="020F0502020204030204" pitchFamily="34" charset="0"/>
                        </a:rPr>
                        <a:t>Stock Investments</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400" b="0" dirty="0">
                          <a:solidFill>
                            <a:schemeClr val="tx1"/>
                          </a:solidFill>
                          <a:latin typeface="+mn-lt"/>
                          <a:cs typeface="Calibri" panose="020F0502020204030204" pitchFamily="34" charset="0"/>
                        </a:rPr>
                        <a:t>7,000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Cash</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400" b="0" kern="1200" dirty="0">
                          <a:solidFill>
                            <a:schemeClr val="tx1"/>
                          </a:solidFill>
                          <a:latin typeface="Arial" panose="020B0604020202020204"/>
                          <a:ea typeface="+mn-ea"/>
                          <a:cs typeface="Calibri" panose="020F0502020204030204" pitchFamily="34" charset="0"/>
                        </a:rPr>
                        <a:t>7,000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Purchased 100 shares of Lynx.</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0002FCDD-6E65-60E7-4E44-9058DDE0DA76}"/>
              </a:ext>
            </a:extLst>
          </p:cNvPr>
          <p:cNvSpPr>
            <a:spLocks noGrp="1"/>
          </p:cNvSpPr>
          <p:nvPr>
            <p:ph type="sldNum" sz="quarter" idx="10"/>
          </p:nvPr>
        </p:nvSpPr>
        <p:spPr/>
        <p:txBody>
          <a:bodyPr/>
          <a:lstStyle/>
          <a:p>
            <a:r>
              <a:rPr lang="en-US" dirty="0"/>
              <a:t>15-</a:t>
            </a:r>
            <a:fld id="{68151E55-6873-49E2-B8D5-2F265E6F1973}" type="slidenum">
              <a:rPr lang="en-US" smtClean="0"/>
              <a:pPr/>
              <a:t>26</a:t>
            </a:fld>
            <a:endParaRPr lang="en-US" dirty="0"/>
          </a:p>
        </p:txBody>
      </p:sp>
    </p:spTree>
    <p:extLst>
      <p:ext uri="{BB962C8B-B14F-4D97-AF65-F5344CB8AC3E}">
        <p14:creationId xmlns:p14="http://schemas.microsoft.com/office/powerpoint/2010/main" val="3016191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1077F-E51E-1BFB-F53A-4CC53A4AA5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17C3AA-2955-81C8-594E-0A903A6B919B}"/>
              </a:ext>
            </a:extLst>
          </p:cNvPr>
          <p:cNvSpPr>
            <a:spLocks noGrp="1"/>
          </p:cNvSpPr>
          <p:nvPr>
            <p:ph type="title"/>
          </p:nvPr>
        </p:nvSpPr>
        <p:spPr>
          <a:xfrm>
            <a:off x="342900" y="640079"/>
            <a:ext cx="8458200" cy="1160585"/>
          </a:xfrm>
        </p:spPr>
        <p:txBody>
          <a:bodyPr/>
          <a:lstStyle/>
          <a:p>
            <a:r>
              <a:rPr lang="en-US" dirty="0"/>
              <a:t>Equity Investments Insignificant: Recording Dividends</a:t>
            </a:r>
          </a:p>
        </p:txBody>
      </p:sp>
      <p:sp>
        <p:nvSpPr>
          <p:cNvPr id="3" name="Content Placeholder 2">
            <a:extLst>
              <a:ext uri="{FF2B5EF4-FFF2-40B4-BE49-F238E27FC236}">
                <a16:creationId xmlns:a16="http://schemas.microsoft.com/office/drawing/2014/main" id="{8CC95376-5934-A694-755E-3356AE69DAD4}"/>
              </a:ext>
            </a:extLst>
          </p:cNvPr>
          <p:cNvSpPr>
            <a:spLocks noGrp="1"/>
          </p:cNvSpPr>
          <p:nvPr>
            <p:ph sz="quarter" idx="11"/>
          </p:nvPr>
        </p:nvSpPr>
        <p:spPr>
          <a:xfrm>
            <a:off x="457200" y="2039112"/>
            <a:ext cx="8229600" cy="1600438"/>
          </a:xfrm>
          <a:solidFill>
            <a:schemeClr val="accent4">
              <a:lumMod val="20000"/>
              <a:lumOff val="80000"/>
            </a:schemeClr>
          </a:solidFill>
          <a:ln w="12700">
            <a:solidFill>
              <a:schemeClr val="tx1"/>
            </a:solidFill>
            <a:miter lim="800000"/>
            <a:headEnd/>
            <a:tailEnd/>
          </a:ln>
          <a:effectLst>
            <a:outerShdw blurRad="50800" dist="38100" dir="2700000" algn="tl" rotWithShape="0">
              <a:prstClr val="black">
                <a:alpha val="40000"/>
              </a:prstClr>
            </a:outerShdw>
          </a:effectLst>
        </p:spPr>
        <p:txBody>
          <a:bodyPr wrap="square">
            <a:spAutoFit/>
          </a:bodyPr>
          <a:lstStyle/>
          <a:p>
            <a:pPr marL="457200" indent="-457200" eaLnBrk="0" fontAlgn="base" hangingPunct="0">
              <a:spcBef>
                <a:spcPct val="50000"/>
              </a:spcBef>
              <a:spcAft>
                <a:spcPct val="0"/>
              </a:spcAft>
              <a:buChar char="•"/>
            </a:pPr>
            <a:r>
              <a:rPr lang="en-US" sz="2800" dirty="0">
                <a:solidFill>
                  <a:schemeClr val="accent2">
                    <a:lumMod val="50000"/>
                  </a:schemeClr>
                </a:solidFill>
                <a:latin typeface="Arial" pitchFamily="34" charset="0"/>
                <a:ea typeface="+mn-ea"/>
                <a:cs typeface="Arial" pitchFamily="34" charset="0"/>
              </a:rPr>
              <a:t>On 11/1, ITI receives $10 in dividends.</a:t>
            </a:r>
          </a:p>
          <a:p>
            <a:pPr marL="457200" indent="-457200" eaLnBrk="0" fontAlgn="base" hangingPunct="0">
              <a:spcBef>
                <a:spcPct val="50000"/>
              </a:spcBef>
              <a:spcAft>
                <a:spcPct val="0"/>
              </a:spcAft>
              <a:buChar char="•"/>
            </a:pPr>
            <a:r>
              <a:rPr lang="en-US" sz="2800" dirty="0">
                <a:solidFill>
                  <a:schemeClr val="accent2">
                    <a:lumMod val="50000"/>
                  </a:schemeClr>
                </a:solidFill>
                <a:latin typeface="Arial" pitchFamily="34" charset="0"/>
                <a:ea typeface="+mn-ea"/>
                <a:cs typeface="Arial" pitchFamily="34" charset="0"/>
              </a:rPr>
              <a:t>Cash is debited and Dividend Revenue is credited.</a:t>
            </a:r>
          </a:p>
        </p:txBody>
      </p:sp>
      <p:sp>
        <p:nvSpPr>
          <p:cNvPr id="4" name="Table Summary 3" hidden="1">
            <a:extLst>
              <a:ext uri="{FF2B5EF4-FFF2-40B4-BE49-F238E27FC236}">
                <a16:creationId xmlns:a16="http://schemas.microsoft.com/office/drawing/2014/main" id="{348C73E6-215F-AD7D-0775-0D3B3ECF0E93}"/>
              </a:ext>
            </a:extLst>
          </p:cNvPr>
          <p:cNvSpPr>
            <a:spLocks noGrp="1"/>
          </p:cNvSpPr>
          <p:nvPr>
            <p:ph sz="quarter" idx="14"/>
          </p:nvPr>
        </p:nvSpPr>
        <p:spPr>
          <a:xfrm>
            <a:off x="1014242" y="4168900"/>
            <a:ext cx="4811150" cy="640080"/>
          </a:xfrm>
        </p:spPr>
        <p:txBody>
          <a:bodyPr/>
          <a:lstStyle/>
          <a:p>
            <a:r>
              <a:rPr lang="en-US" sz="1400" dirty="0"/>
              <a:t>Journal entry with date; account name and amount debited on first line; account name and amount credited on next line; description of transaction on last line.</a:t>
            </a:r>
          </a:p>
        </p:txBody>
      </p:sp>
      <p:graphicFrame>
        <p:nvGraphicFramePr>
          <p:cNvPr id="12" name="Table 4">
            <a:extLst>
              <a:ext uri="{FF2B5EF4-FFF2-40B4-BE49-F238E27FC236}">
                <a16:creationId xmlns:a16="http://schemas.microsoft.com/office/drawing/2014/main" id="{74719F81-A2E9-CABC-B983-AF0EC19BF7FE}"/>
              </a:ext>
            </a:extLst>
          </p:cNvPr>
          <p:cNvGraphicFramePr>
            <a:graphicFrameLocks noGrp="1"/>
          </p:cNvGraphicFramePr>
          <p:nvPr>
            <p:extLst>
              <p:ext uri="{D42A27DB-BD31-4B8C-83A1-F6EECF244321}">
                <p14:modId xmlns:p14="http://schemas.microsoft.com/office/powerpoint/2010/main" val="481787899"/>
              </p:ext>
            </p:extLst>
          </p:nvPr>
        </p:nvGraphicFramePr>
        <p:xfrm>
          <a:off x="1051560" y="4231494"/>
          <a:ext cx="7018075" cy="914400"/>
        </p:xfrm>
        <a:graphic>
          <a:graphicData uri="http://schemas.openxmlformats.org/drawingml/2006/table">
            <a:tbl>
              <a:tblPr firstRow="1" bandRow="1"/>
              <a:tblGrid>
                <a:gridCol w="850509">
                  <a:extLst>
                    <a:ext uri="{9D8B030D-6E8A-4147-A177-3AD203B41FA5}">
                      <a16:colId xmlns:a16="http://schemas.microsoft.com/office/drawing/2014/main" val="504104817"/>
                    </a:ext>
                  </a:extLst>
                </a:gridCol>
                <a:gridCol w="4206240">
                  <a:extLst>
                    <a:ext uri="{9D8B030D-6E8A-4147-A177-3AD203B41FA5}">
                      <a16:colId xmlns:a16="http://schemas.microsoft.com/office/drawing/2014/main" val="326798868"/>
                    </a:ext>
                  </a:extLst>
                </a:gridCol>
                <a:gridCol w="980663">
                  <a:extLst>
                    <a:ext uri="{9D8B030D-6E8A-4147-A177-3AD203B41FA5}">
                      <a16:colId xmlns:a16="http://schemas.microsoft.com/office/drawing/2014/main" val="139275990"/>
                    </a:ext>
                  </a:extLst>
                </a:gridCol>
                <a:gridCol w="980663">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n-lt"/>
                          <a:cs typeface="Calibri" panose="020F0502020204030204" pitchFamily="34" charset="0"/>
                        </a:rPr>
                        <a:t>Nov. 1</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n-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400" b="0" dirty="0">
                          <a:solidFill>
                            <a:schemeClr val="tx1"/>
                          </a:solidFill>
                          <a:latin typeface="+mn-lt"/>
                          <a:cs typeface="Calibri" panose="020F0502020204030204" pitchFamily="34" charset="0"/>
                        </a:rPr>
                        <a:t>10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Dividend Revenue</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400" b="0" kern="1200" dirty="0">
                          <a:solidFill>
                            <a:schemeClr val="tx1"/>
                          </a:solidFill>
                          <a:latin typeface="Arial" panose="020B0604020202020204"/>
                          <a:ea typeface="+mn-ea"/>
                          <a:cs typeface="Calibri" panose="020F0502020204030204" pitchFamily="34" charset="0"/>
                        </a:rPr>
                        <a:t>10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dividend received on stock investments.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168DFA13-1FEB-1DB9-15A6-DBEE21C1A080}"/>
              </a:ext>
            </a:extLst>
          </p:cNvPr>
          <p:cNvSpPr>
            <a:spLocks noGrp="1"/>
          </p:cNvSpPr>
          <p:nvPr>
            <p:ph type="sldNum" sz="quarter" idx="10"/>
          </p:nvPr>
        </p:nvSpPr>
        <p:spPr/>
        <p:txBody>
          <a:bodyPr/>
          <a:lstStyle/>
          <a:p>
            <a:r>
              <a:rPr lang="en-US" dirty="0"/>
              <a:t>15-</a:t>
            </a:r>
            <a:fld id="{68151E55-6873-49E2-B8D5-2F265E6F1973}" type="slidenum">
              <a:rPr lang="en-US" smtClean="0"/>
              <a:pPr/>
              <a:t>27</a:t>
            </a:fld>
            <a:endParaRPr lang="en-US" dirty="0"/>
          </a:p>
        </p:txBody>
      </p:sp>
    </p:spTree>
    <p:extLst>
      <p:ext uri="{BB962C8B-B14F-4D97-AF65-F5344CB8AC3E}">
        <p14:creationId xmlns:p14="http://schemas.microsoft.com/office/powerpoint/2010/main" val="39426881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FC8DB-D9E7-FC80-51DB-DB9F9C5CE4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B3EEE-60F6-8DC5-2B5C-1A3CD52C7682}"/>
              </a:ext>
            </a:extLst>
          </p:cNvPr>
          <p:cNvSpPr>
            <a:spLocks noGrp="1"/>
          </p:cNvSpPr>
          <p:nvPr>
            <p:ph type="title"/>
          </p:nvPr>
        </p:nvSpPr>
        <p:spPr>
          <a:xfrm>
            <a:off x="342900" y="640079"/>
            <a:ext cx="8458200" cy="1160585"/>
          </a:xfrm>
        </p:spPr>
        <p:txBody>
          <a:bodyPr/>
          <a:lstStyle/>
          <a:p>
            <a:r>
              <a:rPr lang="en-US" dirty="0"/>
              <a:t>Equity Investments Insignificant:</a:t>
            </a:r>
            <a:br>
              <a:rPr lang="en-US" dirty="0"/>
            </a:br>
            <a:r>
              <a:rPr lang="en-US" dirty="0"/>
              <a:t>Recording Fair Value</a:t>
            </a:r>
          </a:p>
        </p:txBody>
      </p:sp>
      <p:sp>
        <p:nvSpPr>
          <p:cNvPr id="3" name="Content Placeholder 2">
            <a:extLst>
              <a:ext uri="{FF2B5EF4-FFF2-40B4-BE49-F238E27FC236}">
                <a16:creationId xmlns:a16="http://schemas.microsoft.com/office/drawing/2014/main" id="{5258AABC-96D5-25EF-848F-1861E62D0F32}"/>
              </a:ext>
            </a:extLst>
          </p:cNvPr>
          <p:cNvSpPr>
            <a:spLocks noGrp="1"/>
          </p:cNvSpPr>
          <p:nvPr>
            <p:ph sz="quarter" idx="11"/>
          </p:nvPr>
        </p:nvSpPr>
        <p:spPr>
          <a:xfrm>
            <a:off x="457200" y="2111680"/>
            <a:ext cx="8229600" cy="2242603"/>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Bef>
                <a:spcPts val="100"/>
              </a:spcBef>
              <a:spcAft>
                <a:spcPct val="0"/>
              </a:spcAft>
              <a:buFont typeface="Arial" charset="0"/>
              <a:buChar char="•"/>
            </a:pPr>
            <a:r>
              <a:rPr lang="en-US" sz="2800" dirty="0">
                <a:solidFill>
                  <a:schemeClr val="accent2">
                    <a:lumMod val="50000"/>
                  </a:schemeClr>
                </a:solidFill>
                <a:latin typeface="Arial" charset="0"/>
                <a:ea typeface="+mn-ea"/>
                <a:cs typeface="Arial" charset="0"/>
              </a:rPr>
              <a:t>ITI’s portfolio of stock investments with insignificant influence, has a cost of $7,000.</a:t>
            </a:r>
          </a:p>
          <a:p>
            <a:pPr marL="342900" indent="-342900" eaLnBrk="0" fontAlgn="base" hangingPunct="0">
              <a:spcBef>
                <a:spcPts val="100"/>
              </a:spcBef>
              <a:spcAft>
                <a:spcPct val="0"/>
              </a:spcAft>
              <a:buFont typeface="Arial" charset="0"/>
              <a:buChar char="•"/>
            </a:pPr>
            <a:r>
              <a:rPr lang="en-US" sz="2800" dirty="0">
                <a:solidFill>
                  <a:schemeClr val="accent2">
                    <a:lumMod val="50000"/>
                  </a:schemeClr>
                </a:solidFill>
                <a:latin typeface="Arial" charset="0"/>
                <a:ea typeface="+mn-ea"/>
                <a:cs typeface="Arial" charset="0"/>
              </a:rPr>
              <a:t>Fair value is $9,000 on 12/31/27.</a:t>
            </a:r>
          </a:p>
          <a:p>
            <a:pPr marL="342900" indent="-342900" eaLnBrk="0" fontAlgn="base" hangingPunct="0">
              <a:spcBef>
                <a:spcPts val="100"/>
              </a:spcBef>
              <a:spcAft>
                <a:spcPct val="0"/>
              </a:spcAft>
              <a:buFont typeface="Arial" charset="0"/>
              <a:buChar char="•"/>
            </a:pPr>
            <a:r>
              <a:rPr lang="en-US" sz="2800" dirty="0">
                <a:solidFill>
                  <a:schemeClr val="accent2">
                    <a:lumMod val="50000"/>
                  </a:schemeClr>
                </a:solidFill>
                <a:latin typeface="Arial" charset="0"/>
                <a:ea typeface="+mn-ea"/>
                <a:cs typeface="Arial" charset="0"/>
              </a:rPr>
              <a:t>First year securities held.</a:t>
            </a:r>
          </a:p>
          <a:p>
            <a:pPr marL="342900" indent="-342900" eaLnBrk="0" fontAlgn="base" hangingPunct="0">
              <a:spcBef>
                <a:spcPts val="100"/>
              </a:spcBef>
              <a:spcAft>
                <a:spcPct val="0"/>
              </a:spcAft>
              <a:buFont typeface="Arial" charset="0"/>
              <a:buChar char="•"/>
            </a:pPr>
            <a:r>
              <a:rPr lang="en-US" sz="2800" dirty="0">
                <a:solidFill>
                  <a:schemeClr val="accent2">
                    <a:lumMod val="50000"/>
                  </a:schemeClr>
                </a:solidFill>
                <a:latin typeface="Arial" charset="0"/>
                <a:ea typeface="+mn-ea"/>
                <a:cs typeface="Arial" charset="0"/>
              </a:rPr>
              <a:t>Unrealized gain = $9,000 − 7,000 = $2,000.</a:t>
            </a:r>
          </a:p>
        </p:txBody>
      </p:sp>
      <p:sp>
        <p:nvSpPr>
          <p:cNvPr id="4" name="Table Summary 3" hidden="1">
            <a:extLst>
              <a:ext uri="{FF2B5EF4-FFF2-40B4-BE49-F238E27FC236}">
                <a16:creationId xmlns:a16="http://schemas.microsoft.com/office/drawing/2014/main" id="{88505941-9604-2892-378C-90AAA58F5AC8}"/>
              </a:ext>
            </a:extLst>
          </p:cNvPr>
          <p:cNvSpPr>
            <a:spLocks noGrp="1"/>
          </p:cNvSpPr>
          <p:nvPr>
            <p:ph sz="quarter" idx="14"/>
          </p:nvPr>
        </p:nvSpPr>
        <p:spPr>
          <a:xfrm>
            <a:off x="836442" y="4700489"/>
            <a:ext cx="4811150" cy="640080"/>
          </a:xfrm>
        </p:spPr>
        <p:txBody>
          <a:bodyPr/>
          <a:lstStyle/>
          <a:p>
            <a:r>
              <a:rPr lang="en-US" sz="1400" dirty="0"/>
              <a:t>Journal entry with date; account name and amount debited on first line; account name and amount credited on next line; description of transaction on last line.</a:t>
            </a:r>
          </a:p>
        </p:txBody>
      </p:sp>
      <p:graphicFrame>
        <p:nvGraphicFramePr>
          <p:cNvPr id="5" name="Table 7">
            <a:extLst>
              <a:ext uri="{FF2B5EF4-FFF2-40B4-BE49-F238E27FC236}">
                <a16:creationId xmlns:a16="http://schemas.microsoft.com/office/drawing/2014/main" id="{53FA6CD0-A70A-5FA6-FFCE-1807437FFC5B}"/>
              </a:ext>
            </a:extLst>
          </p:cNvPr>
          <p:cNvGraphicFramePr>
            <a:graphicFrameLocks noGrp="1"/>
          </p:cNvGraphicFramePr>
          <p:nvPr>
            <p:extLst>
              <p:ext uri="{D42A27DB-BD31-4B8C-83A1-F6EECF244321}">
                <p14:modId xmlns:p14="http://schemas.microsoft.com/office/powerpoint/2010/main" val="370732129"/>
              </p:ext>
            </p:extLst>
          </p:nvPr>
        </p:nvGraphicFramePr>
        <p:xfrm>
          <a:off x="868680" y="4719101"/>
          <a:ext cx="7406640" cy="914400"/>
        </p:xfrm>
        <a:graphic>
          <a:graphicData uri="http://schemas.openxmlformats.org/drawingml/2006/table">
            <a:tbl>
              <a:tblPr firstRow="1" bandRow="1"/>
              <a:tblGrid>
                <a:gridCol w="1334747">
                  <a:extLst>
                    <a:ext uri="{9D8B030D-6E8A-4147-A177-3AD203B41FA5}">
                      <a16:colId xmlns:a16="http://schemas.microsoft.com/office/drawing/2014/main" val="504104817"/>
                    </a:ext>
                  </a:extLst>
                </a:gridCol>
                <a:gridCol w="4542753">
                  <a:extLst>
                    <a:ext uri="{9D8B030D-6E8A-4147-A177-3AD203B41FA5}">
                      <a16:colId xmlns:a16="http://schemas.microsoft.com/office/drawing/2014/main" val="326798868"/>
                    </a:ext>
                  </a:extLst>
                </a:gridCol>
                <a:gridCol w="787615">
                  <a:extLst>
                    <a:ext uri="{9D8B030D-6E8A-4147-A177-3AD203B41FA5}">
                      <a16:colId xmlns:a16="http://schemas.microsoft.com/office/drawing/2014/main" val="139275990"/>
                    </a:ext>
                  </a:extLst>
                </a:gridCol>
                <a:gridCol w="741525">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Dec. 31</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j-lt"/>
                          <a:cs typeface="Calibri" panose="020F0502020204030204" pitchFamily="34" charset="0"/>
                        </a:rPr>
                        <a:t>Fair Value Adjustment—Stock</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2,000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j-lt"/>
                          <a:ea typeface="+mn-ea"/>
                          <a:cs typeface="Calibri" panose="020F0502020204030204" pitchFamily="34" charset="0"/>
                        </a:rPr>
                        <a:t>Unrealized Gain—Income</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r>
                        <a:rPr lang="en-US" sz="1400" b="0" kern="1200" dirty="0">
                          <a:solidFill>
                            <a:schemeClr val="tx1"/>
                          </a:solidFill>
                          <a:latin typeface="+mj-lt"/>
                          <a:ea typeface="+mn-ea"/>
                          <a:cs typeface="Calibri" panose="020F0502020204030204" pitchFamily="34" charset="0"/>
                        </a:rPr>
                        <a:t>2,000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j-lt"/>
                          <a:ea typeface="+mn-ea"/>
                          <a:cs typeface="Calibri" panose="020F0502020204030204" pitchFamily="34" charset="0"/>
                        </a:rPr>
                        <a:t>Record unrealized gain in stock investments.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814F0F8A-DCE3-B6A9-B65A-09CFC05752E8}"/>
              </a:ext>
            </a:extLst>
          </p:cNvPr>
          <p:cNvSpPr>
            <a:spLocks noGrp="1"/>
          </p:cNvSpPr>
          <p:nvPr>
            <p:ph type="sldNum" sz="quarter" idx="10"/>
          </p:nvPr>
        </p:nvSpPr>
        <p:spPr/>
        <p:txBody>
          <a:bodyPr/>
          <a:lstStyle/>
          <a:p>
            <a:r>
              <a:rPr lang="en-US" dirty="0"/>
              <a:t>15-</a:t>
            </a:r>
            <a:fld id="{68151E55-6873-49E2-B8D5-2F265E6F1973}" type="slidenum">
              <a:rPr lang="en-US" smtClean="0"/>
              <a:pPr/>
              <a:t>28</a:t>
            </a:fld>
            <a:endParaRPr lang="en-US" dirty="0"/>
          </a:p>
        </p:txBody>
      </p:sp>
    </p:spTree>
    <p:extLst>
      <p:ext uri="{BB962C8B-B14F-4D97-AF65-F5344CB8AC3E}">
        <p14:creationId xmlns:p14="http://schemas.microsoft.com/office/powerpoint/2010/main" val="3852179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72DFC-4F69-0760-BD0D-E8F48669C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934B3-784B-5E55-AB97-77E8F974B9F7}"/>
              </a:ext>
            </a:extLst>
          </p:cNvPr>
          <p:cNvSpPr>
            <a:spLocks noGrp="1"/>
          </p:cNvSpPr>
          <p:nvPr>
            <p:ph type="title"/>
          </p:nvPr>
        </p:nvSpPr>
        <p:spPr>
          <a:xfrm>
            <a:off x="342900" y="640079"/>
            <a:ext cx="8458200" cy="1160585"/>
          </a:xfrm>
        </p:spPr>
        <p:txBody>
          <a:bodyPr/>
          <a:lstStyle/>
          <a:p>
            <a:r>
              <a:rPr lang="en-US" dirty="0"/>
              <a:t>Stock Investments: Insignificant Reporting Fair Value</a:t>
            </a:r>
          </a:p>
        </p:txBody>
      </p:sp>
      <p:sp>
        <p:nvSpPr>
          <p:cNvPr id="3" name="Content Placeholder 2">
            <a:extLst>
              <a:ext uri="{FF2B5EF4-FFF2-40B4-BE49-F238E27FC236}">
                <a16:creationId xmlns:a16="http://schemas.microsoft.com/office/drawing/2014/main" id="{E7DB1B6C-6F34-15C7-C9B8-3DA1095FE69F}"/>
              </a:ext>
            </a:extLst>
          </p:cNvPr>
          <p:cNvSpPr>
            <a:spLocks noGrp="1"/>
          </p:cNvSpPr>
          <p:nvPr>
            <p:ph sz="quarter" idx="11"/>
          </p:nvPr>
        </p:nvSpPr>
        <p:spPr>
          <a:xfrm>
            <a:off x="457200" y="1831883"/>
            <a:ext cx="8229600" cy="3059104"/>
          </a:xfrm>
          <a:solidFill>
            <a:schemeClr val="accent4">
              <a:lumMod val="20000"/>
              <a:lumOff val="80000"/>
            </a:schemeClr>
          </a:solidFill>
          <a:ln w="12700">
            <a:solidFill>
              <a:schemeClr val="accent3">
                <a:lumMod val="50000"/>
              </a:schemeClr>
            </a:solidFill>
            <a:miter lim="800000"/>
            <a:headEnd/>
            <a:tailEnd/>
          </a:ln>
        </p:spPr>
        <p:txBody>
          <a:bodyPr vert="horz" wrap="square" lIns="90488" tIns="44450" rIns="90488" bIns="44450" numCol="1" anchor="t" anchorCtr="0" compatLnSpc="1">
            <a:prstTxWarp prst="textNoShape">
              <a:avLst/>
            </a:prstTxWarp>
          </a:bodyPr>
          <a:lstStyle/>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pitchFamily="34" charset="0"/>
                <a:ea typeface="+mn-ea"/>
                <a:cs typeface="Arial" pitchFamily="34" charset="0"/>
              </a:rPr>
              <a:t>Unrealized gain, a temporary account, is reported in Other Revenues and Gains (or Expenses and Losses) on the Income Statement.</a:t>
            </a:r>
          </a:p>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pitchFamily="34" charset="0"/>
                <a:ea typeface="+mn-ea"/>
                <a:cs typeface="Arial" pitchFamily="34" charset="0"/>
              </a:rPr>
              <a:t>Fair Value Adjustment − Stock, is a permanent asset which reports adjustments in portfolio.</a:t>
            </a:r>
          </a:p>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pitchFamily="34" charset="0"/>
                <a:ea typeface="+mn-ea"/>
                <a:cs typeface="Arial" pitchFamily="34" charset="0"/>
              </a:rPr>
              <a:t>Total cost kept in one account and fair value adjustment kept in separate account. Reported in assets as shown below:</a:t>
            </a:r>
          </a:p>
        </p:txBody>
      </p:sp>
      <p:sp>
        <p:nvSpPr>
          <p:cNvPr id="5" name="Table Summary 5" hidden="1">
            <a:extLst>
              <a:ext uri="{FF2B5EF4-FFF2-40B4-BE49-F238E27FC236}">
                <a16:creationId xmlns:a16="http://schemas.microsoft.com/office/drawing/2014/main" id="{143C02D4-FCA7-F08D-CCF4-E28549394880}"/>
              </a:ext>
            </a:extLst>
          </p:cNvPr>
          <p:cNvSpPr>
            <a:spLocks noGrp="1"/>
          </p:cNvSpPr>
          <p:nvPr>
            <p:ph sz="quarter" idx="15"/>
          </p:nvPr>
        </p:nvSpPr>
        <p:spPr>
          <a:xfrm>
            <a:off x="1323975" y="4946350"/>
            <a:ext cx="6572250" cy="640080"/>
          </a:xfrm>
        </p:spPr>
        <p:txBody>
          <a:bodyPr/>
          <a:lstStyle/>
          <a:p>
            <a:pPr>
              <a:spcAft>
                <a:spcPts val="0"/>
              </a:spcAft>
            </a:pPr>
            <a:r>
              <a:rPr lang="en-US" sz="1400" dirty="0"/>
              <a:t>The following content is arranged like a table. Table has three columns. In the table, the following cells are blank: Rows 1 and 5: columns 2, 3. Rows 2 and 3: column 3. Rows 4 and 5: column 2.</a:t>
            </a:r>
          </a:p>
        </p:txBody>
      </p:sp>
      <p:graphicFrame>
        <p:nvGraphicFramePr>
          <p:cNvPr id="14" name="Table 7">
            <a:extLst>
              <a:ext uri="{FF2B5EF4-FFF2-40B4-BE49-F238E27FC236}">
                <a16:creationId xmlns:a16="http://schemas.microsoft.com/office/drawing/2014/main" id="{2ED847FD-2E4C-992D-A75B-564810C5C95B}"/>
              </a:ext>
            </a:extLst>
          </p:cNvPr>
          <p:cNvGraphicFramePr>
            <a:graphicFrameLocks noGrp="1"/>
          </p:cNvGraphicFramePr>
          <p:nvPr>
            <p:extLst>
              <p:ext uri="{D42A27DB-BD31-4B8C-83A1-F6EECF244321}">
                <p14:modId xmlns:p14="http://schemas.microsoft.com/office/powerpoint/2010/main" val="2232020111"/>
              </p:ext>
            </p:extLst>
          </p:nvPr>
        </p:nvGraphicFramePr>
        <p:xfrm>
          <a:off x="1371600" y="4985217"/>
          <a:ext cx="6400801" cy="1591056"/>
        </p:xfrm>
        <a:graphic>
          <a:graphicData uri="http://schemas.openxmlformats.org/drawingml/2006/table">
            <a:tbl>
              <a:tblPr firstRow="1"/>
              <a:tblGrid>
                <a:gridCol w="4625285">
                  <a:extLst>
                    <a:ext uri="{9D8B030D-6E8A-4147-A177-3AD203B41FA5}">
                      <a16:colId xmlns:a16="http://schemas.microsoft.com/office/drawing/2014/main" val="20000"/>
                    </a:ext>
                  </a:extLst>
                </a:gridCol>
                <a:gridCol w="887758">
                  <a:extLst>
                    <a:ext uri="{9D8B030D-6E8A-4147-A177-3AD203B41FA5}">
                      <a16:colId xmlns:a16="http://schemas.microsoft.com/office/drawing/2014/main" val="4114048572"/>
                    </a:ext>
                  </a:extLst>
                </a:gridCol>
                <a:gridCol w="887758">
                  <a:extLst>
                    <a:ext uri="{9D8B030D-6E8A-4147-A177-3AD203B41FA5}">
                      <a16:colId xmlns:a16="http://schemas.microsoft.com/office/drawing/2014/main" val="1850874379"/>
                    </a:ext>
                  </a:extLst>
                </a:gridCol>
              </a:tblGrid>
              <a:tr h="228600">
                <a:tc>
                  <a:txBody>
                    <a:bodyPr/>
                    <a:lstStyle/>
                    <a:p>
                      <a:pPr indent="0" algn="l"/>
                      <a:r>
                        <a:rPr lang="en-US" sz="1200" b="1" kern="1200" dirty="0">
                          <a:solidFill>
                            <a:schemeClr val="tx1"/>
                          </a:solidFill>
                          <a:latin typeface="Calibri" panose="020F0502020204030204" pitchFamily="34" charset="0"/>
                          <a:ea typeface="+mn-ea"/>
                          <a:cs typeface="Calibri" panose="020F0502020204030204" pitchFamily="34" charset="0"/>
                        </a:rPr>
                        <a:t>Assets</a:t>
                      </a:r>
                      <a:endParaRPr sz="1200" b="1"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tc>
                  <a:txBody>
                    <a:bodyPr/>
                    <a:lstStyle/>
                    <a:p>
                      <a:pPr indent="0" algn="l"/>
                      <a:endParaRPr sz="1200" b="0"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tc>
                  <a:txBody>
                    <a:bodyPr/>
                    <a:lstStyle/>
                    <a:p>
                      <a:pPr indent="0" algn="l"/>
                      <a:endParaRPr sz="1200" b="0" kern="1200" dirty="0">
                        <a:solidFill>
                          <a:schemeClr val="tx1"/>
                        </a:solidFill>
                        <a:latin typeface="Calibri" panose="020F0502020204030204" pitchFamily="34" charset="0"/>
                        <a:ea typeface="+mn-ea"/>
                        <a:cs typeface="Calibri" panose="020F0502020204030204" pitchFamily="34" charset="0"/>
                      </a:endParaRPr>
                    </a:p>
                  </a:txBody>
                  <a:tcPr marB="27432" anchor="b">
                    <a:lnL w="12700" cmpd="sng">
                      <a:noFill/>
                      <a:prstDash val="solid"/>
                    </a:lnL>
                    <a:lnR w="12700" cmpd="sng">
                      <a:noFill/>
                      <a:prstDash val="solid"/>
                    </a:lnR>
                    <a:lnT w="38100" cap="flat" cmpd="sng" algn="ctr">
                      <a:solidFill>
                        <a:srgbClr val="BFBFBF"/>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00"/>
                  </a:ext>
                </a:extLst>
              </a:tr>
              <a:tr h="228600">
                <a:tc>
                  <a:txBody>
                    <a:bodyPr/>
                    <a:lstStyle/>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Stock investments (at cost)</a:t>
                      </a: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r"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$7,000</a:t>
                      </a:r>
                    </a:p>
                  </a:txBody>
                  <a:tcPr marR="201168"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0012"/>
                  </a:ext>
                </a:extLst>
              </a:tr>
              <a:tr h="228600">
                <a:tc>
                  <a:txBody>
                    <a:bodyPr/>
                    <a:lstStyle/>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Fair value adjustment—Stock</a:t>
                      </a: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r" defTabSz="2857500">
                        <a:tabLst>
                          <a:tab pos="3206750" algn="r"/>
                        </a:tabLst>
                      </a:pPr>
                      <a:r>
                        <a:rPr lang="en-US" sz="1200" b="0" u="sng" kern="1200" spc="300" baseline="0" dirty="0">
                          <a:solidFill>
                            <a:schemeClr val="tx1"/>
                          </a:solidFill>
                          <a:latin typeface="Calibri" panose="020F0502020204030204" pitchFamily="34" charset="0"/>
                          <a:ea typeface="+mn-ea"/>
                          <a:cs typeface="Calibri" panose="020F0502020204030204" pitchFamily="34" charset="0"/>
                        </a:rPr>
                        <a:t> </a:t>
                      </a:r>
                      <a:r>
                        <a:rPr lang="en-US" sz="1200" b="0" u="sng" kern="1200" dirty="0">
                          <a:solidFill>
                            <a:schemeClr val="tx1"/>
                          </a:solidFill>
                          <a:latin typeface="Calibri" panose="020F0502020204030204" pitchFamily="34" charset="0"/>
                          <a:ea typeface="+mn-ea"/>
                          <a:cs typeface="Calibri" panose="020F0502020204030204" pitchFamily="34" charset="0"/>
                        </a:rPr>
                        <a:t>2,000</a:t>
                      </a:r>
                      <a:endParaRPr lang="en-US" sz="1200" b="1" u="sng" kern="1200" dirty="0">
                        <a:solidFill>
                          <a:schemeClr val="tx1"/>
                        </a:solidFill>
                        <a:latin typeface="Calibri" panose="020F0502020204030204" pitchFamily="34" charset="0"/>
                        <a:ea typeface="+mn-ea"/>
                        <a:cs typeface="Calibri" panose="020F0502020204030204" pitchFamily="34" charset="0"/>
                      </a:endParaRPr>
                    </a:p>
                  </a:txBody>
                  <a:tcPr marR="201168"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658965195"/>
                  </a:ext>
                </a:extLst>
              </a:tr>
              <a:tr h="228600">
                <a:tc>
                  <a:txBody>
                    <a:bodyPr/>
                    <a:lstStyle/>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Stock investments (at fair value)</a:t>
                      </a: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L="274320"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$9,000</a:t>
                      </a: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marB="27432"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3381041573"/>
                  </a:ext>
                </a:extLst>
              </a:tr>
              <a:tr h="457200">
                <a:tc>
                  <a:txBody>
                    <a:bodyPr/>
                    <a:lstStyle/>
                    <a:p>
                      <a:pPr marL="0" marR="0" lvl="0" indent="0" algn="l" defTabSz="2857500" rtl="0" eaLnBrk="1" fontAlgn="auto" latinLnBrk="0" hangingPunct="1">
                        <a:lnSpc>
                          <a:spcPct val="100000"/>
                        </a:lnSpc>
                        <a:spcBef>
                          <a:spcPts val="0"/>
                        </a:spcBef>
                        <a:spcAft>
                          <a:spcPts val="0"/>
                        </a:spcAft>
                        <a:buClrTx/>
                        <a:buSzTx/>
                        <a:buFontTx/>
                        <a:buNone/>
                        <a:tabLst>
                          <a:tab pos="3206750" algn="r"/>
                        </a:tabLst>
                        <a:defRPr/>
                      </a:pPr>
                      <a:r>
                        <a:rPr lang="en-US" sz="1200" b="0" kern="1200" dirty="0">
                          <a:noFill/>
                          <a:latin typeface="Calibri" panose="020F0502020204030204" pitchFamily="34" charset="0"/>
                          <a:ea typeface="+mn-ea"/>
                          <a:cs typeface="Calibri" panose="020F0502020204030204" pitchFamily="34" charset="0"/>
                        </a:rPr>
                        <a:t>or simply</a:t>
                      </a:r>
                    </a:p>
                    <a:p>
                      <a:pPr marL="0" indent="0" algn="l" defTabSz="2857500">
                        <a:tabLst>
                          <a:tab pos="3206750" algn="r"/>
                        </a:tabLst>
                      </a:pPr>
                      <a:endParaRPr lang="en-US" sz="1200" b="0" kern="1200" dirty="0">
                        <a:solidFill>
                          <a:schemeClr val="tx1"/>
                        </a:solidFill>
                        <a:latin typeface="Calibri" panose="020F0502020204030204" pitchFamily="34" charset="0"/>
                        <a:ea typeface="+mn-ea"/>
                        <a:cs typeface="Calibri" panose="020F0502020204030204" pitchFamily="34" charset="0"/>
                      </a:endParaRPr>
                    </a:p>
                    <a:p>
                      <a:pPr marL="0" indent="0" algn="l"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Stock investments (at fair value; cost is $7,000)</a:t>
                      </a:r>
                    </a:p>
                  </a:txBody>
                  <a:tcPr marL="274320" marT="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L="274320" marT="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tc>
                  <a:txBody>
                    <a:bodyPr/>
                    <a:lstStyle/>
                    <a:p>
                      <a:pPr marL="0" indent="0" algn="ctr" defTabSz="2857500">
                        <a:tabLst>
                          <a:tab pos="3206750" algn="r"/>
                        </a:tabLst>
                      </a:pPr>
                      <a:r>
                        <a:rPr lang="en-US" sz="1200" b="0" kern="1200" dirty="0">
                          <a:solidFill>
                            <a:schemeClr val="tx1"/>
                          </a:solidFill>
                          <a:latin typeface="Calibri" panose="020F0502020204030204" pitchFamily="34" charset="0"/>
                          <a:ea typeface="+mn-ea"/>
                          <a:cs typeface="Calibri" panose="020F0502020204030204" pitchFamily="34" charset="0"/>
                        </a:rPr>
                        <a:t>$9,000</a:t>
                      </a:r>
                      <a:endParaRPr lang="en-US" sz="1200" b="1" kern="1200" dirty="0">
                        <a:solidFill>
                          <a:schemeClr val="tx1"/>
                        </a:solidFill>
                        <a:latin typeface="Calibri" panose="020F0502020204030204" pitchFamily="34" charset="0"/>
                        <a:ea typeface="+mn-ea"/>
                        <a:cs typeface="Calibri" panose="020F0502020204030204" pitchFamily="34" charset="0"/>
                      </a:endParaRPr>
                    </a:p>
                  </a:txBody>
                  <a:tcPr marT="27432" anchor="b">
                    <a:lnL w="12700" cmpd="sng">
                      <a:noFill/>
                      <a:prstDash val="solid"/>
                    </a:lnL>
                    <a:lnR w="12700" cmpd="sng">
                      <a:noFill/>
                      <a:prstDash val="solid"/>
                    </a:lnR>
                    <a:lnT w="12700" cmpd="sng">
                      <a:noFill/>
                      <a:prstDash val="solid"/>
                    </a:lnT>
                    <a:lnB w="381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EF2E2"/>
                    </a:solidFill>
                  </a:tcPr>
                </a:tc>
                <a:extLst>
                  <a:ext uri="{0D108BD9-81ED-4DB2-BD59-A6C34878D82A}">
                    <a16:rowId xmlns:a16="http://schemas.microsoft.com/office/drawing/2014/main" val="1877698269"/>
                  </a:ext>
                </a:extLst>
              </a:tr>
            </a:tbl>
          </a:graphicData>
        </a:graphic>
      </p:graphicFrame>
      <p:pic>
        <p:nvPicPr>
          <p:cNvPr id="18" name="Picture 17">
            <a:extLst>
              <a:ext uri="{FF2B5EF4-FFF2-40B4-BE49-F238E27FC236}">
                <a16:creationId xmlns:a16="http://schemas.microsoft.com/office/drawing/2014/main" id="{76B9AA20-99D8-9FBD-B8B9-874FCAB6357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851245" y="6032942"/>
            <a:ext cx="774259" cy="329213"/>
          </a:xfrm>
          <a:prstGeom prst="rect">
            <a:avLst/>
          </a:prstGeom>
        </p:spPr>
      </p:pic>
      <p:sp>
        <p:nvSpPr>
          <p:cNvPr id="11" name="Slide Number Placeholder 10">
            <a:extLst>
              <a:ext uri="{FF2B5EF4-FFF2-40B4-BE49-F238E27FC236}">
                <a16:creationId xmlns:a16="http://schemas.microsoft.com/office/drawing/2014/main" id="{5F675AB8-CA6B-A2F1-F934-10B23E16A149}"/>
              </a:ext>
            </a:extLst>
          </p:cNvPr>
          <p:cNvSpPr>
            <a:spLocks noGrp="1"/>
          </p:cNvSpPr>
          <p:nvPr>
            <p:ph type="sldNum" sz="quarter" idx="10"/>
          </p:nvPr>
        </p:nvSpPr>
        <p:spPr/>
        <p:txBody>
          <a:bodyPr/>
          <a:lstStyle/>
          <a:p>
            <a:r>
              <a:rPr lang="en-US" dirty="0"/>
              <a:t>15-</a:t>
            </a:r>
            <a:fld id="{68151E55-6873-49E2-B8D5-2F265E6F1973}" type="slidenum">
              <a:rPr lang="en-US" smtClean="0"/>
              <a:pPr/>
              <a:t>29</a:t>
            </a:fld>
            <a:endParaRPr lang="en-US" dirty="0"/>
          </a:p>
        </p:txBody>
      </p:sp>
    </p:spTree>
    <p:extLst>
      <p:ext uri="{BB962C8B-B14F-4D97-AF65-F5344CB8AC3E}">
        <p14:creationId xmlns:p14="http://schemas.microsoft.com/office/powerpoint/2010/main" val="4286029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782702"/>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C1</a:t>
            </a:r>
          </a:p>
        </p:txBody>
      </p:sp>
      <p:pic>
        <p:nvPicPr>
          <p:cNvPr id="24" name="Picture 2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501755"/>
            <a:ext cx="7315200" cy="87312"/>
          </a:xfrm>
          <a:prstGeom prst="rect">
            <a:avLst/>
          </a:prstGeom>
        </p:spPr>
      </p:pic>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914400" y="1550798"/>
            <a:ext cx="7315200" cy="3478883"/>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Distinguish between debt and equity securities and between short-term and long-term investments.</a:t>
            </a:r>
          </a:p>
        </p:txBody>
      </p:sp>
      <p:pic>
        <p:nvPicPr>
          <p:cNvPr id="25" name="Picture 24">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5029680"/>
            <a:ext cx="7315200" cy="87313"/>
          </a:xfrm>
          <a:prstGeom prst="rect">
            <a:avLst/>
          </a:prstGeom>
        </p:spPr>
      </p:pic>
      <p:sp>
        <p:nvSpPr>
          <p:cNvPr id="7" name="Slide Number Placeholder 6">
            <a:extLst>
              <a:ext uri="{FF2B5EF4-FFF2-40B4-BE49-F238E27FC236}">
                <a16:creationId xmlns:a16="http://schemas.microsoft.com/office/drawing/2014/main" id="{5F57F243-5848-5C12-2F50-8514ED9EE53B}"/>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563CC-9543-70B4-E8B2-6D3397810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AD5C6-5440-B67A-3815-E5B7706AFECC}"/>
              </a:ext>
            </a:extLst>
          </p:cNvPr>
          <p:cNvSpPr>
            <a:spLocks noGrp="1"/>
          </p:cNvSpPr>
          <p:nvPr>
            <p:ph type="title"/>
          </p:nvPr>
        </p:nvSpPr>
        <p:spPr>
          <a:xfrm>
            <a:off x="342900" y="640079"/>
            <a:ext cx="8458200" cy="1160585"/>
          </a:xfrm>
        </p:spPr>
        <p:txBody>
          <a:bodyPr/>
          <a:lstStyle/>
          <a:p>
            <a:r>
              <a:rPr lang="en-US" dirty="0"/>
              <a:t>Stock Investments Insignificant: Selling Stock Investments</a:t>
            </a:r>
          </a:p>
        </p:txBody>
      </p:sp>
      <p:sp>
        <p:nvSpPr>
          <p:cNvPr id="3" name="Content Placeholder 2">
            <a:extLst>
              <a:ext uri="{FF2B5EF4-FFF2-40B4-BE49-F238E27FC236}">
                <a16:creationId xmlns:a16="http://schemas.microsoft.com/office/drawing/2014/main" id="{328ADA04-C708-0A99-3F89-F7E8E4CE76AE}"/>
              </a:ext>
            </a:extLst>
          </p:cNvPr>
          <p:cNvSpPr>
            <a:spLocks noGrp="1"/>
          </p:cNvSpPr>
          <p:nvPr>
            <p:ph sz="quarter" idx="11"/>
          </p:nvPr>
        </p:nvSpPr>
        <p:spPr>
          <a:xfrm>
            <a:off x="219456" y="1939295"/>
            <a:ext cx="8705088" cy="3018228"/>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When sold, difference between net proceeds and cost recorded as gain or loss.</a:t>
            </a:r>
          </a:p>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Prior-period fair value adjustments not used to compute gain or loss from sale of individual stocks.</a:t>
            </a:r>
          </a:p>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3/9/28: ITI sold individual stock with cost of $500 for $800.</a:t>
            </a:r>
          </a:p>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Gain: $800 net proceeds − $500 cost = $300.</a:t>
            </a:r>
          </a:p>
        </p:txBody>
      </p:sp>
      <p:sp>
        <p:nvSpPr>
          <p:cNvPr id="4" name="Table Summary 3" hidden="1">
            <a:extLst>
              <a:ext uri="{FF2B5EF4-FFF2-40B4-BE49-F238E27FC236}">
                <a16:creationId xmlns:a16="http://schemas.microsoft.com/office/drawing/2014/main" id="{297D055A-9805-9BE0-E780-35CA911CDB5E}"/>
              </a:ext>
            </a:extLst>
          </p:cNvPr>
          <p:cNvSpPr>
            <a:spLocks noGrp="1"/>
          </p:cNvSpPr>
          <p:nvPr>
            <p:ph sz="quarter" idx="14"/>
          </p:nvPr>
        </p:nvSpPr>
        <p:spPr>
          <a:xfrm>
            <a:off x="1941342" y="4725889"/>
            <a:ext cx="4811150" cy="640080"/>
          </a:xfrm>
        </p:spPr>
        <p:txBody>
          <a:bodyPr/>
          <a:lstStyle/>
          <a:p>
            <a:r>
              <a:rPr lang="en-US" sz="1400" dirty="0"/>
              <a:t>Journal entry with date; account name and amount debited on first line; account names and amounts credited on next two lines; description of transaction on last line.</a:t>
            </a:r>
          </a:p>
        </p:txBody>
      </p:sp>
      <p:graphicFrame>
        <p:nvGraphicFramePr>
          <p:cNvPr id="5" name="Table 7">
            <a:extLst>
              <a:ext uri="{FF2B5EF4-FFF2-40B4-BE49-F238E27FC236}">
                <a16:creationId xmlns:a16="http://schemas.microsoft.com/office/drawing/2014/main" id="{4C135486-5EF6-32D0-B16F-B670B5B285E6}"/>
              </a:ext>
            </a:extLst>
          </p:cNvPr>
          <p:cNvGraphicFramePr>
            <a:graphicFrameLocks noGrp="1"/>
          </p:cNvGraphicFramePr>
          <p:nvPr>
            <p:extLst>
              <p:ext uri="{D42A27DB-BD31-4B8C-83A1-F6EECF244321}">
                <p14:modId xmlns:p14="http://schemas.microsoft.com/office/powerpoint/2010/main" val="1764742801"/>
              </p:ext>
            </p:extLst>
          </p:nvPr>
        </p:nvGraphicFramePr>
        <p:xfrm>
          <a:off x="868680" y="5197401"/>
          <a:ext cx="7406640" cy="1219200"/>
        </p:xfrm>
        <a:graphic>
          <a:graphicData uri="http://schemas.openxmlformats.org/drawingml/2006/table">
            <a:tbl>
              <a:tblPr firstRow="1" bandRow="1"/>
              <a:tblGrid>
                <a:gridCol w="1334747">
                  <a:extLst>
                    <a:ext uri="{9D8B030D-6E8A-4147-A177-3AD203B41FA5}">
                      <a16:colId xmlns:a16="http://schemas.microsoft.com/office/drawing/2014/main" val="504104817"/>
                    </a:ext>
                  </a:extLst>
                </a:gridCol>
                <a:gridCol w="4542753">
                  <a:extLst>
                    <a:ext uri="{9D8B030D-6E8A-4147-A177-3AD203B41FA5}">
                      <a16:colId xmlns:a16="http://schemas.microsoft.com/office/drawing/2014/main" val="326798868"/>
                    </a:ext>
                  </a:extLst>
                </a:gridCol>
                <a:gridCol w="787615">
                  <a:extLst>
                    <a:ext uri="{9D8B030D-6E8A-4147-A177-3AD203B41FA5}">
                      <a16:colId xmlns:a16="http://schemas.microsoft.com/office/drawing/2014/main" val="139275990"/>
                    </a:ext>
                  </a:extLst>
                </a:gridCol>
                <a:gridCol w="741525">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Mar. 9</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j-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800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j-lt"/>
                          <a:ea typeface="+mn-ea"/>
                          <a:cs typeface="Calibri" panose="020F0502020204030204" pitchFamily="34" charset="0"/>
                        </a:rPr>
                        <a:t>Stock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r>
                        <a:rPr lang="en-US" sz="1400" b="0" kern="1200" dirty="0">
                          <a:solidFill>
                            <a:schemeClr val="tx1"/>
                          </a:solidFill>
                          <a:latin typeface="+mj-lt"/>
                          <a:ea typeface="+mn-ea"/>
                          <a:cs typeface="Calibri" panose="020F0502020204030204" pitchFamily="34" charset="0"/>
                        </a:rPr>
                        <a:t>500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j-lt"/>
                          <a:ea typeface="+mn-ea"/>
                          <a:cs typeface="Calibri" panose="020F0502020204030204" pitchFamily="34" charset="0"/>
                        </a:rPr>
                        <a:t>Gain on Sale of Stock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a:spcBef>
                          <a:spcPts val="1000"/>
                        </a:spcBef>
                      </a:pPr>
                      <a:r>
                        <a:rPr lang="en-US" sz="1400" b="0" i="0" dirty="0">
                          <a:solidFill>
                            <a:schemeClr val="tx1"/>
                          </a:solidFill>
                          <a:latin typeface="+mj-lt"/>
                          <a:cs typeface="Calibri" panose="020F0502020204030204" pitchFamily="34" charset="0"/>
                        </a:rPr>
                        <a:t>300</a:t>
                      </a: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66955902"/>
                  </a:ext>
                </a:extLst>
              </a:tr>
              <a:tr h="304800">
                <a:tc>
                  <a:txBody>
                    <a:body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j-lt"/>
                          <a:ea typeface="+mn-ea"/>
                          <a:cs typeface="Calibri" panose="020F0502020204030204" pitchFamily="34" charset="0"/>
                        </a:rPr>
                        <a:t>Sold stock investments costing $500 for $800 cash.</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2381742566"/>
                  </a:ext>
                </a:extLst>
              </a:tr>
            </a:tbl>
          </a:graphicData>
        </a:graphic>
      </p:graphicFrame>
      <p:sp>
        <p:nvSpPr>
          <p:cNvPr id="11" name="Slide Number Placeholder 10">
            <a:extLst>
              <a:ext uri="{FF2B5EF4-FFF2-40B4-BE49-F238E27FC236}">
                <a16:creationId xmlns:a16="http://schemas.microsoft.com/office/drawing/2014/main" id="{C667348E-8494-8EF6-09C9-31B74A29C386}"/>
              </a:ext>
            </a:extLst>
          </p:cNvPr>
          <p:cNvSpPr>
            <a:spLocks noGrp="1"/>
          </p:cNvSpPr>
          <p:nvPr>
            <p:ph type="sldNum" sz="quarter" idx="10"/>
          </p:nvPr>
        </p:nvSpPr>
        <p:spPr/>
        <p:txBody>
          <a:bodyPr/>
          <a:lstStyle/>
          <a:p>
            <a:r>
              <a:rPr lang="en-US" dirty="0"/>
              <a:t>15-</a:t>
            </a:r>
            <a:fld id="{68151E55-6873-49E2-B8D5-2F265E6F1973}" type="slidenum">
              <a:rPr lang="en-US" smtClean="0"/>
              <a:pPr/>
              <a:t>30</a:t>
            </a:fld>
            <a:endParaRPr lang="en-US" dirty="0"/>
          </a:p>
        </p:txBody>
      </p:sp>
    </p:spTree>
    <p:extLst>
      <p:ext uri="{BB962C8B-B14F-4D97-AF65-F5344CB8AC3E}">
        <p14:creationId xmlns:p14="http://schemas.microsoft.com/office/powerpoint/2010/main" val="10739786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C4F9C9-9C90-E690-F186-08C101044E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EFAF9B-BC55-ED6B-C2CF-AB7C3B582A05}"/>
              </a:ext>
            </a:extLst>
          </p:cNvPr>
          <p:cNvSpPr>
            <a:spLocks noGrp="1"/>
          </p:cNvSpPr>
          <p:nvPr>
            <p:ph type="title" hasCustomPrompt="1"/>
          </p:nvPr>
        </p:nvSpPr>
        <p:spPr>
          <a:xfrm>
            <a:off x="342900" y="937081"/>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P5</a:t>
            </a:r>
          </a:p>
        </p:txBody>
      </p:sp>
      <p:pic>
        <p:nvPicPr>
          <p:cNvPr id="24" name="Picture 23">
            <a:extLst>
              <a:ext uri="{FF2B5EF4-FFF2-40B4-BE49-F238E27FC236}">
                <a16:creationId xmlns:a16="http://schemas.microsoft.com/office/drawing/2014/main" id="{C627FF67-CB81-AC01-68E2-FEAB090624E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963820"/>
            <a:ext cx="7315200" cy="87312"/>
          </a:xfrm>
          <a:prstGeom prst="rect">
            <a:avLst/>
          </a:prstGeom>
        </p:spPr>
      </p:pic>
      <p:sp>
        <p:nvSpPr>
          <p:cNvPr id="5" name="Content Placeholder 1">
            <a:extLst>
              <a:ext uri="{FF2B5EF4-FFF2-40B4-BE49-F238E27FC236}">
                <a16:creationId xmlns:a16="http://schemas.microsoft.com/office/drawing/2014/main" id="{659B1525-1E41-8517-6F78-91F9C0245BD8}"/>
              </a:ext>
            </a:extLst>
          </p:cNvPr>
          <p:cNvSpPr>
            <a:spLocks noGrp="1"/>
          </p:cNvSpPr>
          <p:nvPr>
            <p:ph sz="quarter" idx="11"/>
          </p:nvPr>
        </p:nvSpPr>
        <p:spPr>
          <a:xfrm>
            <a:off x="914400" y="2051131"/>
            <a:ext cx="7315200" cy="3026159"/>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Account for equity securities with significant influence.</a:t>
            </a:r>
          </a:p>
        </p:txBody>
      </p:sp>
      <p:pic>
        <p:nvPicPr>
          <p:cNvPr id="25" name="Picture 24">
            <a:extLst>
              <a:ext uri="{FF2B5EF4-FFF2-40B4-BE49-F238E27FC236}">
                <a16:creationId xmlns:a16="http://schemas.microsoft.com/office/drawing/2014/main" id="{4C25B2AF-86A1-47FF-0F78-47247E4B6A6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5077291"/>
            <a:ext cx="7315200" cy="87313"/>
          </a:xfrm>
          <a:prstGeom prst="rect">
            <a:avLst/>
          </a:prstGeom>
        </p:spPr>
      </p:pic>
      <p:sp>
        <p:nvSpPr>
          <p:cNvPr id="7" name="Slide Number Placeholder 6">
            <a:extLst>
              <a:ext uri="{FF2B5EF4-FFF2-40B4-BE49-F238E27FC236}">
                <a16:creationId xmlns:a16="http://schemas.microsoft.com/office/drawing/2014/main" id="{6086629B-D760-DE2C-EFF5-D8AECF70518F}"/>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31</a:t>
            </a:fld>
            <a:endParaRPr lang="en-US" dirty="0"/>
          </a:p>
        </p:txBody>
      </p:sp>
    </p:spTree>
    <p:extLst>
      <p:ext uri="{BB962C8B-B14F-4D97-AF65-F5344CB8AC3E}">
        <p14:creationId xmlns:p14="http://schemas.microsoft.com/office/powerpoint/2010/main" val="13348149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0DC6F-DA36-6811-A684-AAF9AB9489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64E41-3FD3-0066-FA99-454074CCE483}"/>
              </a:ext>
            </a:extLst>
          </p:cNvPr>
          <p:cNvSpPr>
            <a:spLocks noGrp="1"/>
          </p:cNvSpPr>
          <p:nvPr>
            <p:ph type="title"/>
          </p:nvPr>
        </p:nvSpPr>
        <p:spPr>
          <a:xfrm>
            <a:off x="342900" y="640080"/>
            <a:ext cx="8458200" cy="1137920"/>
          </a:xfrm>
        </p:spPr>
        <p:txBody>
          <a:bodyPr lIns="182880" rIns="182880"/>
          <a:lstStyle/>
          <a:p>
            <a:r>
              <a:rPr lang="en-US" dirty="0"/>
              <a:t>Equity Investments: Significant Influence, 20% </a:t>
            </a:r>
            <a:r>
              <a:rPr lang="en-US" sz="100" b="0" spc="-300" dirty="0">
                <a:noFill/>
              </a:rPr>
              <a:t>to</a:t>
            </a:r>
            <a:r>
              <a:rPr lang="en-US" dirty="0"/>
              <a:t>– 50%</a:t>
            </a:r>
          </a:p>
        </p:txBody>
      </p:sp>
      <p:sp>
        <p:nvSpPr>
          <p:cNvPr id="3" name="Content Placeholder 2">
            <a:extLst>
              <a:ext uri="{FF2B5EF4-FFF2-40B4-BE49-F238E27FC236}">
                <a16:creationId xmlns:a16="http://schemas.microsoft.com/office/drawing/2014/main" id="{E1DA8C68-31CB-B659-5C11-73B837156F30}"/>
              </a:ext>
            </a:extLst>
          </p:cNvPr>
          <p:cNvSpPr>
            <a:spLocks noGrp="1"/>
          </p:cNvSpPr>
          <p:nvPr>
            <p:ph sz="quarter" idx="11"/>
          </p:nvPr>
        </p:nvSpPr>
        <p:spPr>
          <a:xfrm>
            <a:off x="464748" y="2025611"/>
            <a:ext cx="8156448" cy="954557"/>
          </a:xfrm>
          <a:solidFill>
            <a:schemeClr val="accent2">
              <a:lumMod val="40000"/>
              <a:lumOff val="60000"/>
            </a:schemeClr>
          </a:solidFill>
          <a:ln w="12700">
            <a:solidFill>
              <a:schemeClr val="accent2">
                <a:lumMod val="50000"/>
                <a:alpha val="95000"/>
              </a:schemeClr>
            </a:solidFill>
            <a:miter lim="800000"/>
            <a:headEnd/>
            <a:tailEnd/>
          </a:ln>
          <a:effectLst>
            <a:outerShdw blurRad="50800" dist="38100" dir="2700000" algn="tl" rotWithShape="0">
              <a:prstClr val="black">
                <a:alpha val="40000"/>
              </a:prstClr>
            </a:outerShdw>
          </a:effectLst>
        </p:spPr>
        <p:txBody>
          <a:bodyPr wrap="square" lIns="90488" tIns="44450" rIns="90488" bIns="44450">
            <a:noAutofit/>
          </a:bodyPr>
          <a:lstStyle/>
          <a:p>
            <a:pPr algn="ctr" eaLnBrk="0" fontAlgn="base" hangingPunct="0">
              <a:spcBef>
                <a:spcPct val="30000"/>
              </a:spcBef>
              <a:spcAft>
                <a:spcPct val="0"/>
              </a:spcAft>
            </a:pPr>
            <a:r>
              <a:rPr lang="en-US" sz="2800" b="1" dirty="0">
                <a:solidFill>
                  <a:srgbClr val="002060"/>
                </a:solidFill>
                <a:latin typeface="Arial" pitchFamily="34" charset="0"/>
                <a:ea typeface="+mn-ea"/>
                <a:cs typeface="Arial" pitchFamily="34" charset="0"/>
              </a:rPr>
              <a:t>Investor Percentage Ownership of Investee Shares Outstanding</a:t>
            </a:r>
          </a:p>
        </p:txBody>
      </p:sp>
      <p:sp>
        <p:nvSpPr>
          <p:cNvPr id="4" name="Content Placeholder 3">
            <a:extLst>
              <a:ext uri="{FF2B5EF4-FFF2-40B4-BE49-F238E27FC236}">
                <a16:creationId xmlns:a16="http://schemas.microsoft.com/office/drawing/2014/main" id="{67B2F0EA-1ACF-F715-8F4A-15AD9DC1C647}"/>
              </a:ext>
            </a:extLst>
          </p:cNvPr>
          <p:cNvSpPr>
            <a:spLocks noGrp="1"/>
          </p:cNvSpPr>
          <p:nvPr>
            <p:ph sz="quarter" idx="14"/>
          </p:nvPr>
        </p:nvSpPr>
        <p:spPr>
          <a:xfrm>
            <a:off x="7649026" y="3232787"/>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15.6</a:t>
            </a:r>
          </a:p>
        </p:txBody>
      </p:sp>
      <p:pic>
        <p:nvPicPr>
          <p:cNvPr id="6" name="Picture 5" descr="Graphic illustrates investors' percent of ownership and its effect on accounting for equity investments.">
            <a:extLst>
              <a:ext uri="{FF2B5EF4-FFF2-40B4-BE49-F238E27FC236}">
                <a16:creationId xmlns:a16="http://schemas.microsoft.com/office/drawing/2014/main" id="{CC089765-65FE-4160-1E0B-EDDCC79400CB}"/>
              </a:ext>
            </a:extLst>
          </p:cNvPr>
          <p:cNvPicPr>
            <a:picLocks noChangeAspect="1"/>
          </p:cNvPicPr>
          <p:nvPr/>
        </p:nvPicPr>
        <p:blipFill>
          <a:blip r:embed="rId3"/>
          <a:srcRect t="3872"/>
          <a:stretch/>
        </p:blipFill>
        <p:spPr>
          <a:xfrm>
            <a:off x="647585" y="3877832"/>
            <a:ext cx="7886815" cy="1684767"/>
          </a:xfrm>
          <a:prstGeom prst="rect">
            <a:avLst/>
          </a:prstGeom>
        </p:spPr>
      </p:pic>
      <p:sp>
        <p:nvSpPr>
          <p:cNvPr id="9" name="Text Placeholder 8">
            <a:extLst>
              <a:ext uri="{FF2B5EF4-FFF2-40B4-BE49-F238E27FC236}">
                <a16:creationId xmlns:a16="http://schemas.microsoft.com/office/drawing/2014/main" id="{88098DAD-13C8-2D24-6893-9E5207632ADC}"/>
              </a:ext>
            </a:extLst>
          </p:cNvPr>
          <p:cNvSpPr>
            <a:spLocks noGrp="1"/>
          </p:cNvSpPr>
          <p:nvPr>
            <p:ph type="body" sz="quarter" idx="19"/>
          </p:nvPr>
        </p:nvSpPr>
        <p:spPr/>
        <p:txBody>
          <a:bodyPr/>
          <a:lstStyle/>
          <a:p>
            <a:r>
              <a:rPr lang="en-US" dirty="0">
                <a:hlinkClick r:id="rId4" action="ppaction://hlinksldjump"/>
              </a:rPr>
              <a:t>Access the text alternative for slide images.</a:t>
            </a:r>
            <a:endParaRPr lang="en-US" dirty="0"/>
          </a:p>
        </p:txBody>
      </p:sp>
      <p:sp>
        <p:nvSpPr>
          <p:cNvPr id="11" name="Slide Number Placeholder 10">
            <a:extLst>
              <a:ext uri="{FF2B5EF4-FFF2-40B4-BE49-F238E27FC236}">
                <a16:creationId xmlns:a16="http://schemas.microsoft.com/office/drawing/2014/main" id="{78FF0BEC-FC2E-DDF1-2AC8-E94F068E1510}"/>
              </a:ext>
            </a:extLst>
          </p:cNvPr>
          <p:cNvSpPr>
            <a:spLocks noGrp="1"/>
          </p:cNvSpPr>
          <p:nvPr>
            <p:ph type="sldNum" sz="quarter" idx="10"/>
          </p:nvPr>
        </p:nvSpPr>
        <p:spPr/>
        <p:txBody>
          <a:bodyPr/>
          <a:lstStyle/>
          <a:p>
            <a:r>
              <a:rPr lang="en-US" dirty="0"/>
              <a:t>15-</a:t>
            </a:r>
            <a:fld id="{68151E55-6873-49E2-B8D5-2F265E6F1973}" type="slidenum">
              <a:rPr lang="en-US" smtClean="0"/>
              <a:pPr/>
              <a:t>32</a:t>
            </a:fld>
            <a:endParaRPr lang="en-US" dirty="0"/>
          </a:p>
        </p:txBody>
      </p:sp>
    </p:spTree>
    <p:extLst>
      <p:ext uri="{BB962C8B-B14F-4D97-AF65-F5344CB8AC3E}">
        <p14:creationId xmlns:p14="http://schemas.microsoft.com/office/powerpoint/2010/main" val="1247810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3CC24-07F3-D9DB-60D5-52135DB12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65605-8043-0A0C-0713-1BF892DEBADD}"/>
              </a:ext>
            </a:extLst>
          </p:cNvPr>
          <p:cNvSpPr>
            <a:spLocks noGrp="1"/>
          </p:cNvSpPr>
          <p:nvPr>
            <p:ph type="title"/>
          </p:nvPr>
        </p:nvSpPr>
        <p:spPr>
          <a:xfrm>
            <a:off x="342900" y="640079"/>
            <a:ext cx="8458200" cy="1160585"/>
          </a:xfrm>
        </p:spPr>
        <p:txBody>
          <a:bodyPr/>
          <a:lstStyle/>
          <a:p>
            <a:r>
              <a:rPr lang="en-US" dirty="0"/>
              <a:t>Equity Investments Significant Influence: Recording Acquisition</a:t>
            </a:r>
          </a:p>
        </p:txBody>
      </p:sp>
      <p:sp>
        <p:nvSpPr>
          <p:cNvPr id="3" name="Content Placeholder 2">
            <a:extLst>
              <a:ext uri="{FF2B5EF4-FFF2-40B4-BE49-F238E27FC236}">
                <a16:creationId xmlns:a16="http://schemas.microsoft.com/office/drawing/2014/main" id="{05956B5B-8BE5-F2F6-3B78-B1557D097CFB}"/>
              </a:ext>
            </a:extLst>
          </p:cNvPr>
          <p:cNvSpPr>
            <a:spLocks noGrp="1"/>
          </p:cNvSpPr>
          <p:nvPr>
            <p:ph sz="quarter" idx="11"/>
          </p:nvPr>
        </p:nvSpPr>
        <p:spPr>
          <a:xfrm>
            <a:off x="461772" y="2701411"/>
            <a:ext cx="8220456" cy="1243584"/>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eaLnBrk="0" fontAlgn="base" hangingPunct="0">
              <a:lnSpc>
                <a:spcPct val="90000"/>
              </a:lnSpc>
              <a:spcBef>
                <a:spcPts val="100"/>
              </a:spcBef>
              <a:spcAft>
                <a:spcPct val="0"/>
              </a:spcAft>
              <a:buFont typeface="Arial" charset="0"/>
            </a:pPr>
            <a:r>
              <a:rPr lang="en-US" sz="2800" dirty="0">
                <a:solidFill>
                  <a:schemeClr val="accent2">
                    <a:lumMod val="50000"/>
                  </a:schemeClr>
                </a:solidFill>
                <a:latin typeface="Arial" charset="0"/>
                <a:ea typeface="+mn-ea"/>
                <a:cs typeface="Arial" charset="0"/>
              </a:rPr>
              <a:t>On January 1, 2027, Micron Co. records the purchase of 3,000 shares (30%) of Star Co. common stock at a total cost of $70,000 cash. </a:t>
            </a:r>
          </a:p>
        </p:txBody>
      </p:sp>
      <p:sp>
        <p:nvSpPr>
          <p:cNvPr id="4" name="Table Summary 3" hidden="1">
            <a:extLst>
              <a:ext uri="{FF2B5EF4-FFF2-40B4-BE49-F238E27FC236}">
                <a16:creationId xmlns:a16="http://schemas.microsoft.com/office/drawing/2014/main" id="{2ADDF8D5-4759-E8BD-FB67-5D45CB24E713}"/>
              </a:ext>
            </a:extLst>
          </p:cNvPr>
          <p:cNvSpPr>
            <a:spLocks noGrp="1"/>
          </p:cNvSpPr>
          <p:nvPr>
            <p:ph sz="quarter" idx="14"/>
          </p:nvPr>
        </p:nvSpPr>
        <p:spPr>
          <a:xfrm>
            <a:off x="1293642" y="4359401"/>
            <a:ext cx="4811150" cy="640080"/>
          </a:xfrm>
        </p:spPr>
        <p:txBody>
          <a:bodyPr/>
          <a:lstStyle/>
          <a:p>
            <a:r>
              <a:rPr lang="en-US" sz="1400" dirty="0"/>
              <a:t>Journal entry with date; account name and amount debited on first line; account name and amount credited on next line; description of transaction on last line.</a:t>
            </a:r>
          </a:p>
        </p:txBody>
      </p:sp>
      <p:graphicFrame>
        <p:nvGraphicFramePr>
          <p:cNvPr id="6" name="Table 4">
            <a:extLst>
              <a:ext uri="{FF2B5EF4-FFF2-40B4-BE49-F238E27FC236}">
                <a16:creationId xmlns:a16="http://schemas.microsoft.com/office/drawing/2014/main" id="{FEC0DA0B-1A1F-1DCA-09DA-B532A51ECE3E}"/>
              </a:ext>
            </a:extLst>
          </p:cNvPr>
          <p:cNvGraphicFramePr>
            <a:graphicFrameLocks noGrp="1"/>
          </p:cNvGraphicFramePr>
          <p:nvPr>
            <p:extLst>
              <p:ext uri="{D42A27DB-BD31-4B8C-83A1-F6EECF244321}">
                <p14:modId xmlns:p14="http://schemas.microsoft.com/office/powerpoint/2010/main" val="556758686"/>
              </p:ext>
            </p:extLst>
          </p:nvPr>
        </p:nvGraphicFramePr>
        <p:xfrm>
          <a:off x="1325880" y="4380587"/>
          <a:ext cx="6492240" cy="914400"/>
        </p:xfrm>
        <a:graphic>
          <a:graphicData uri="http://schemas.openxmlformats.org/drawingml/2006/table">
            <a:tbl>
              <a:tblPr firstRow="1" bandRow="1"/>
              <a:tblGrid>
                <a:gridCol w="850509">
                  <a:extLst>
                    <a:ext uri="{9D8B030D-6E8A-4147-A177-3AD203B41FA5}">
                      <a16:colId xmlns:a16="http://schemas.microsoft.com/office/drawing/2014/main" val="504104817"/>
                    </a:ext>
                  </a:extLst>
                </a:gridCol>
                <a:gridCol w="3680405">
                  <a:extLst>
                    <a:ext uri="{9D8B030D-6E8A-4147-A177-3AD203B41FA5}">
                      <a16:colId xmlns:a16="http://schemas.microsoft.com/office/drawing/2014/main" val="326798868"/>
                    </a:ext>
                  </a:extLst>
                </a:gridCol>
                <a:gridCol w="980663">
                  <a:extLst>
                    <a:ext uri="{9D8B030D-6E8A-4147-A177-3AD203B41FA5}">
                      <a16:colId xmlns:a16="http://schemas.microsoft.com/office/drawing/2014/main" val="139275990"/>
                    </a:ext>
                  </a:extLst>
                </a:gridCol>
                <a:gridCol w="980663">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n-lt"/>
                          <a:cs typeface="Calibri" panose="020F0502020204030204" pitchFamily="34" charset="0"/>
                        </a:rPr>
                        <a:t>Jan. 1</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n-lt"/>
                          <a:cs typeface="Calibri" panose="020F0502020204030204" pitchFamily="34" charset="0"/>
                        </a:rPr>
                        <a:t>Early Method Investments</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400" b="0" dirty="0">
                          <a:solidFill>
                            <a:schemeClr val="tx1"/>
                          </a:solidFill>
                          <a:latin typeface="+mn-lt"/>
                          <a:cs typeface="Calibri" panose="020F0502020204030204" pitchFamily="34" charset="0"/>
                        </a:rPr>
                        <a:t>70,000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Cash</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400" b="0" kern="1200" dirty="0">
                          <a:solidFill>
                            <a:schemeClr val="tx1"/>
                          </a:solidFill>
                          <a:latin typeface="Arial" panose="020B0604020202020204"/>
                          <a:ea typeface="+mn-ea"/>
                          <a:cs typeface="Calibri" panose="020F0502020204030204" pitchFamily="34" charset="0"/>
                        </a:rPr>
                        <a:t>70,000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purchase of 3,000 Star shares.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00AEB48E-24D4-E407-21CB-8B943BC1057F}"/>
              </a:ext>
            </a:extLst>
          </p:cNvPr>
          <p:cNvSpPr>
            <a:spLocks noGrp="1"/>
          </p:cNvSpPr>
          <p:nvPr>
            <p:ph type="sldNum" sz="quarter" idx="10"/>
          </p:nvPr>
        </p:nvSpPr>
        <p:spPr/>
        <p:txBody>
          <a:bodyPr/>
          <a:lstStyle/>
          <a:p>
            <a:r>
              <a:rPr lang="en-US" dirty="0"/>
              <a:t>15-</a:t>
            </a:r>
            <a:fld id="{68151E55-6873-49E2-B8D5-2F265E6F1973}" type="slidenum">
              <a:rPr lang="en-US" smtClean="0"/>
              <a:pPr/>
              <a:t>33</a:t>
            </a:fld>
            <a:endParaRPr lang="en-US" dirty="0"/>
          </a:p>
        </p:txBody>
      </p:sp>
    </p:spTree>
    <p:extLst>
      <p:ext uri="{BB962C8B-B14F-4D97-AF65-F5344CB8AC3E}">
        <p14:creationId xmlns:p14="http://schemas.microsoft.com/office/powerpoint/2010/main" val="10112474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1B2E5-46F2-3926-04D7-E0D937666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22F1DB-3D97-0939-9A1F-940C2359456A}"/>
              </a:ext>
            </a:extLst>
          </p:cNvPr>
          <p:cNvSpPr>
            <a:spLocks noGrp="1"/>
          </p:cNvSpPr>
          <p:nvPr>
            <p:ph type="title"/>
          </p:nvPr>
        </p:nvSpPr>
        <p:spPr>
          <a:xfrm>
            <a:off x="342900" y="640079"/>
            <a:ext cx="8458200" cy="1160585"/>
          </a:xfrm>
        </p:spPr>
        <p:txBody>
          <a:bodyPr/>
          <a:lstStyle/>
          <a:p>
            <a:r>
              <a:rPr lang="en-US" sz="4000" dirty="0"/>
              <a:t>Equity Investments Significant Influence: Recording Share of Earnings</a:t>
            </a:r>
          </a:p>
        </p:txBody>
      </p:sp>
      <p:sp>
        <p:nvSpPr>
          <p:cNvPr id="3" name="Content Placeholder 2">
            <a:extLst>
              <a:ext uri="{FF2B5EF4-FFF2-40B4-BE49-F238E27FC236}">
                <a16:creationId xmlns:a16="http://schemas.microsoft.com/office/drawing/2014/main" id="{EF66D222-4B9B-22A6-269A-36C773AF17F2}"/>
              </a:ext>
            </a:extLst>
          </p:cNvPr>
          <p:cNvSpPr>
            <a:spLocks noGrp="1"/>
          </p:cNvSpPr>
          <p:nvPr>
            <p:ph sz="quarter" idx="11"/>
          </p:nvPr>
        </p:nvSpPr>
        <p:spPr>
          <a:xfrm>
            <a:off x="420624" y="1856228"/>
            <a:ext cx="8302752" cy="3067463"/>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charset="0"/>
                <a:ea typeface="+mn-ea"/>
                <a:cs typeface="Arial" charset="0"/>
              </a:rPr>
              <a:t>On December 31, 2027, Star reports net income of $20,000 for 2026.</a:t>
            </a:r>
          </a:p>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charset="0"/>
                <a:ea typeface="+mn-ea"/>
                <a:cs typeface="Arial" charset="0"/>
              </a:rPr>
              <a:t>Micron records $6,000 share of earnings: $20,000 × 30% = $6,000.</a:t>
            </a:r>
          </a:p>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charset="0"/>
                <a:ea typeface="+mn-ea"/>
                <a:cs typeface="Arial" charset="0"/>
              </a:rPr>
              <a:t>Debit increases Micron’s equity in Star.</a:t>
            </a:r>
          </a:p>
          <a:p>
            <a:pPr marL="342900" indent="-342900" eaLnBrk="0" fontAlgn="base" hangingPunct="0">
              <a:spcAft>
                <a:spcPct val="0"/>
              </a:spcAft>
              <a:buFont typeface="Arial" panose="020B0604020202020204" pitchFamily="34" charset="0"/>
              <a:buChar char="•"/>
            </a:pPr>
            <a:r>
              <a:rPr lang="en-US" sz="2400" dirty="0">
                <a:solidFill>
                  <a:schemeClr val="accent2">
                    <a:lumMod val="50000"/>
                  </a:schemeClr>
                </a:solidFill>
                <a:latin typeface="Arial" charset="0"/>
                <a:ea typeface="+mn-ea"/>
                <a:cs typeface="Arial" charset="0"/>
              </a:rPr>
              <a:t>Credit increases Earnings from Equity Method Investments which is a temporary account closed to Income Summary and reported on income statement.</a:t>
            </a:r>
          </a:p>
        </p:txBody>
      </p:sp>
      <p:sp>
        <p:nvSpPr>
          <p:cNvPr id="4" name="Table Summary 3" hidden="1">
            <a:extLst>
              <a:ext uri="{FF2B5EF4-FFF2-40B4-BE49-F238E27FC236}">
                <a16:creationId xmlns:a16="http://schemas.microsoft.com/office/drawing/2014/main" id="{CAF23BEE-58B0-476B-7A68-9C7D325CD3DC}"/>
              </a:ext>
            </a:extLst>
          </p:cNvPr>
          <p:cNvSpPr>
            <a:spLocks noGrp="1"/>
          </p:cNvSpPr>
          <p:nvPr>
            <p:ph sz="quarter" idx="14"/>
          </p:nvPr>
        </p:nvSpPr>
        <p:spPr>
          <a:xfrm>
            <a:off x="1941342" y="4725889"/>
            <a:ext cx="4811150" cy="640080"/>
          </a:xfrm>
        </p:spPr>
        <p:txBody>
          <a:bodyPr/>
          <a:lstStyle/>
          <a:p>
            <a:r>
              <a:rPr lang="en-US" sz="1400" dirty="0"/>
              <a:t>Journal entry with date; account name and amount debited on first line; account name and amount credited on next line; description of transaction on last line.</a:t>
            </a:r>
          </a:p>
        </p:txBody>
      </p:sp>
      <p:graphicFrame>
        <p:nvGraphicFramePr>
          <p:cNvPr id="6" name="Table 4">
            <a:extLst>
              <a:ext uri="{FF2B5EF4-FFF2-40B4-BE49-F238E27FC236}">
                <a16:creationId xmlns:a16="http://schemas.microsoft.com/office/drawing/2014/main" id="{51F8BD41-DDBF-503F-86BA-5ACE1087A930}"/>
              </a:ext>
            </a:extLst>
          </p:cNvPr>
          <p:cNvGraphicFramePr>
            <a:graphicFrameLocks noGrp="1"/>
          </p:cNvGraphicFramePr>
          <p:nvPr>
            <p:extLst>
              <p:ext uri="{D42A27DB-BD31-4B8C-83A1-F6EECF244321}">
                <p14:modId xmlns:p14="http://schemas.microsoft.com/office/powerpoint/2010/main" val="2044760771"/>
              </p:ext>
            </p:extLst>
          </p:nvPr>
        </p:nvGraphicFramePr>
        <p:xfrm>
          <a:off x="1325880" y="5341430"/>
          <a:ext cx="7292395" cy="914400"/>
        </p:xfrm>
        <a:graphic>
          <a:graphicData uri="http://schemas.openxmlformats.org/drawingml/2006/table">
            <a:tbl>
              <a:tblPr firstRow="1" bandRow="1"/>
              <a:tblGrid>
                <a:gridCol w="850509">
                  <a:extLst>
                    <a:ext uri="{9D8B030D-6E8A-4147-A177-3AD203B41FA5}">
                      <a16:colId xmlns:a16="http://schemas.microsoft.com/office/drawing/2014/main" val="504104817"/>
                    </a:ext>
                  </a:extLst>
                </a:gridCol>
                <a:gridCol w="4618306">
                  <a:extLst>
                    <a:ext uri="{9D8B030D-6E8A-4147-A177-3AD203B41FA5}">
                      <a16:colId xmlns:a16="http://schemas.microsoft.com/office/drawing/2014/main" val="326798868"/>
                    </a:ext>
                  </a:extLst>
                </a:gridCol>
                <a:gridCol w="911790">
                  <a:extLst>
                    <a:ext uri="{9D8B030D-6E8A-4147-A177-3AD203B41FA5}">
                      <a16:colId xmlns:a16="http://schemas.microsoft.com/office/drawing/2014/main" val="139275990"/>
                    </a:ext>
                  </a:extLst>
                </a:gridCol>
                <a:gridCol w="911790">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n-lt"/>
                          <a:cs typeface="Calibri" panose="020F0502020204030204" pitchFamily="34" charset="0"/>
                        </a:rPr>
                        <a:t>Dec. 31</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n-lt"/>
                          <a:cs typeface="Calibri" panose="020F0502020204030204" pitchFamily="34" charset="0"/>
                        </a:rPr>
                        <a:t>Early Method Investments</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400" b="0" dirty="0">
                          <a:solidFill>
                            <a:schemeClr val="tx1"/>
                          </a:solidFill>
                          <a:latin typeface="+mn-lt"/>
                          <a:cs typeface="Calibri" panose="020F0502020204030204" pitchFamily="34" charset="0"/>
                        </a:rPr>
                        <a:t>6,000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Earnings from Equity Method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400" b="0" kern="1200" dirty="0">
                          <a:solidFill>
                            <a:schemeClr val="tx1"/>
                          </a:solidFill>
                          <a:latin typeface="Arial" panose="020B0604020202020204"/>
                          <a:ea typeface="+mn-ea"/>
                          <a:cs typeface="Calibri" panose="020F0502020204030204" pitchFamily="34" charset="0"/>
                        </a:rPr>
                        <a:t>6,000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30% equity in investee’s $20,000 earnings.</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1E5D3215-2064-B7C9-E9F9-2BAC16A308E6}"/>
              </a:ext>
            </a:extLst>
          </p:cNvPr>
          <p:cNvSpPr>
            <a:spLocks noGrp="1"/>
          </p:cNvSpPr>
          <p:nvPr>
            <p:ph type="sldNum" sz="quarter" idx="10"/>
          </p:nvPr>
        </p:nvSpPr>
        <p:spPr/>
        <p:txBody>
          <a:bodyPr/>
          <a:lstStyle/>
          <a:p>
            <a:r>
              <a:rPr lang="en-US" dirty="0"/>
              <a:t>15-</a:t>
            </a:r>
            <a:fld id="{68151E55-6873-49E2-B8D5-2F265E6F1973}" type="slidenum">
              <a:rPr lang="en-US" smtClean="0"/>
              <a:pPr/>
              <a:t>34</a:t>
            </a:fld>
            <a:endParaRPr lang="en-US" dirty="0"/>
          </a:p>
        </p:txBody>
      </p:sp>
    </p:spTree>
    <p:extLst>
      <p:ext uri="{BB962C8B-B14F-4D97-AF65-F5344CB8AC3E}">
        <p14:creationId xmlns:p14="http://schemas.microsoft.com/office/powerpoint/2010/main" val="31063828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1B2E5-46F2-3926-04D7-E0D937666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22F1DB-3D97-0939-9A1F-940C2359456A}"/>
              </a:ext>
            </a:extLst>
          </p:cNvPr>
          <p:cNvSpPr>
            <a:spLocks noGrp="1"/>
          </p:cNvSpPr>
          <p:nvPr>
            <p:ph type="title"/>
          </p:nvPr>
        </p:nvSpPr>
        <p:spPr>
          <a:xfrm>
            <a:off x="275082" y="640079"/>
            <a:ext cx="8593836" cy="1160585"/>
          </a:xfrm>
        </p:spPr>
        <p:txBody>
          <a:bodyPr/>
          <a:lstStyle/>
          <a:p>
            <a:r>
              <a:rPr lang="en-US" sz="4000" dirty="0"/>
              <a:t>Equity Investments Significant Influence: Recording Share of Dividends</a:t>
            </a:r>
          </a:p>
        </p:txBody>
      </p:sp>
      <p:sp>
        <p:nvSpPr>
          <p:cNvPr id="3" name="Content Placeholder 2">
            <a:extLst>
              <a:ext uri="{FF2B5EF4-FFF2-40B4-BE49-F238E27FC236}">
                <a16:creationId xmlns:a16="http://schemas.microsoft.com/office/drawing/2014/main" id="{EF66D222-4B9B-22A6-269A-36C773AF17F2}"/>
              </a:ext>
            </a:extLst>
          </p:cNvPr>
          <p:cNvSpPr>
            <a:spLocks noGrp="1"/>
          </p:cNvSpPr>
          <p:nvPr>
            <p:ph sz="quarter" idx="11"/>
          </p:nvPr>
        </p:nvSpPr>
        <p:spPr>
          <a:xfrm>
            <a:off x="342900" y="1856228"/>
            <a:ext cx="8458200" cy="2667004"/>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Aft>
                <a:spcPct val="0"/>
              </a:spcAft>
              <a:buFont typeface="Arial" panose="020B0604020202020204" pitchFamily="34" charset="0"/>
              <a:buChar char="•"/>
            </a:pPr>
            <a:r>
              <a:rPr lang="en-US" sz="2800" dirty="0">
                <a:solidFill>
                  <a:schemeClr val="accent2">
                    <a:lumMod val="50000"/>
                  </a:schemeClr>
                </a:solidFill>
                <a:latin typeface="Arial" charset="0"/>
                <a:ea typeface="+mn-ea"/>
                <a:cs typeface="Arial" charset="0"/>
              </a:rPr>
              <a:t>Cash dividends received by investor accounted for as conversion of one asset for another.</a:t>
            </a:r>
          </a:p>
          <a:p>
            <a:pPr marL="342900" indent="-342900" eaLnBrk="0" fontAlgn="base" hangingPunct="0">
              <a:spcAft>
                <a:spcPct val="0"/>
              </a:spcAft>
              <a:buFont typeface="Arial" panose="020B0604020202020204" pitchFamily="34" charset="0"/>
              <a:buChar char="•"/>
            </a:pPr>
            <a:r>
              <a:rPr lang="en-US" sz="2800" dirty="0">
                <a:solidFill>
                  <a:schemeClr val="accent2">
                    <a:lumMod val="50000"/>
                  </a:schemeClr>
                </a:solidFill>
                <a:latin typeface="Arial" charset="0"/>
                <a:ea typeface="+mn-ea"/>
                <a:cs typeface="Arial" charset="0"/>
              </a:rPr>
              <a:t>Dividends reduce Equity Method Investments.</a:t>
            </a:r>
          </a:p>
          <a:p>
            <a:pPr marL="342900" indent="-342900" eaLnBrk="0" fontAlgn="base" hangingPunct="0">
              <a:spcAft>
                <a:spcPct val="0"/>
              </a:spcAft>
              <a:buFont typeface="Arial" panose="020B0604020202020204" pitchFamily="34" charset="0"/>
              <a:buChar char="•"/>
            </a:pPr>
            <a:r>
              <a:rPr lang="en-US" sz="2800" dirty="0">
                <a:solidFill>
                  <a:schemeClr val="accent2">
                    <a:lumMod val="50000"/>
                  </a:schemeClr>
                </a:solidFill>
                <a:latin typeface="Arial" charset="0"/>
                <a:ea typeface="+mn-ea"/>
                <a:cs typeface="Arial" charset="0"/>
              </a:rPr>
              <a:t>1/9/28: Star pays $10,000 in cash dividends.</a:t>
            </a:r>
          </a:p>
          <a:p>
            <a:pPr marL="342900" indent="-342900" eaLnBrk="0" fontAlgn="base" hangingPunct="0">
              <a:spcAft>
                <a:spcPct val="0"/>
              </a:spcAft>
              <a:buFont typeface="Arial" panose="020B0604020202020204" pitchFamily="34" charset="0"/>
              <a:buChar char="•"/>
            </a:pPr>
            <a:r>
              <a:rPr lang="en-US" sz="2800" dirty="0">
                <a:solidFill>
                  <a:schemeClr val="accent2">
                    <a:lumMod val="50000"/>
                  </a:schemeClr>
                </a:solidFill>
                <a:latin typeface="Arial" charset="0"/>
                <a:ea typeface="+mn-ea"/>
                <a:cs typeface="Arial" charset="0"/>
              </a:rPr>
              <a:t>Equity Method Investments credited (decreased) for $10,000 × 30% = $3,000.</a:t>
            </a:r>
          </a:p>
        </p:txBody>
      </p:sp>
      <p:sp>
        <p:nvSpPr>
          <p:cNvPr id="4" name="Table Summary 3" hidden="1">
            <a:extLst>
              <a:ext uri="{FF2B5EF4-FFF2-40B4-BE49-F238E27FC236}">
                <a16:creationId xmlns:a16="http://schemas.microsoft.com/office/drawing/2014/main" id="{CAF23BEE-58B0-476B-7A68-9C7D325CD3DC}"/>
              </a:ext>
            </a:extLst>
          </p:cNvPr>
          <p:cNvSpPr>
            <a:spLocks noGrp="1"/>
          </p:cNvSpPr>
          <p:nvPr>
            <p:ph sz="quarter" idx="14"/>
          </p:nvPr>
        </p:nvSpPr>
        <p:spPr>
          <a:xfrm>
            <a:off x="899942" y="4802089"/>
            <a:ext cx="4811150" cy="640080"/>
          </a:xfrm>
        </p:spPr>
        <p:txBody>
          <a:bodyPr/>
          <a:lstStyle/>
          <a:p>
            <a:r>
              <a:rPr lang="en-US" sz="1400" dirty="0"/>
              <a:t>Journal entry on January 9; account name and amount debited on first line; account name and amount credited on next line; description of transaction on last line.	</a:t>
            </a:r>
          </a:p>
        </p:txBody>
      </p:sp>
      <p:graphicFrame>
        <p:nvGraphicFramePr>
          <p:cNvPr id="6" name="Table 4">
            <a:extLst>
              <a:ext uri="{FF2B5EF4-FFF2-40B4-BE49-F238E27FC236}">
                <a16:creationId xmlns:a16="http://schemas.microsoft.com/office/drawing/2014/main" id="{51F8BD41-DDBF-503F-86BA-5ACE1087A930}"/>
              </a:ext>
            </a:extLst>
          </p:cNvPr>
          <p:cNvGraphicFramePr>
            <a:graphicFrameLocks noGrp="1"/>
          </p:cNvGraphicFramePr>
          <p:nvPr>
            <p:extLst>
              <p:ext uri="{D42A27DB-BD31-4B8C-83A1-F6EECF244321}">
                <p14:modId xmlns:p14="http://schemas.microsoft.com/office/powerpoint/2010/main" val="4126254078"/>
              </p:ext>
            </p:extLst>
          </p:nvPr>
        </p:nvGraphicFramePr>
        <p:xfrm>
          <a:off x="925803" y="4820730"/>
          <a:ext cx="7292395" cy="914400"/>
        </p:xfrm>
        <a:graphic>
          <a:graphicData uri="http://schemas.openxmlformats.org/drawingml/2006/table">
            <a:tbl>
              <a:tblPr firstRow="1" bandRow="1"/>
              <a:tblGrid>
                <a:gridCol w="850509">
                  <a:extLst>
                    <a:ext uri="{9D8B030D-6E8A-4147-A177-3AD203B41FA5}">
                      <a16:colId xmlns:a16="http://schemas.microsoft.com/office/drawing/2014/main" val="504104817"/>
                    </a:ext>
                  </a:extLst>
                </a:gridCol>
                <a:gridCol w="4618306">
                  <a:extLst>
                    <a:ext uri="{9D8B030D-6E8A-4147-A177-3AD203B41FA5}">
                      <a16:colId xmlns:a16="http://schemas.microsoft.com/office/drawing/2014/main" val="326798868"/>
                    </a:ext>
                  </a:extLst>
                </a:gridCol>
                <a:gridCol w="911790">
                  <a:extLst>
                    <a:ext uri="{9D8B030D-6E8A-4147-A177-3AD203B41FA5}">
                      <a16:colId xmlns:a16="http://schemas.microsoft.com/office/drawing/2014/main" val="139275990"/>
                    </a:ext>
                  </a:extLst>
                </a:gridCol>
                <a:gridCol w="911790">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n-lt"/>
                          <a:cs typeface="Calibri" panose="020F0502020204030204" pitchFamily="34" charset="0"/>
                        </a:rPr>
                        <a:t>Jan. 9</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n-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r>
                        <a:rPr lang="en-US" sz="1400" b="0" dirty="0">
                          <a:solidFill>
                            <a:schemeClr val="tx1"/>
                          </a:solidFill>
                          <a:latin typeface="+mn-lt"/>
                          <a:cs typeface="Calibri" panose="020F0502020204030204" pitchFamily="34" charset="0"/>
                        </a:rPr>
                        <a:t>3,000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Equity Method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spcBef>
                          <a:spcPts val="1000"/>
                        </a:spcBef>
                      </a:pPr>
                      <a:r>
                        <a:rPr lang="en-US" sz="1400" b="0" kern="1200" dirty="0">
                          <a:solidFill>
                            <a:schemeClr val="tx1"/>
                          </a:solidFill>
                          <a:latin typeface="Arial" panose="020B0604020202020204"/>
                          <a:ea typeface="+mn-ea"/>
                          <a:cs typeface="Calibri" panose="020F0502020204030204" pitchFamily="34" charset="0"/>
                        </a:rPr>
                        <a:t>3,000</a:t>
                      </a: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n-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n-lt"/>
                          <a:ea typeface="+mn-ea"/>
                          <a:cs typeface="Calibri" panose="020F0502020204030204" pitchFamily="34" charset="0"/>
                        </a:rPr>
                        <a:t>Record 30% share of $10,000 dividend paid by Star.</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n-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82921827"/>
                  </a:ext>
                </a:extLst>
              </a:tr>
            </a:tbl>
          </a:graphicData>
        </a:graphic>
      </p:graphicFrame>
      <p:sp>
        <p:nvSpPr>
          <p:cNvPr id="11" name="Slide Number Placeholder 10">
            <a:extLst>
              <a:ext uri="{FF2B5EF4-FFF2-40B4-BE49-F238E27FC236}">
                <a16:creationId xmlns:a16="http://schemas.microsoft.com/office/drawing/2014/main" id="{1E5D3215-2064-B7C9-E9F9-2BAC16A308E6}"/>
              </a:ext>
            </a:extLst>
          </p:cNvPr>
          <p:cNvSpPr>
            <a:spLocks noGrp="1"/>
          </p:cNvSpPr>
          <p:nvPr>
            <p:ph type="sldNum" sz="quarter" idx="10"/>
          </p:nvPr>
        </p:nvSpPr>
        <p:spPr/>
        <p:txBody>
          <a:bodyPr/>
          <a:lstStyle/>
          <a:p>
            <a:r>
              <a:rPr lang="en-US" dirty="0"/>
              <a:t>15-</a:t>
            </a:r>
            <a:fld id="{68151E55-6873-49E2-B8D5-2F265E6F1973}" type="slidenum">
              <a:rPr lang="en-US" smtClean="0"/>
              <a:pPr/>
              <a:t>35</a:t>
            </a:fld>
            <a:endParaRPr lang="en-US" dirty="0"/>
          </a:p>
        </p:txBody>
      </p:sp>
    </p:spTree>
    <p:extLst>
      <p:ext uri="{BB962C8B-B14F-4D97-AF65-F5344CB8AC3E}">
        <p14:creationId xmlns:p14="http://schemas.microsoft.com/office/powerpoint/2010/main" val="23666576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04242-BCBD-A22D-CDD7-1E8668E2D3DC}"/>
              </a:ext>
            </a:extLst>
          </p:cNvPr>
          <p:cNvSpPr>
            <a:spLocks noGrp="1"/>
          </p:cNvSpPr>
          <p:nvPr>
            <p:ph type="title"/>
          </p:nvPr>
        </p:nvSpPr>
        <p:spPr>
          <a:xfrm>
            <a:off x="342900" y="756192"/>
            <a:ext cx="8458200" cy="1005840"/>
          </a:xfrm>
        </p:spPr>
        <p:txBody>
          <a:bodyPr/>
          <a:lstStyle/>
          <a:p>
            <a:r>
              <a:rPr lang="en-US" dirty="0"/>
              <a:t>Equity Investments Significant Influence: Reporting Investments</a:t>
            </a:r>
          </a:p>
        </p:txBody>
      </p:sp>
      <p:sp>
        <p:nvSpPr>
          <p:cNvPr id="3" name="Content Placeholder 2">
            <a:extLst>
              <a:ext uri="{FF2B5EF4-FFF2-40B4-BE49-F238E27FC236}">
                <a16:creationId xmlns:a16="http://schemas.microsoft.com/office/drawing/2014/main" id="{447B98D3-FB9A-EBCB-85ED-5B416AA9BCAB}"/>
              </a:ext>
            </a:extLst>
          </p:cNvPr>
          <p:cNvSpPr>
            <a:spLocks noGrp="1"/>
          </p:cNvSpPr>
          <p:nvPr>
            <p:ph sz="quarter" idx="11"/>
          </p:nvPr>
        </p:nvSpPr>
        <p:spPr>
          <a:xfrm>
            <a:off x="534924" y="2211031"/>
            <a:ext cx="8074152" cy="1801368"/>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lnSpc>
                <a:spcPct val="90000"/>
              </a:lnSpc>
              <a:spcBef>
                <a:spcPts val="100"/>
              </a:spcBef>
              <a:spcAft>
                <a:spcPct val="0"/>
              </a:spcAft>
              <a:buFont typeface="Arial" charset="0"/>
              <a:buChar char="•"/>
            </a:pPr>
            <a:r>
              <a:rPr lang="en-US" sz="2800" dirty="0">
                <a:solidFill>
                  <a:schemeClr val="accent2">
                    <a:lumMod val="50000"/>
                  </a:schemeClr>
                </a:solidFill>
                <a:latin typeface="Arial" charset="0"/>
                <a:ea typeface="+mn-ea"/>
                <a:cs typeface="Arial" charset="0"/>
              </a:rPr>
              <a:t>Book value of investment will equal cost </a:t>
            </a:r>
            <a:r>
              <a:rPr lang="en-US" sz="2800" b="1" dirty="0">
                <a:solidFill>
                  <a:schemeClr val="accent2">
                    <a:lumMod val="50000"/>
                  </a:schemeClr>
                </a:solidFill>
                <a:latin typeface="Arial" charset="0"/>
                <a:ea typeface="+mn-ea"/>
                <a:cs typeface="Arial" charset="0"/>
              </a:rPr>
              <a:t>plus</a:t>
            </a:r>
            <a:r>
              <a:rPr lang="en-US" sz="2800" dirty="0">
                <a:solidFill>
                  <a:schemeClr val="accent2">
                    <a:lumMod val="50000"/>
                  </a:schemeClr>
                </a:solidFill>
                <a:latin typeface="Arial" charset="0"/>
                <a:ea typeface="+mn-ea"/>
                <a:cs typeface="Arial" charset="0"/>
              </a:rPr>
              <a:t> share of earnings </a:t>
            </a:r>
            <a:r>
              <a:rPr lang="en-US" sz="2800" b="1" dirty="0">
                <a:solidFill>
                  <a:schemeClr val="accent2">
                    <a:lumMod val="50000"/>
                  </a:schemeClr>
                </a:solidFill>
                <a:latin typeface="Arial" charset="0"/>
                <a:ea typeface="+mn-ea"/>
                <a:cs typeface="Arial" charset="0"/>
              </a:rPr>
              <a:t>minus</a:t>
            </a:r>
            <a:r>
              <a:rPr lang="en-US" sz="2800" dirty="0">
                <a:solidFill>
                  <a:schemeClr val="accent2">
                    <a:lumMod val="50000"/>
                  </a:schemeClr>
                </a:solidFill>
                <a:latin typeface="Arial" charset="0"/>
                <a:ea typeface="+mn-ea"/>
                <a:cs typeface="Arial" charset="0"/>
              </a:rPr>
              <a:t> share of dividends.</a:t>
            </a:r>
          </a:p>
          <a:p>
            <a:pPr marL="342900" indent="-342900" eaLnBrk="0" fontAlgn="base" hangingPunct="0">
              <a:lnSpc>
                <a:spcPct val="90000"/>
              </a:lnSpc>
              <a:spcBef>
                <a:spcPts val="100"/>
              </a:spcBef>
              <a:spcAft>
                <a:spcPct val="0"/>
              </a:spcAft>
              <a:buFont typeface="Arial" charset="0"/>
              <a:buChar char="•"/>
            </a:pPr>
            <a:r>
              <a:rPr lang="en-US" sz="2800" dirty="0">
                <a:solidFill>
                  <a:schemeClr val="accent2">
                    <a:lumMod val="50000"/>
                  </a:schemeClr>
                </a:solidFill>
                <a:latin typeface="Arial" charset="0"/>
                <a:ea typeface="+mn-ea"/>
                <a:cs typeface="Arial" charset="0"/>
              </a:rPr>
              <a:t>1/9/28: Micron will report as shown:</a:t>
            </a:r>
          </a:p>
        </p:txBody>
      </p:sp>
      <p:sp>
        <p:nvSpPr>
          <p:cNvPr id="4" name="Content Placeholder 3">
            <a:extLst>
              <a:ext uri="{FF2B5EF4-FFF2-40B4-BE49-F238E27FC236}">
                <a16:creationId xmlns:a16="http://schemas.microsoft.com/office/drawing/2014/main" id="{239EB872-58E3-0D52-B0C7-764CF513B083}"/>
              </a:ext>
            </a:extLst>
          </p:cNvPr>
          <p:cNvSpPr>
            <a:spLocks noGrp="1"/>
          </p:cNvSpPr>
          <p:nvPr>
            <p:ph sz="quarter" idx="14"/>
          </p:nvPr>
        </p:nvSpPr>
        <p:spPr>
          <a:xfrm>
            <a:off x="7596412" y="4420218"/>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15.7</a:t>
            </a:r>
          </a:p>
        </p:txBody>
      </p:sp>
      <p:sp>
        <p:nvSpPr>
          <p:cNvPr id="5" name="Table Summary 4" hidden="1">
            <a:extLst>
              <a:ext uri="{FF2B5EF4-FFF2-40B4-BE49-F238E27FC236}">
                <a16:creationId xmlns:a16="http://schemas.microsoft.com/office/drawing/2014/main" id="{CE4C8F39-70FC-40F9-AC1C-1C4555B7F8C4}"/>
              </a:ext>
            </a:extLst>
          </p:cNvPr>
          <p:cNvSpPr>
            <a:spLocks noGrp="1"/>
          </p:cNvSpPr>
          <p:nvPr>
            <p:ph sz="quarter" idx="15"/>
          </p:nvPr>
        </p:nvSpPr>
        <p:spPr>
          <a:xfrm>
            <a:off x="1301750" y="4246015"/>
            <a:ext cx="4114800" cy="1587293"/>
          </a:xfrm>
        </p:spPr>
        <p:txBody>
          <a:bodyPr/>
          <a:lstStyle/>
          <a:p>
            <a:pPr marL="0" marR="0" lvl="0" indent="0" algn="l" fontAlgn="base">
              <a:lnSpc>
                <a:spcPct val="100000"/>
              </a:lnSpc>
              <a:spcBef>
                <a:spcPct val="0"/>
              </a:spcBef>
              <a:spcAft>
                <a:spcPts val="525"/>
              </a:spcAft>
            </a:pPr>
            <a:r>
              <a:rPr lang="en-US" sz="1000" b="0" i="0" u="none" strike="noStrike" baseline="0" dirty="0">
                <a:solidFill>
                  <a:srgbClr val="000000"/>
                </a:solidFill>
                <a:latin typeface="Calibri"/>
              </a:rPr>
              <a:t>T-account. Table looks like an uppercase T, with a line dividing the table in half between debits and credits. Date of transaction listed with the dollar amount. End balance also has a horizontal line separating it from the entries. First column is transaction reference for debits in that row, last column is transaction reference for credits in that row. </a:t>
            </a:r>
          </a:p>
          <a:p>
            <a:pPr algn="l"/>
            <a:r>
              <a:rPr lang="en-US" sz="1000" b="0" i="0" u="none" strike="noStrike" baseline="0" dirty="0">
                <a:solidFill>
                  <a:srgbClr val="000000"/>
                </a:solidFill>
                <a:latin typeface="Calibri"/>
              </a:rPr>
              <a:t>Equity Method Investments account, January 1, 2027, debited Investment acquisition $70,000, December 31, 2027, debited Share of earnings $6,000, December 31, 2027, debit balance $76,000. January 9, 2028 credited Share of dividend $3,000. January 9, 2028 debit balance $73,000.</a:t>
            </a:r>
            <a:endParaRPr lang="en-US" sz="1000" dirty="0"/>
          </a:p>
        </p:txBody>
      </p:sp>
      <p:pic>
        <p:nvPicPr>
          <p:cNvPr id="12" name="Picture 11">
            <a:extLst>
              <a:ext uri="{FF2B5EF4-FFF2-40B4-BE49-F238E27FC236}">
                <a16:creationId xmlns:a16="http://schemas.microsoft.com/office/drawing/2014/main" id="{D05AABB1-3937-51C2-B450-0CDAA8A3A68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0" y="4220408"/>
            <a:ext cx="6240470" cy="1752600"/>
          </a:xfrm>
          <a:prstGeom prst="rect">
            <a:avLst/>
          </a:prstGeom>
        </p:spPr>
      </p:pic>
      <p:sp>
        <p:nvSpPr>
          <p:cNvPr id="11" name="Slide Number Placeholder 10">
            <a:extLst>
              <a:ext uri="{FF2B5EF4-FFF2-40B4-BE49-F238E27FC236}">
                <a16:creationId xmlns:a16="http://schemas.microsoft.com/office/drawing/2014/main" id="{E81A1FEC-4D32-7483-8040-82E496DDAA5D}"/>
              </a:ext>
            </a:extLst>
          </p:cNvPr>
          <p:cNvSpPr>
            <a:spLocks noGrp="1"/>
          </p:cNvSpPr>
          <p:nvPr>
            <p:ph type="sldNum" sz="quarter" idx="10"/>
          </p:nvPr>
        </p:nvSpPr>
        <p:spPr/>
        <p:txBody>
          <a:bodyPr/>
          <a:lstStyle/>
          <a:p>
            <a:r>
              <a:rPr lang="en-US" dirty="0"/>
              <a:t>15-</a:t>
            </a:r>
            <a:fld id="{68151E55-6873-49E2-B8D5-2F265E6F1973}" type="slidenum">
              <a:rPr lang="en-US" smtClean="0"/>
              <a:pPr/>
              <a:t>36</a:t>
            </a:fld>
            <a:endParaRPr lang="en-US" dirty="0"/>
          </a:p>
        </p:txBody>
      </p:sp>
    </p:spTree>
    <p:extLst>
      <p:ext uri="{BB962C8B-B14F-4D97-AF65-F5344CB8AC3E}">
        <p14:creationId xmlns:p14="http://schemas.microsoft.com/office/powerpoint/2010/main" val="627285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563CC-9543-70B4-E8B2-6D3397810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AD5C6-5440-B67A-3815-E5B7706AFECC}"/>
              </a:ext>
            </a:extLst>
          </p:cNvPr>
          <p:cNvSpPr>
            <a:spLocks noGrp="1"/>
          </p:cNvSpPr>
          <p:nvPr>
            <p:ph type="title"/>
          </p:nvPr>
        </p:nvSpPr>
        <p:spPr>
          <a:xfrm>
            <a:off x="342900" y="640079"/>
            <a:ext cx="8458200" cy="1160585"/>
          </a:xfrm>
        </p:spPr>
        <p:txBody>
          <a:bodyPr/>
          <a:lstStyle/>
          <a:p>
            <a:r>
              <a:rPr lang="en-US" dirty="0"/>
              <a:t>Equity Investments Significant Influence: Selling Investments</a:t>
            </a:r>
          </a:p>
        </p:txBody>
      </p:sp>
      <p:sp>
        <p:nvSpPr>
          <p:cNvPr id="3" name="Content Placeholder 2">
            <a:extLst>
              <a:ext uri="{FF2B5EF4-FFF2-40B4-BE49-F238E27FC236}">
                <a16:creationId xmlns:a16="http://schemas.microsoft.com/office/drawing/2014/main" id="{328ADA04-C708-0A99-3F89-F7E8E4CE76AE}"/>
              </a:ext>
            </a:extLst>
          </p:cNvPr>
          <p:cNvSpPr>
            <a:spLocks noGrp="1"/>
          </p:cNvSpPr>
          <p:nvPr>
            <p:ph sz="quarter" idx="11"/>
          </p:nvPr>
        </p:nvSpPr>
        <p:spPr>
          <a:xfrm>
            <a:off x="534924" y="2244096"/>
            <a:ext cx="8074152" cy="2233563"/>
          </a:xfrm>
          <a:solidFill>
            <a:schemeClr val="accent4">
              <a:lumMod val="20000"/>
              <a:lumOff val="80000"/>
            </a:schemeClr>
          </a:solidFill>
          <a:ln w="9525">
            <a:solidFill>
              <a:schemeClr val="tx2">
                <a:lumMod val="50000"/>
              </a:schemeClr>
            </a:solid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When sold, will report gain or loss equal to sale proceeds minus book value of investment.</a:t>
            </a:r>
          </a:p>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1/10/28: sold Star stock for $80,000.</a:t>
            </a:r>
          </a:p>
          <a:p>
            <a:pPr marL="342900" indent="-342900" eaLnBrk="0" fontAlgn="base" hangingPunct="0">
              <a:spcAft>
                <a:spcPct val="0"/>
              </a:spcAft>
              <a:buFont typeface="Arial" charset="0"/>
              <a:buChar char="•"/>
            </a:pPr>
            <a:r>
              <a:rPr lang="en-US" sz="2800" dirty="0">
                <a:solidFill>
                  <a:schemeClr val="accent2">
                    <a:lumMod val="50000"/>
                  </a:schemeClr>
                </a:solidFill>
                <a:latin typeface="Arial" charset="0"/>
                <a:ea typeface="+mn-ea"/>
                <a:cs typeface="Arial" charset="0"/>
              </a:rPr>
              <a:t>Gain: $80,000 proceeds minus $73,000 book value = $7,000 gain.</a:t>
            </a:r>
          </a:p>
        </p:txBody>
      </p:sp>
      <p:sp>
        <p:nvSpPr>
          <p:cNvPr id="4" name="Table Summary 3" hidden="1">
            <a:extLst>
              <a:ext uri="{FF2B5EF4-FFF2-40B4-BE49-F238E27FC236}">
                <a16:creationId xmlns:a16="http://schemas.microsoft.com/office/drawing/2014/main" id="{297D055A-9805-9BE0-E780-35CA911CDB5E}"/>
              </a:ext>
            </a:extLst>
          </p:cNvPr>
          <p:cNvSpPr>
            <a:spLocks noGrp="1"/>
          </p:cNvSpPr>
          <p:nvPr>
            <p:ph sz="quarter" idx="14"/>
          </p:nvPr>
        </p:nvSpPr>
        <p:spPr>
          <a:xfrm>
            <a:off x="820114" y="4798461"/>
            <a:ext cx="4811150" cy="640080"/>
          </a:xfrm>
        </p:spPr>
        <p:txBody>
          <a:bodyPr/>
          <a:lstStyle/>
          <a:p>
            <a:r>
              <a:rPr lang="en-US" sz="1400" dirty="0"/>
              <a:t>Journal entry with date; account name and amount debited on first line; account names and amounts credited on next two lines; description of transaction on last line.</a:t>
            </a:r>
          </a:p>
        </p:txBody>
      </p:sp>
      <p:graphicFrame>
        <p:nvGraphicFramePr>
          <p:cNvPr id="5" name="Table 7">
            <a:extLst>
              <a:ext uri="{FF2B5EF4-FFF2-40B4-BE49-F238E27FC236}">
                <a16:creationId xmlns:a16="http://schemas.microsoft.com/office/drawing/2014/main" id="{4C135486-5EF6-32D0-B16F-B670B5B285E6}"/>
              </a:ext>
            </a:extLst>
          </p:cNvPr>
          <p:cNvGraphicFramePr>
            <a:graphicFrameLocks noGrp="1"/>
          </p:cNvGraphicFramePr>
          <p:nvPr>
            <p:extLst>
              <p:ext uri="{D42A27DB-BD31-4B8C-83A1-F6EECF244321}">
                <p14:modId xmlns:p14="http://schemas.microsoft.com/office/powerpoint/2010/main" val="2722431275"/>
              </p:ext>
            </p:extLst>
          </p:nvPr>
        </p:nvGraphicFramePr>
        <p:xfrm>
          <a:off x="868680" y="4841803"/>
          <a:ext cx="7406640" cy="1219200"/>
        </p:xfrm>
        <a:graphic>
          <a:graphicData uri="http://schemas.openxmlformats.org/drawingml/2006/table">
            <a:tbl>
              <a:tblPr firstRow="1" bandRow="1"/>
              <a:tblGrid>
                <a:gridCol w="1334747">
                  <a:extLst>
                    <a:ext uri="{9D8B030D-6E8A-4147-A177-3AD203B41FA5}">
                      <a16:colId xmlns:a16="http://schemas.microsoft.com/office/drawing/2014/main" val="504104817"/>
                    </a:ext>
                  </a:extLst>
                </a:gridCol>
                <a:gridCol w="4542753">
                  <a:extLst>
                    <a:ext uri="{9D8B030D-6E8A-4147-A177-3AD203B41FA5}">
                      <a16:colId xmlns:a16="http://schemas.microsoft.com/office/drawing/2014/main" val="326798868"/>
                    </a:ext>
                  </a:extLst>
                </a:gridCol>
                <a:gridCol w="787615">
                  <a:extLst>
                    <a:ext uri="{9D8B030D-6E8A-4147-A177-3AD203B41FA5}">
                      <a16:colId xmlns:a16="http://schemas.microsoft.com/office/drawing/2014/main" val="139275990"/>
                    </a:ext>
                  </a:extLst>
                </a:gridCol>
                <a:gridCol w="741525">
                  <a:extLst>
                    <a:ext uri="{9D8B030D-6E8A-4147-A177-3AD203B41FA5}">
                      <a16:colId xmlns:a16="http://schemas.microsoft.com/office/drawing/2014/main" val="797818538"/>
                    </a:ext>
                  </a:extLst>
                </a:gridCol>
              </a:tblGrid>
              <a:tr h="30480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Jan. 10</a:t>
                      </a: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defTabSz="868363">
                        <a:spcBef>
                          <a:spcPts val="1000"/>
                        </a:spcBef>
                      </a:pPr>
                      <a:r>
                        <a:rPr lang="en-US" sz="1400" b="0" dirty="0">
                          <a:solidFill>
                            <a:schemeClr val="tx1"/>
                          </a:solidFill>
                          <a:latin typeface="+mj-lt"/>
                          <a:cs typeface="Calibri" panose="020F0502020204030204" pitchFamily="34" charset="0"/>
                        </a:rPr>
                        <a:t>Cash</a:t>
                      </a: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r>
                        <a:rPr lang="en-US" sz="1400" b="0" dirty="0">
                          <a:solidFill>
                            <a:schemeClr val="tx1"/>
                          </a:solidFill>
                          <a:latin typeface="+mj-lt"/>
                          <a:cs typeface="Calibri" panose="020F0502020204030204" pitchFamily="34" charset="0"/>
                        </a:rPr>
                        <a:t>80,000</a:t>
                      </a: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solidFill>
                        <a:srgbClr val="96979B"/>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1419852887"/>
                  </a:ext>
                </a:extLst>
              </a:tr>
              <a:tr h="304800">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j-lt"/>
                          <a:ea typeface="+mn-ea"/>
                          <a:cs typeface="Calibri" panose="020F0502020204030204" pitchFamily="34" charset="0"/>
                        </a:rPr>
                        <a:t>Equity Method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r">
                        <a:spcBef>
                          <a:spcPts val="1000"/>
                        </a:spcBef>
                      </a:pPr>
                      <a:r>
                        <a:rPr lang="en-US" sz="1400" b="0" i="0" kern="1200" dirty="0">
                          <a:solidFill>
                            <a:schemeClr val="tx1"/>
                          </a:solidFill>
                          <a:latin typeface="+mj-lt"/>
                          <a:ea typeface="+mn-ea"/>
                          <a:cs typeface="Calibri" panose="020F0502020204030204" pitchFamily="34" charset="0"/>
                        </a:rPr>
                        <a:t>73,000</a:t>
                      </a:r>
                      <a:endParaRPr lang="en-US" sz="1400" b="0" i="0"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545210534"/>
                  </a:ext>
                </a:extLst>
              </a:tr>
              <a:tr h="304800">
                <a:tc>
                  <a:txBody>
                    <a:body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marL="0" marR="0" lvl="0" indent="0" algn="l" defTabSz="685800" rtl="0" eaLnBrk="1" fontAlgn="auto" latinLnBrk="0" hangingPunct="1">
                        <a:lnSpc>
                          <a:spcPct val="100000"/>
                        </a:lnSpc>
                        <a:spcBef>
                          <a:spcPts val="1000"/>
                        </a:spcBef>
                        <a:spcAft>
                          <a:spcPts val="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j-lt"/>
                          <a:ea typeface="+mn-ea"/>
                          <a:cs typeface="Calibri" panose="020F0502020204030204" pitchFamily="34" charset="0"/>
                        </a:rPr>
                        <a:t>Gain on Sale of Stock Investments</a:t>
                      </a:r>
                    </a:p>
                  </a:txBody>
                  <a:tcPr marL="640080">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algn="r">
                        <a:spcBef>
                          <a:spcPts val="1000"/>
                        </a:spcBef>
                      </a:pPr>
                      <a:r>
                        <a:rPr lang="en-US" sz="1400" b="0" i="0" dirty="0">
                          <a:solidFill>
                            <a:schemeClr val="tx1"/>
                          </a:solidFill>
                          <a:latin typeface="+mj-lt"/>
                          <a:cs typeface="Calibri" panose="020F0502020204030204" pitchFamily="34" charset="0"/>
                        </a:rPr>
                        <a:t>7,000</a:t>
                      </a: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3866955902"/>
                  </a:ext>
                </a:extLst>
              </a:tr>
              <a:tr h="304800">
                <a:tc>
                  <a:txBody>
                    <a:bodyPr/>
                    <a:lstStyle/>
                    <a:p>
                      <a:pPr>
                        <a:spcBef>
                          <a:spcPts val="1000"/>
                        </a:spcBef>
                      </a:pPr>
                      <a:endParaRPr lang="en-US" sz="1400" b="0" dirty="0">
                        <a:solidFill>
                          <a:schemeClr val="tx1"/>
                        </a:solidFill>
                        <a:latin typeface="+mj-lt"/>
                        <a:cs typeface="Calibri" panose="020F0502020204030204" pitchFamily="34" charset="0"/>
                      </a:endParaRPr>
                    </a:p>
                  </a:txBody>
                  <a:tcPr>
                    <a:lnL w="19050" cap="flat" cmpd="sng" algn="ctr">
                      <a:solidFill>
                        <a:srgbClr val="96979B"/>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en-US" sz="1400" b="0" i="1" u="none" strike="noStrike" kern="1200" cap="none" spc="0" normalizeH="0" baseline="0" noProof="0" dirty="0">
                          <a:ln>
                            <a:noFill/>
                          </a:ln>
                          <a:solidFill>
                            <a:schemeClr val="tx1"/>
                          </a:solidFill>
                          <a:effectLst/>
                          <a:uLnTx/>
                          <a:uFillTx/>
                          <a:latin typeface="+mj-lt"/>
                          <a:ea typeface="+mn-ea"/>
                          <a:cs typeface="Calibri" panose="020F0502020204030204" pitchFamily="34" charset="0"/>
                        </a:rPr>
                        <a:t>Sold 3,000 shares of stock for $80,000.</a:t>
                      </a:r>
                    </a:p>
                  </a:txBody>
                  <a:tcPr marL="347472">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F1F8EF"/>
                    </a:solidFill>
                  </a:tcPr>
                </a:tc>
                <a:tc>
                  <a:txBody>
                    <a:body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tc>
                  <a:txBody>
                    <a:bodyPr/>
                    <a:lstStyle/>
                    <a:p>
                      <a:pPr>
                        <a:spcBef>
                          <a:spcPts val="1000"/>
                        </a:spcBef>
                      </a:pPr>
                      <a:endParaRPr lang="en-US" sz="1400" b="0" i="1" dirty="0">
                        <a:solidFill>
                          <a:schemeClr val="tx1"/>
                        </a:solidFill>
                        <a:latin typeface="+mj-lt"/>
                        <a:cs typeface="Calibri" panose="020F0502020204030204" pitchFamily="34" charset="0"/>
                      </a:endParaRPr>
                    </a:p>
                  </a:txBody>
                  <a:tcPr>
                    <a:lnL w="19050" cap="flat" cmpd="sng" algn="ctr">
                      <a:noFill/>
                      <a:prstDash val="solid"/>
                      <a:round/>
                      <a:headEnd type="none" w="med" len="med"/>
                      <a:tailEnd type="none" w="med" len="med"/>
                    </a:lnL>
                    <a:lnR w="19050" cap="flat" cmpd="sng" algn="ctr">
                      <a:solidFill>
                        <a:srgbClr val="96979B"/>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rgbClr val="96979B"/>
                      </a:solidFill>
                      <a:prstDash val="solid"/>
                      <a:round/>
                      <a:headEnd type="none" w="med" len="med"/>
                      <a:tailEnd type="none" w="med" len="med"/>
                    </a:lnB>
                    <a:lnTlToBr w="12700" cmpd="sng">
                      <a:noFill/>
                      <a:prstDash val="solid"/>
                    </a:lnTlToBr>
                    <a:lnBlToTr w="12700" cmpd="sng">
                      <a:noFill/>
                      <a:prstDash val="solid"/>
                    </a:lnBlToTr>
                    <a:solidFill>
                      <a:srgbClr val="DCE6DC"/>
                    </a:solidFill>
                  </a:tcPr>
                </a:tc>
                <a:extLst>
                  <a:ext uri="{0D108BD9-81ED-4DB2-BD59-A6C34878D82A}">
                    <a16:rowId xmlns:a16="http://schemas.microsoft.com/office/drawing/2014/main" val="2381742566"/>
                  </a:ext>
                </a:extLst>
              </a:tr>
            </a:tbl>
          </a:graphicData>
        </a:graphic>
      </p:graphicFrame>
      <p:sp>
        <p:nvSpPr>
          <p:cNvPr id="11" name="Slide Number Placeholder 10">
            <a:extLst>
              <a:ext uri="{FF2B5EF4-FFF2-40B4-BE49-F238E27FC236}">
                <a16:creationId xmlns:a16="http://schemas.microsoft.com/office/drawing/2014/main" id="{C667348E-8494-8EF6-09C9-31B74A29C386}"/>
              </a:ext>
            </a:extLst>
          </p:cNvPr>
          <p:cNvSpPr>
            <a:spLocks noGrp="1"/>
          </p:cNvSpPr>
          <p:nvPr>
            <p:ph type="sldNum" sz="quarter" idx="10"/>
          </p:nvPr>
        </p:nvSpPr>
        <p:spPr/>
        <p:txBody>
          <a:bodyPr/>
          <a:lstStyle/>
          <a:p>
            <a:r>
              <a:rPr lang="en-US" dirty="0"/>
              <a:t>15-</a:t>
            </a:r>
            <a:fld id="{68151E55-6873-49E2-B8D5-2F265E6F1973}" type="slidenum">
              <a:rPr lang="en-US" smtClean="0"/>
              <a:pPr/>
              <a:t>37</a:t>
            </a:fld>
            <a:endParaRPr lang="en-US" dirty="0"/>
          </a:p>
        </p:txBody>
      </p:sp>
    </p:spTree>
    <p:extLst>
      <p:ext uri="{BB962C8B-B14F-4D97-AF65-F5344CB8AC3E}">
        <p14:creationId xmlns:p14="http://schemas.microsoft.com/office/powerpoint/2010/main" val="4638838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948957"/>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C2</a:t>
            </a:r>
          </a:p>
        </p:txBody>
      </p:sp>
      <p:pic>
        <p:nvPicPr>
          <p:cNvPr id="24" name="Picture 2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947672"/>
            <a:ext cx="7315200" cy="87312"/>
          </a:xfrm>
          <a:prstGeom prst="rect">
            <a:avLst/>
          </a:prstGeom>
        </p:spPr>
      </p:pic>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914400" y="2034984"/>
            <a:ext cx="7315200" cy="3268536"/>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Describe how to report equity securities with controlling influence.</a:t>
            </a:r>
          </a:p>
        </p:txBody>
      </p:sp>
      <p:pic>
        <p:nvPicPr>
          <p:cNvPr id="25" name="Picture 24">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4982888"/>
            <a:ext cx="7315200" cy="87313"/>
          </a:xfrm>
          <a:prstGeom prst="rect">
            <a:avLst/>
          </a:prstGeom>
        </p:spPr>
      </p:pic>
      <p:sp>
        <p:nvSpPr>
          <p:cNvPr id="7" name="Slide Number Placeholder 6">
            <a:extLst>
              <a:ext uri="{FF2B5EF4-FFF2-40B4-BE49-F238E27FC236}">
                <a16:creationId xmlns:a16="http://schemas.microsoft.com/office/drawing/2014/main" id="{C4056A7E-774B-7304-456A-43C1393540B4}"/>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563CC-9543-70B4-E8B2-6D3397810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AD5C6-5440-B67A-3815-E5B7706AFECC}"/>
              </a:ext>
            </a:extLst>
          </p:cNvPr>
          <p:cNvSpPr>
            <a:spLocks noGrp="1"/>
          </p:cNvSpPr>
          <p:nvPr>
            <p:ph type="title"/>
          </p:nvPr>
        </p:nvSpPr>
        <p:spPr>
          <a:xfrm>
            <a:off x="342900" y="640079"/>
            <a:ext cx="8458200" cy="1160585"/>
          </a:xfrm>
        </p:spPr>
        <p:txBody>
          <a:bodyPr/>
          <a:lstStyle/>
          <a:p>
            <a:r>
              <a:rPr lang="en-US" dirty="0"/>
              <a:t>Equity Investments, Controlling Influence, More than 50%</a:t>
            </a:r>
          </a:p>
        </p:txBody>
      </p:sp>
      <p:sp>
        <p:nvSpPr>
          <p:cNvPr id="3" name="Content Placeholder 2">
            <a:extLst>
              <a:ext uri="{FF2B5EF4-FFF2-40B4-BE49-F238E27FC236}">
                <a16:creationId xmlns:a16="http://schemas.microsoft.com/office/drawing/2014/main" id="{328ADA04-C708-0A99-3F89-F7E8E4CE76AE}"/>
              </a:ext>
            </a:extLst>
          </p:cNvPr>
          <p:cNvSpPr>
            <a:spLocks noGrp="1"/>
          </p:cNvSpPr>
          <p:nvPr>
            <p:ph sz="quarter" idx="11"/>
          </p:nvPr>
        </p:nvSpPr>
        <p:spPr>
          <a:xfrm>
            <a:off x="378894" y="2142490"/>
            <a:ext cx="8531352" cy="3886200"/>
          </a:xfrm>
          <a:solidFill>
            <a:schemeClr val="accent4">
              <a:lumMod val="20000"/>
              <a:lumOff val="80000"/>
            </a:schemeClr>
          </a:solidFill>
          <a:ln w="9525">
            <a:solidFill>
              <a:schemeClr val="accent1">
                <a:lumMod val="50000"/>
              </a:schemeClr>
            </a:solidFill>
            <a:miter lim="800000"/>
            <a:headEnd/>
            <a:tailEnd/>
          </a:ln>
        </p:spPr>
        <p:txBody>
          <a:bodyPr vert="horz" wrap="square" lIns="91440" tIns="45720" rIns="91440" bIns="45720" numCol="1" anchor="t" anchorCtr="0" compatLnSpc="1">
            <a:prstTxWarp prst="textNoShape">
              <a:avLst/>
            </a:prstTxWarp>
          </a:bodyPr>
          <a:lstStyle/>
          <a:p>
            <a:pPr indent="-342900" eaLnBrk="0" fontAlgn="base" hangingPunct="0">
              <a:spcBef>
                <a:spcPct val="20000"/>
              </a:spcBef>
              <a:spcAft>
                <a:spcPct val="0"/>
              </a:spcAft>
              <a:buClr>
                <a:srgbClr val="FF0000"/>
              </a:buClr>
              <a:buSzPct val="95000"/>
              <a:buFont typeface="Wingdings" pitchFamily="2" charset="2"/>
            </a:pPr>
            <a:r>
              <a:rPr lang="en-US" sz="2800" dirty="0">
                <a:solidFill>
                  <a:schemeClr val="accent2">
                    <a:lumMod val="50000"/>
                  </a:schemeClr>
                </a:solidFill>
                <a:latin typeface="Arial" charset="0"/>
                <a:ea typeface="+mn-ea"/>
                <a:cs typeface="Arial" charset="0"/>
              </a:rPr>
              <a:t>Investor ownership exceeds 50% of investee.</a:t>
            </a:r>
          </a:p>
          <a:p>
            <a:pPr marL="347472" indent="-347472" eaLnBrk="0" fontAlgn="base" hangingPunct="0">
              <a:spcBef>
                <a:spcPct val="20000"/>
              </a:spcBef>
              <a:spcAft>
                <a:spcPct val="0"/>
              </a:spcAft>
              <a:buClr>
                <a:srgbClr val="254061"/>
              </a:buClr>
              <a:buSzPct val="95000"/>
              <a:buFont typeface="Arial" panose="020B0604020202020204" pitchFamily="34" charset="0"/>
              <a:buChar char="•"/>
            </a:pPr>
            <a:r>
              <a:rPr lang="en-US" sz="2800" dirty="0">
                <a:solidFill>
                  <a:schemeClr val="accent2">
                    <a:lumMod val="50000"/>
                  </a:schemeClr>
                </a:solidFill>
                <a:latin typeface="Arial" charset="0"/>
                <a:ea typeface="+mn-ea"/>
                <a:cs typeface="Arial" charset="0"/>
              </a:rPr>
              <a:t>Consolidation Method is used for long-term investments. </a:t>
            </a:r>
          </a:p>
          <a:p>
            <a:pPr marL="347472" indent="-347472" eaLnBrk="0" fontAlgn="base" hangingPunct="0">
              <a:spcBef>
                <a:spcPct val="20000"/>
              </a:spcBef>
              <a:spcAft>
                <a:spcPct val="0"/>
              </a:spcAft>
              <a:buClr>
                <a:srgbClr val="254061"/>
              </a:buClr>
              <a:buSzPct val="95000"/>
              <a:buFont typeface="Arial" panose="020B0604020202020204" pitchFamily="34" charset="0"/>
              <a:buChar char="•"/>
            </a:pPr>
            <a:r>
              <a:rPr lang="en-US" sz="2800" dirty="0">
                <a:solidFill>
                  <a:schemeClr val="accent2">
                    <a:lumMod val="50000"/>
                  </a:schemeClr>
                </a:solidFill>
                <a:latin typeface="Arial" charset="0"/>
                <a:ea typeface="+mn-ea"/>
                <a:cs typeface="Arial" charset="0"/>
              </a:rPr>
              <a:t>Consolidated financial statements show the financial statements of all entities under parent’s control.</a:t>
            </a:r>
          </a:p>
          <a:p>
            <a:pPr marL="347472" indent="-347472" eaLnBrk="0" fontAlgn="base" hangingPunct="0">
              <a:spcBef>
                <a:spcPct val="20000"/>
              </a:spcBef>
              <a:spcAft>
                <a:spcPct val="0"/>
              </a:spcAft>
              <a:buClr>
                <a:srgbClr val="254061"/>
              </a:buClr>
              <a:buSzPct val="95000"/>
              <a:buFont typeface="Arial" panose="020B0604020202020204" pitchFamily="34" charset="0"/>
              <a:buChar char="•"/>
            </a:pPr>
            <a:r>
              <a:rPr lang="en-US" sz="2800" dirty="0">
                <a:solidFill>
                  <a:schemeClr val="accent2">
                    <a:lumMod val="50000"/>
                  </a:schemeClr>
                </a:solidFill>
                <a:latin typeface="Arial" charset="0"/>
                <a:ea typeface="+mn-ea"/>
                <a:cs typeface="Arial" charset="0"/>
              </a:rPr>
              <a:t>Controlling investor: parent.</a:t>
            </a:r>
          </a:p>
          <a:p>
            <a:pPr marL="347472" indent="-347472" eaLnBrk="0" fontAlgn="base" hangingPunct="0">
              <a:spcBef>
                <a:spcPct val="20000"/>
              </a:spcBef>
              <a:spcAft>
                <a:spcPct val="0"/>
              </a:spcAft>
              <a:buClr>
                <a:srgbClr val="254061"/>
              </a:buClr>
              <a:buSzPct val="95000"/>
              <a:buFont typeface="Arial" panose="020B0604020202020204" pitchFamily="34" charset="0"/>
              <a:buChar char="•"/>
            </a:pPr>
            <a:r>
              <a:rPr lang="en-US" sz="2800" dirty="0">
                <a:solidFill>
                  <a:schemeClr val="accent2">
                    <a:lumMod val="50000"/>
                  </a:schemeClr>
                </a:solidFill>
                <a:latin typeface="Arial" charset="0"/>
                <a:ea typeface="+mn-ea"/>
                <a:cs typeface="Arial" charset="0"/>
              </a:rPr>
              <a:t>Investee: subsidiary.</a:t>
            </a:r>
          </a:p>
        </p:txBody>
      </p:sp>
      <p:sp>
        <p:nvSpPr>
          <p:cNvPr id="11" name="Slide Number Placeholder 10">
            <a:extLst>
              <a:ext uri="{FF2B5EF4-FFF2-40B4-BE49-F238E27FC236}">
                <a16:creationId xmlns:a16="http://schemas.microsoft.com/office/drawing/2014/main" id="{C667348E-8494-8EF6-09C9-31B74A29C386}"/>
              </a:ext>
            </a:extLst>
          </p:cNvPr>
          <p:cNvSpPr>
            <a:spLocks noGrp="1"/>
          </p:cNvSpPr>
          <p:nvPr>
            <p:ph type="sldNum" sz="quarter" idx="10"/>
          </p:nvPr>
        </p:nvSpPr>
        <p:spPr/>
        <p:txBody>
          <a:bodyPr/>
          <a:lstStyle/>
          <a:p>
            <a:r>
              <a:rPr lang="en-US" dirty="0"/>
              <a:t>15-</a:t>
            </a:r>
            <a:fld id="{68151E55-6873-49E2-B8D5-2F265E6F1973}" type="slidenum">
              <a:rPr lang="en-US" smtClean="0"/>
              <a:pPr/>
              <a:t>39</a:t>
            </a:fld>
            <a:endParaRPr lang="en-US" dirty="0"/>
          </a:p>
        </p:txBody>
      </p:sp>
    </p:spTree>
    <p:extLst>
      <p:ext uri="{BB962C8B-B14F-4D97-AF65-F5344CB8AC3E}">
        <p14:creationId xmlns:p14="http://schemas.microsoft.com/office/powerpoint/2010/main" val="2404173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5B249-9052-ED86-8583-D9402AF65A7C}"/>
              </a:ext>
            </a:extLst>
          </p:cNvPr>
          <p:cNvSpPr>
            <a:spLocks noGrp="1"/>
          </p:cNvSpPr>
          <p:nvPr>
            <p:ph type="title"/>
          </p:nvPr>
        </p:nvSpPr>
        <p:spPr/>
        <p:txBody>
          <a:bodyPr/>
          <a:lstStyle/>
          <a:p>
            <a:r>
              <a:rPr lang="en-US" dirty="0"/>
              <a:t>Basics of Investments</a:t>
            </a:r>
          </a:p>
        </p:txBody>
      </p:sp>
      <p:sp>
        <p:nvSpPr>
          <p:cNvPr id="3" name="Content Placeholder 2">
            <a:extLst>
              <a:ext uri="{FF2B5EF4-FFF2-40B4-BE49-F238E27FC236}">
                <a16:creationId xmlns:a16="http://schemas.microsoft.com/office/drawing/2014/main" id="{BBE57550-9320-141F-51CF-4D555B2E4C21}"/>
              </a:ext>
            </a:extLst>
          </p:cNvPr>
          <p:cNvSpPr>
            <a:spLocks noGrp="1"/>
          </p:cNvSpPr>
          <p:nvPr>
            <p:ph sz="quarter" idx="11"/>
          </p:nvPr>
        </p:nvSpPr>
        <p:spPr>
          <a:xfrm>
            <a:off x="493776" y="1536192"/>
            <a:ext cx="8156448" cy="658368"/>
          </a:xfrm>
          <a:solidFill>
            <a:schemeClr val="bg1">
              <a:lumMod val="85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a:spAutoFit/>
          </a:bodyPr>
          <a:lstStyle/>
          <a:p>
            <a:pPr algn="ctr" eaLnBrk="0" fontAlgn="base" hangingPunct="0">
              <a:spcBef>
                <a:spcPct val="50000"/>
              </a:spcBef>
              <a:spcAft>
                <a:spcPct val="0"/>
              </a:spcAft>
            </a:pPr>
            <a:r>
              <a:rPr lang="en-US" sz="3600" b="1" dirty="0">
                <a:solidFill>
                  <a:schemeClr val="accent1">
                    <a:lumMod val="50000"/>
                  </a:schemeClr>
                </a:solidFill>
                <a:latin typeface="Arial" pitchFamily="34" charset="0"/>
                <a:ea typeface="+mn-ea"/>
                <a:cs typeface="Arial" pitchFamily="34" charset="0"/>
              </a:rPr>
              <a:t>Motivation for Investments</a:t>
            </a:r>
          </a:p>
        </p:txBody>
      </p:sp>
      <p:sp>
        <p:nvSpPr>
          <p:cNvPr id="4" name="Content Placeholder 3">
            <a:extLst>
              <a:ext uri="{FF2B5EF4-FFF2-40B4-BE49-F238E27FC236}">
                <a16:creationId xmlns:a16="http://schemas.microsoft.com/office/drawing/2014/main" id="{90BE9394-AEBD-8E38-9A1B-F35FAC42FF29}"/>
              </a:ext>
            </a:extLst>
          </p:cNvPr>
          <p:cNvSpPr>
            <a:spLocks noGrp="1"/>
          </p:cNvSpPr>
          <p:nvPr>
            <p:ph sz="quarter" idx="14"/>
          </p:nvPr>
        </p:nvSpPr>
        <p:spPr>
          <a:xfrm>
            <a:off x="800100" y="2468880"/>
            <a:ext cx="7543800" cy="3520440"/>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a:spAutoFit/>
          </a:bodyPr>
          <a:lstStyle/>
          <a:p>
            <a:pPr marL="457200" indent="-457200" eaLnBrk="0" fontAlgn="base" hangingPunct="0">
              <a:spcBef>
                <a:spcPct val="50000"/>
              </a:spcBef>
              <a:spcAft>
                <a:spcPct val="0"/>
              </a:spcAft>
              <a:buClr>
                <a:schemeClr val="accent1">
                  <a:lumMod val="50000"/>
                </a:schemeClr>
              </a:buClr>
              <a:buFontTx/>
              <a:buAutoNum type="arabicPeriod"/>
            </a:pPr>
            <a:r>
              <a:rPr lang="en-US" sz="3200" dirty="0">
                <a:solidFill>
                  <a:schemeClr val="accent2">
                    <a:lumMod val="50000"/>
                  </a:schemeClr>
                </a:solidFill>
                <a:ea typeface="+mn-ea"/>
                <a:cs typeface="Arial" pitchFamily="34" charset="0"/>
              </a:rPr>
              <a:t>Companies invest </a:t>
            </a:r>
            <a:r>
              <a:rPr lang="en-US" sz="3200" i="1" dirty="0">
                <a:solidFill>
                  <a:schemeClr val="accent2">
                    <a:lumMod val="50000"/>
                  </a:schemeClr>
                </a:solidFill>
                <a:ea typeface="+mn-ea"/>
                <a:cs typeface="Arial" pitchFamily="34" charset="0"/>
              </a:rPr>
              <a:t>extra cash</a:t>
            </a:r>
            <a:r>
              <a:rPr lang="en-US" sz="3200" dirty="0">
                <a:solidFill>
                  <a:schemeClr val="accent2">
                    <a:lumMod val="50000"/>
                  </a:schemeClr>
                </a:solidFill>
                <a:ea typeface="+mn-ea"/>
                <a:cs typeface="Arial" pitchFamily="34" charset="0"/>
              </a:rPr>
              <a:t> into investments to earn more income.</a:t>
            </a:r>
          </a:p>
          <a:p>
            <a:pPr marL="457200" indent="-457200" eaLnBrk="0" fontAlgn="base" hangingPunct="0">
              <a:spcBef>
                <a:spcPct val="50000"/>
              </a:spcBef>
              <a:spcAft>
                <a:spcPct val="0"/>
              </a:spcAft>
              <a:buClr>
                <a:schemeClr val="accent1">
                  <a:lumMod val="50000"/>
                </a:schemeClr>
              </a:buClr>
              <a:buFontTx/>
              <a:buAutoNum type="arabicPeriod"/>
            </a:pPr>
            <a:r>
              <a:rPr lang="en-US" sz="3200" dirty="0">
                <a:solidFill>
                  <a:schemeClr val="accent2">
                    <a:lumMod val="50000"/>
                  </a:schemeClr>
                </a:solidFill>
                <a:ea typeface="+mn-ea"/>
                <a:cs typeface="Arial" pitchFamily="34" charset="0"/>
              </a:rPr>
              <a:t>Some entities are set up to earn income from investments.</a:t>
            </a:r>
          </a:p>
          <a:p>
            <a:pPr marL="457200" indent="-457200" eaLnBrk="0" fontAlgn="base" hangingPunct="0">
              <a:spcBef>
                <a:spcPct val="50000"/>
              </a:spcBef>
              <a:spcAft>
                <a:spcPct val="0"/>
              </a:spcAft>
              <a:buClr>
                <a:schemeClr val="accent1">
                  <a:lumMod val="50000"/>
                </a:schemeClr>
              </a:buClr>
              <a:buFontTx/>
              <a:buAutoNum type="arabicPeriod"/>
            </a:pPr>
            <a:r>
              <a:rPr lang="en-US" sz="3200" dirty="0">
                <a:solidFill>
                  <a:schemeClr val="accent2">
                    <a:lumMod val="50000"/>
                  </a:schemeClr>
                </a:solidFill>
                <a:ea typeface="+mn-ea"/>
                <a:cs typeface="Arial" pitchFamily="34" charset="0"/>
              </a:rPr>
              <a:t>Companies make investments for strategic reasons.</a:t>
            </a:r>
          </a:p>
        </p:txBody>
      </p:sp>
      <p:sp>
        <p:nvSpPr>
          <p:cNvPr id="11" name="Slide Number Placeholder 10">
            <a:extLst>
              <a:ext uri="{FF2B5EF4-FFF2-40B4-BE49-F238E27FC236}">
                <a16:creationId xmlns:a16="http://schemas.microsoft.com/office/drawing/2014/main" id="{87A201E3-A019-403B-1A3D-BFF19DD30A7B}"/>
              </a:ext>
            </a:extLst>
          </p:cNvPr>
          <p:cNvSpPr>
            <a:spLocks noGrp="1"/>
          </p:cNvSpPr>
          <p:nvPr>
            <p:ph type="sldNum" sz="quarter" idx="10"/>
          </p:nvPr>
        </p:nvSpPr>
        <p:spPr/>
        <p:txBody>
          <a:bodyPr/>
          <a:lstStyle/>
          <a:p>
            <a:r>
              <a:rPr lang="en-US" dirty="0"/>
              <a:t>15-</a:t>
            </a:r>
            <a:fld id="{68151E55-6873-49E2-B8D5-2F265E6F1973}" type="slidenum">
              <a:rPr lang="en-US" smtClean="0"/>
              <a:pPr/>
              <a:t>4</a:t>
            </a:fld>
            <a:endParaRPr lang="en-US" dirty="0"/>
          </a:p>
        </p:txBody>
      </p:sp>
    </p:spTree>
    <p:extLst>
      <p:ext uri="{BB962C8B-B14F-4D97-AF65-F5344CB8AC3E}">
        <p14:creationId xmlns:p14="http://schemas.microsoft.com/office/powerpoint/2010/main" val="4754494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B3D5C-0AD4-63FD-7263-FE87EF50A418}"/>
              </a:ext>
            </a:extLst>
          </p:cNvPr>
          <p:cNvSpPr>
            <a:spLocks noGrp="1"/>
          </p:cNvSpPr>
          <p:nvPr>
            <p:ph type="title"/>
          </p:nvPr>
        </p:nvSpPr>
        <p:spPr>
          <a:xfrm>
            <a:off x="342900" y="688848"/>
            <a:ext cx="8458200" cy="1051560"/>
          </a:xfrm>
        </p:spPr>
        <p:txBody>
          <a:bodyPr/>
          <a:lstStyle/>
          <a:p>
            <a:r>
              <a:rPr lang="en-US" dirty="0"/>
              <a:t>Accounting Summary for Debt and Equity Investments in Securities</a:t>
            </a:r>
          </a:p>
        </p:txBody>
      </p:sp>
      <p:sp>
        <p:nvSpPr>
          <p:cNvPr id="3" name="Content Placeholder 2">
            <a:extLst>
              <a:ext uri="{FF2B5EF4-FFF2-40B4-BE49-F238E27FC236}">
                <a16:creationId xmlns:a16="http://schemas.microsoft.com/office/drawing/2014/main" id="{A544458D-29A2-D496-F6DD-F0FEF6C6DCC1}"/>
              </a:ext>
            </a:extLst>
          </p:cNvPr>
          <p:cNvSpPr>
            <a:spLocks noGrp="1"/>
          </p:cNvSpPr>
          <p:nvPr>
            <p:ph sz="quarter" idx="11"/>
          </p:nvPr>
        </p:nvSpPr>
        <p:spPr>
          <a:xfrm>
            <a:off x="7837711" y="1822266"/>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15.8</a:t>
            </a:r>
          </a:p>
        </p:txBody>
      </p:sp>
      <p:sp>
        <p:nvSpPr>
          <p:cNvPr id="4" name="Table Summary 3" hidden="1">
            <a:extLst>
              <a:ext uri="{FF2B5EF4-FFF2-40B4-BE49-F238E27FC236}">
                <a16:creationId xmlns:a16="http://schemas.microsoft.com/office/drawing/2014/main" id="{3111B44E-375A-3592-2584-8829F260278D}"/>
              </a:ext>
            </a:extLst>
          </p:cNvPr>
          <p:cNvSpPr>
            <a:spLocks noGrp="1"/>
          </p:cNvSpPr>
          <p:nvPr>
            <p:ph sz="quarter" idx="14"/>
          </p:nvPr>
        </p:nvSpPr>
        <p:spPr>
          <a:xfrm>
            <a:off x="508000" y="2580535"/>
            <a:ext cx="4513943" cy="1373948"/>
          </a:xfrm>
        </p:spPr>
        <p:txBody>
          <a:bodyPr/>
          <a:lstStyle/>
          <a:p>
            <a:r>
              <a:rPr lang="en-US" dirty="0"/>
              <a:t>The following content is arranged like a table. A table has 9 entries and the account names are listed in column 1. Rows 1 and 6 of column 2 is blank.</a:t>
            </a:r>
          </a:p>
        </p:txBody>
      </p:sp>
      <p:graphicFrame>
        <p:nvGraphicFramePr>
          <p:cNvPr id="12" name="Table 5">
            <a:extLst>
              <a:ext uri="{FF2B5EF4-FFF2-40B4-BE49-F238E27FC236}">
                <a16:creationId xmlns:a16="http://schemas.microsoft.com/office/drawing/2014/main" id="{0822A03A-D58A-FAC2-982E-B7C1ECB21357}"/>
              </a:ext>
            </a:extLst>
          </p:cNvPr>
          <p:cNvGraphicFramePr>
            <a:graphicFrameLocks noGrp="1"/>
          </p:cNvGraphicFramePr>
          <p:nvPr>
            <p:extLst>
              <p:ext uri="{D42A27DB-BD31-4B8C-83A1-F6EECF244321}">
                <p14:modId xmlns:p14="http://schemas.microsoft.com/office/powerpoint/2010/main" val="2461554590"/>
              </p:ext>
            </p:extLst>
          </p:nvPr>
        </p:nvGraphicFramePr>
        <p:xfrm>
          <a:off x="534924" y="2586554"/>
          <a:ext cx="8074152" cy="3718560"/>
        </p:xfrm>
        <a:graphic>
          <a:graphicData uri="http://schemas.openxmlformats.org/drawingml/2006/table">
            <a:tbl>
              <a:tblPr firstRow="1"/>
              <a:tblGrid>
                <a:gridCol w="4037076">
                  <a:extLst>
                    <a:ext uri="{9D8B030D-6E8A-4147-A177-3AD203B41FA5}">
                      <a16:colId xmlns:a16="http://schemas.microsoft.com/office/drawing/2014/main" val="1162033267"/>
                    </a:ext>
                  </a:extLst>
                </a:gridCol>
                <a:gridCol w="4037076">
                  <a:extLst>
                    <a:ext uri="{9D8B030D-6E8A-4147-A177-3AD203B41FA5}">
                      <a16:colId xmlns:a16="http://schemas.microsoft.com/office/drawing/2014/main" val="38442241"/>
                    </a:ext>
                  </a:extLst>
                </a:gridCol>
              </a:tblGrid>
              <a:tr h="365760">
                <a:tc>
                  <a:txBody>
                    <a:bodyPr/>
                    <a:lstStyle/>
                    <a:p>
                      <a:pPr indent="0" algn="l"/>
                      <a:r>
                        <a:rPr lang="en-US" sz="1400" b="1" kern="1200" dirty="0">
                          <a:solidFill>
                            <a:schemeClr val="bg1"/>
                          </a:solidFill>
                          <a:latin typeface="Calibri" panose="020F0502020204030204" pitchFamily="34" charset="0"/>
                          <a:ea typeface="+mn-ea"/>
                          <a:cs typeface="Calibri" panose="020F0502020204030204" pitchFamily="34" charset="0"/>
                        </a:rPr>
                        <a:t>Classification</a:t>
                      </a:r>
                      <a:endParaRPr sz="1400" b="1" kern="1200" dirty="0">
                        <a:solidFill>
                          <a:schemeClr val="bg1"/>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l"/>
                      <a:r>
                        <a:rPr lang="en-US" sz="1400" b="1" dirty="0">
                          <a:solidFill>
                            <a:schemeClr val="bg1"/>
                          </a:solidFill>
                          <a:latin typeface="Calibri" panose="020F0502020204030204" pitchFamily="34" charset="0"/>
                          <a:cs typeface="Calibri" panose="020F0502020204030204" pitchFamily="34" charset="0"/>
                        </a:rPr>
                        <a:t>Investments Account Reported at</a:t>
                      </a:r>
                      <a:endParaRPr sz="1400" b="1" kern="1200" dirty="0">
                        <a:solidFill>
                          <a:srgbClr val="FFF106"/>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extLst>
                  <a:ext uri="{0D108BD9-81ED-4DB2-BD59-A6C34878D82A}">
                    <a16:rowId xmlns:a16="http://schemas.microsoft.com/office/drawing/2014/main" val="2338167221"/>
                  </a:ext>
                </a:extLst>
              </a:tr>
              <a:tr h="297180">
                <a:tc>
                  <a:txBody>
                    <a:bodyPr/>
                    <a:lstStyle/>
                    <a:p>
                      <a:pPr marL="0" indent="0" algn="l"/>
                      <a:r>
                        <a:rPr lang="en-US" sz="1400" b="1" kern="1200" dirty="0">
                          <a:solidFill>
                            <a:schemeClr val="tx1"/>
                          </a:solidFill>
                          <a:latin typeface="Calibri" panose="020F0502020204030204" pitchFamily="34" charset="0"/>
                          <a:ea typeface="+mn-ea"/>
                          <a:cs typeface="Calibri" panose="020F0502020204030204" pitchFamily="34" charset="0"/>
                        </a:rPr>
                        <a:t>Short-Term Investment in Securities</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r" fontAlgn="b"/>
                      <a:endParaRPr lang="en-US" sz="1400" kern="1200" dirty="0">
                        <a:solidFill>
                          <a:schemeClr val="tx1"/>
                        </a:solidFill>
                        <a:latin typeface="Calibri" panose="020F0502020204030204" pitchFamily="34" charset="0"/>
                        <a:ea typeface="+mn-ea"/>
                        <a:cs typeface="Calibri" panose="020F0502020204030204" pitchFamily="34" charset="0"/>
                      </a:endParaRPr>
                    </a:p>
                  </a:txBody>
                  <a:tcPr anchor="b">
                    <a:lnL w="12700" cmpd="sng">
                      <a:noFill/>
                      <a:prstDash val="solid"/>
                    </a:lnL>
                    <a:lnR w="76200" cap="flat" cmpd="sng" algn="ctr">
                      <a:no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076755052"/>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Debt Investments—Held-to-Maturity</a:t>
                      </a:r>
                    </a:p>
                  </a:txBody>
                  <a:tcPr marL="228600"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00709A"/>
                          </a:solidFill>
                          <a:latin typeface="Calibri" panose="020F0502020204030204" pitchFamily="34" charset="0"/>
                          <a:ea typeface="+mn-ea"/>
                          <a:cs typeface="Calibri" panose="020F0502020204030204" pitchFamily="34" charset="0"/>
                        </a:rPr>
                        <a:t>Cost</a:t>
                      </a:r>
                      <a:r>
                        <a:rPr lang="en-US" sz="1400" kern="1200" dirty="0">
                          <a:solidFill>
                            <a:schemeClr val="tx1"/>
                          </a:solidFill>
                          <a:latin typeface="Calibri" panose="020F0502020204030204" pitchFamily="34" charset="0"/>
                          <a:ea typeface="+mn-ea"/>
                          <a:cs typeface="Calibri" panose="020F0502020204030204" pitchFamily="34" charset="0"/>
                        </a:rPr>
                        <a:t> (without any discount or premium amortization)</a:t>
                      </a:r>
                    </a:p>
                  </a:txBody>
                  <a:tcPr anchor="b">
                    <a:lnL w="12700" cmpd="sng">
                      <a:noFill/>
                      <a:prstDash val="solid"/>
                    </a:lnL>
                    <a:lnR w="76200" cap="flat" cmpd="sng" algn="ctr">
                      <a:no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313460446"/>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Debt Investments—Trading</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296D34"/>
                          </a:solidFill>
                          <a:latin typeface="Calibri" panose="020F0502020204030204" pitchFamily="34" charset="0"/>
                          <a:ea typeface="+mn-ea"/>
                          <a:cs typeface="Calibri" panose="020F0502020204030204" pitchFamily="34" charset="0"/>
                        </a:rPr>
                        <a:t>Fair value</a:t>
                      </a:r>
                      <a:r>
                        <a:rPr lang="en-US" sz="1400" kern="1200" dirty="0">
                          <a:solidFill>
                            <a:schemeClr val="tx1"/>
                          </a:solidFill>
                          <a:latin typeface="Calibri" panose="020F0502020204030204" pitchFamily="34" charset="0"/>
                          <a:ea typeface="+mn-ea"/>
                          <a:cs typeface="Calibri" panose="020F0502020204030204" pitchFamily="34" charset="0"/>
                        </a:rPr>
                        <a:t> (with fair value adjustment to income)</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351867266"/>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Debt Investments—Available-for-Sale</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C0252D"/>
                          </a:solidFill>
                          <a:latin typeface="Calibri" panose="020F0502020204030204" pitchFamily="34" charset="0"/>
                          <a:ea typeface="+mn-ea"/>
                          <a:cs typeface="Calibri" panose="020F0502020204030204" pitchFamily="34" charset="0"/>
                        </a:rPr>
                        <a:t>Fair value</a:t>
                      </a:r>
                      <a:r>
                        <a:rPr lang="en-US" sz="1400" kern="1200" dirty="0">
                          <a:solidFill>
                            <a:schemeClr val="tx1"/>
                          </a:solidFill>
                          <a:latin typeface="Calibri" panose="020F0502020204030204" pitchFamily="34" charset="0"/>
                          <a:ea typeface="+mn-ea"/>
                          <a:cs typeface="Calibri" panose="020F0502020204030204" pitchFamily="34" charset="0"/>
                        </a:rPr>
                        <a:t> (with fair value adjustment to equity)</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153825147"/>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Stock Investments—insignificant influence</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296D34"/>
                          </a:solidFill>
                          <a:latin typeface="Calibri" panose="020F0502020204030204" pitchFamily="34" charset="0"/>
                          <a:ea typeface="+mn-ea"/>
                          <a:cs typeface="Calibri" panose="020F0502020204030204" pitchFamily="34" charset="0"/>
                        </a:rPr>
                        <a:t>Fair value</a:t>
                      </a:r>
                      <a:r>
                        <a:rPr lang="en-US" sz="1400" kern="1200" dirty="0">
                          <a:solidFill>
                            <a:schemeClr val="tx1"/>
                          </a:solidFill>
                          <a:latin typeface="Calibri" panose="020F0502020204030204" pitchFamily="34" charset="0"/>
                          <a:ea typeface="+mn-ea"/>
                          <a:cs typeface="Calibri" panose="020F0502020204030204" pitchFamily="34" charset="0"/>
                        </a:rPr>
                        <a:t> (with fair value adjustment to income)</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559514536"/>
                  </a:ext>
                </a:extLst>
              </a:tr>
              <a:tr h="297180">
                <a:tc>
                  <a:txBody>
                    <a:bodyPr/>
                    <a:lstStyle/>
                    <a:p>
                      <a:pPr algn="l" fontAlgn="b"/>
                      <a:r>
                        <a:rPr lang="en-US" sz="1400" b="1" kern="1200" dirty="0">
                          <a:solidFill>
                            <a:schemeClr val="tx1"/>
                          </a:solidFill>
                          <a:latin typeface="Calibri" panose="020F0502020204030204" pitchFamily="34" charset="0"/>
                          <a:ea typeface="+mn-ea"/>
                          <a:cs typeface="Calibri" panose="020F0502020204030204" pitchFamily="34" charset="0"/>
                        </a:rPr>
                        <a:t>Long-Term Investment in Securities</a:t>
                      </a:r>
                    </a:p>
                  </a:txBody>
                  <a:tcPr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endParaRPr lang="en-US" sz="1400" kern="1200" dirty="0">
                        <a:solidFill>
                          <a:schemeClr val="tx1"/>
                        </a:solidFill>
                        <a:latin typeface="Calibri" panose="020F0502020204030204" pitchFamily="34" charset="0"/>
                        <a:ea typeface="+mn-ea"/>
                        <a:cs typeface="Calibri" panose="020F0502020204030204" pitchFamily="34" charset="0"/>
                      </a:endParaRP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2339336436"/>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Debt Investments—Held-to-Maturity</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00709A"/>
                          </a:solidFill>
                          <a:latin typeface="Calibri" panose="020F0502020204030204" pitchFamily="34" charset="0"/>
                          <a:ea typeface="+mn-ea"/>
                          <a:cs typeface="Calibri" panose="020F0502020204030204" pitchFamily="34" charset="0"/>
                        </a:rPr>
                        <a:t>Cost</a:t>
                      </a:r>
                      <a:r>
                        <a:rPr lang="en-US" sz="1400" kern="1200" dirty="0">
                          <a:solidFill>
                            <a:schemeClr val="tx1"/>
                          </a:solidFill>
                          <a:latin typeface="Calibri" panose="020F0502020204030204" pitchFamily="34" charset="0"/>
                          <a:ea typeface="+mn-ea"/>
                          <a:cs typeface="Calibri" panose="020F0502020204030204" pitchFamily="34" charset="0"/>
                        </a:rPr>
                        <a:t> (with any discount or premium amortized)</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2075516884"/>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Debt Investments—Available-for-Sale</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C0252D"/>
                          </a:solidFill>
                          <a:latin typeface="Calibri" panose="020F0502020204030204" pitchFamily="34" charset="0"/>
                          <a:ea typeface="+mn-ea"/>
                          <a:cs typeface="Calibri" panose="020F0502020204030204" pitchFamily="34" charset="0"/>
                        </a:rPr>
                        <a:t>Fair value</a:t>
                      </a:r>
                      <a:r>
                        <a:rPr lang="en-US" sz="1400" kern="1200" dirty="0">
                          <a:solidFill>
                            <a:schemeClr val="tx1"/>
                          </a:solidFill>
                          <a:latin typeface="Calibri" panose="020F0502020204030204" pitchFamily="34" charset="0"/>
                          <a:ea typeface="+mn-ea"/>
                          <a:cs typeface="Calibri" panose="020F0502020204030204" pitchFamily="34" charset="0"/>
                        </a:rPr>
                        <a:t> (with fair value adjustment to equity)</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2220117173"/>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Stock Investments—insignificant influence</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b="1" kern="1200" dirty="0">
                          <a:solidFill>
                            <a:srgbClr val="296D34"/>
                          </a:solidFill>
                          <a:latin typeface="Calibri" panose="020F0502020204030204" pitchFamily="34" charset="0"/>
                          <a:ea typeface="+mn-ea"/>
                          <a:cs typeface="Calibri" panose="020F0502020204030204" pitchFamily="34" charset="0"/>
                        </a:rPr>
                        <a:t>Fair value</a:t>
                      </a:r>
                      <a:r>
                        <a:rPr lang="en-US" sz="1400" kern="1200" dirty="0">
                          <a:solidFill>
                            <a:schemeClr val="tx1"/>
                          </a:solidFill>
                          <a:latin typeface="Calibri" panose="020F0502020204030204" pitchFamily="34" charset="0"/>
                          <a:ea typeface="+mn-ea"/>
                          <a:cs typeface="Calibri" panose="020F0502020204030204" pitchFamily="34" charset="0"/>
                        </a:rPr>
                        <a:t> (with fair value adjustment to income)</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3031403343"/>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Equity Method Investments—significant influence</a:t>
                      </a:r>
                    </a:p>
                  </a:txBody>
                  <a:tcPr marL="228600" anchor="b">
                    <a:lnL w="12700" cmpd="sng">
                      <a:noFill/>
                      <a:prstDash val="solid"/>
                    </a:lnL>
                    <a:lnR w="12700" cmpd="sng">
                      <a:noFill/>
                      <a:prstDash val="soli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Equity method (no fair value adjustment)</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no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817274698"/>
                  </a:ext>
                </a:extLst>
              </a:tr>
              <a:tr h="297180">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Consolidated Investments—controlling influence</a:t>
                      </a:r>
                    </a:p>
                  </a:txBody>
                  <a:tcPr marL="228600" anchor="b">
                    <a:lnL w="12700" cmpd="sng">
                      <a:noFill/>
                      <a:prstDash val="solid"/>
                    </a:lnL>
                    <a:lnR w="12700" cmpd="sng">
                      <a:noFill/>
                      <a:prstDash val="solid"/>
                    </a:lnR>
                    <a:lnT w="12700" cmpd="sng">
                      <a:noFill/>
                      <a:prstDash val="soli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FEEE0"/>
                    </a:solidFill>
                  </a:tcPr>
                </a:tc>
                <a:tc>
                  <a:txBody>
                    <a:bodyPr/>
                    <a:lstStyle/>
                    <a:p>
                      <a:pPr algn="l" fontAlgn="b"/>
                      <a:r>
                        <a:rPr lang="en-US" sz="1400" kern="1200" dirty="0">
                          <a:solidFill>
                            <a:schemeClr val="tx1"/>
                          </a:solidFill>
                          <a:latin typeface="Calibri" panose="020F0502020204030204" pitchFamily="34" charset="0"/>
                          <a:ea typeface="+mn-ea"/>
                          <a:cs typeface="Calibri" panose="020F0502020204030204" pitchFamily="34" charset="0"/>
                        </a:rPr>
                        <a:t>Consolidation method (no fair value adjustment)</a:t>
                      </a:r>
                    </a:p>
                  </a:txBody>
                  <a:tcPr anchor="b">
                    <a:lnL w="12700" cmpd="sng">
                      <a:noFill/>
                      <a:prstDash val="solid"/>
                    </a:lnL>
                    <a:lnR w="76200" cap="flat" cmpd="sng" algn="ctr">
                      <a:noFill/>
                      <a:prstDash val="solid"/>
                      <a:round/>
                      <a:headEnd type="none" w="med" len="med"/>
                      <a:tailEnd type="none" w="med" len="med"/>
                    </a:lnR>
                    <a:lnT w="12700" cmpd="sng">
                      <a:noFill/>
                      <a:prstDash val="soli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3732416054"/>
                  </a:ext>
                </a:extLst>
              </a:tr>
            </a:tbl>
          </a:graphicData>
        </a:graphic>
      </p:graphicFrame>
      <p:sp>
        <p:nvSpPr>
          <p:cNvPr id="11" name="Slide Number Placeholder 10">
            <a:extLst>
              <a:ext uri="{FF2B5EF4-FFF2-40B4-BE49-F238E27FC236}">
                <a16:creationId xmlns:a16="http://schemas.microsoft.com/office/drawing/2014/main" id="{4ACCD3B5-AC5E-EC98-6421-51A5817292D4}"/>
              </a:ext>
            </a:extLst>
          </p:cNvPr>
          <p:cNvSpPr>
            <a:spLocks noGrp="1"/>
          </p:cNvSpPr>
          <p:nvPr>
            <p:ph type="sldNum" sz="quarter" idx="10"/>
          </p:nvPr>
        </p:nvSpPr>
        <p:spPr/>
        <p:txBody>
          <a:bodyPr/>
          <a:lstStyle/>
          <a:p>
            <a:r>
              <a:rPr lang="en-US" dirty="0"/>
              <a:t>15-</a:t>
            </a:r>
            <a:fld id="{68151E55-6873-49E2-B8D5-2F265E6F1973}" type="slidenum">
              <a:rPr lang="en-US" smtClean="0"/>
              <a:pPr/>
              <a:t>40</a:t>
            </a:fld>
            <a:endParaRPr lang="en-US" dirty="0"/>
          </a:p>
        </p:txBody>
      </p:sp>
    </p:spTree>
    <p:extLst>
      <p:ext uri="{BB962C8B-B14F-4D97-AF65-F5344CB8AC3E}">
        <p14:creationId xmlns:p14="http://schemas.microsoft.com/office/powerpoint/2010/main" val="1815362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B3D5C-0AD4-63FD-7263-FE87EF50A418}"/>
              </a:ext>
            </a:extLst>
          </p:cNvPr>
          <p:cNvSpPr>
            <a:spLocks noGrp="1"/>
          </p:cNvSpPr>
          <p:nvPr>
            <p:ph type="title"/>
          </p:nvPr>
        </p:nvSpPr>
        <p:spPr>
          <a:xfrm>
            <a:off x="342900" y="640080"/>
            <a:ext cx="8458200" cy="1051560"/>
          </a:xfrm>
        </p:spPr>
        <p:txBody>
          <a:bodyPr/>
          <a:lstStyle/>
          <a:p>
            <a:r>
              <a:rPr lang="en-US" dirty="0"/>
              <a:t>Other Comprehensive Income</a:t>
            </a:r>
          </a:p>
        </p:txBody>
      </p:sp>
      <p:sp>
        <p:nvSpPr>
          <p:cNvPr id="3" name="Content Placeholder 2">
            <a:extLst>
              <a:ext uri="{FF2B5EF4-FFF2-40B4-BE49-F238E27FC236}">
                <a16:creationId xmlns:a16="http://schemas.microsoft.com/office/drawing/2014/main" id="{A544458D-29A2-D496-F6DD-F0FEF6C6DCC1}"/>
              </a:ext>
            </a:extLst>
          </p:cNvPr>
          <p:cNvSpPr>
            <a:spLocks noGrp="1"/>
          </p:cNvSpPr>
          <p:nvPr>
            <p:ph sz="quarter" idx="11"/>
          </p:nvPr>
        </p:nvSpPr>
        <p:spPr>
          <a:xfrm>
            <a:off x="306324" y="1691640"/>
            <a:ext cx="8531352" cy="3046988"/>
          </a:xfrm>
          <a:solidFill>
            <a:schemeClr val="accent4">
              <a:lumMod val="20000"/>
              <a:lumOff val="80000"/>
            </a:schemeClr>
          </a:solidFill>
          <a:ln>
            <a:solidFill>
              <a:schemeClr val="accent2">
                <a:lumMod val="50000"/>
              </a:schemeClr>
            </a:solidFill>
          </a:ln>
        </p:spPr>
        <p:txBody>
          <a:bodyPr wrap="square">
            <a:spAutoFit/>
          </a:bodyPr>
          <a:lstStyle/>
          <a:p>
            <a:pPr marL="342900" indent="-342900" fontAlgn="base">
              <a:spcBef>
                <a:spcPct val="0"/>
              </a:spcBef>
              <a:spcAft>
                <a:spcPct val="0"/>
              </a:spcAft>
              <a:buClr>
                <a:schemeClr val="tx1"/>
              </a:buClr>
              <a:buChar char="•"/>
            </a:pPr>
            <a:r>
              <a:rPr lang="en-US" sz="2400" b="1" dirty="0">
                <a:solidFill>
                  <a:srgbClr val="C00000"/>
                </a:solidFill>
                <a:latin typeface="Arial" pitchFamily="34" charset="0"/>
                <a:ea typeface="+mn-ea"/>
                <a:cs typeface="Arial" pitchFamily="34" charset="0"/>
              </a:rPr>
              <a:t>Comprehensive Income: </a:t>
            </a:r>
            <a:r>
              <a:rPr lang="en-US" sz="2400" dirty="0">
                <a:latin typeface="Arial" pitchFamily="34" charset="0"/>
                <a:ea typeface="+mn-ea"/>
                <a:cs typeface="Arial" pitchFamily="34" charset="0"/>
              </a:rPr>
              <a:t>all changes in equity during a period except those from owners’ investments and dividends.</a:t>
            </a:r>
          </a:p>
          <a:p>
            <a:pPr marL="342900" indent="-342900" fontAlgn="base">
              <a:spcBef>
                <a:spcPct val="0"/>
              </a:spcBef>
              <a:spcAft>
                <a:spcPct val="0"/>
              </a:spcAft>
              <a:buChar char="•"/>
            </a:pPr>
            <a:r>
              <a:rPr lang="en-US" sz="2400" dirty="0">
                <a:latin typeface="Arial" pitchFamily="34" charset="0"/>
                <a:ea typeface="+mn-ea"/>
                <a:cs typeface="Arial" pitchFamily="34" charset="0"/>
              </a:rPr>
              <a:t>Add other comprehensive income (O</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C</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I) to, or subtract it from, net income.</a:t>
            </a:r>
          </a:p>
          <a:p>
            <a:pPr marL="342900" indent="-342900" fontAlgn="base">
              <a:spcBef>
                <a:spcPct val="0"/>
              </a:spcBef>
              <a:spcAft>
                <a:spcPct val="0"/>
              </a:spcAft>
              <a:buChar char="•"/>
            </a:pPr>
            <a:r>
              <a:rPr lang="en-US" sz="2400" dirty="0">
                <a:latin typeface="Arial" pitchFamily="34" charset="0"/>
                <a:ea typeface="+mn-ea"/>
                <a:cs typeface="Arial" pitchFamily="34" charset="0"/>
              </a:rPr>
              <a:t>O</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C</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I includes unrealized gains and losses on available-for-sale securities, foreign currency translation adjustments, and other adjustments.</a:t>
            </a:r>
          </a:p>
        </p:txBody>
      </p:sp>
      <p:pic>
        <p:nvPicPr>
          <p:cNvPr id="17" name="Picture 16" descr="Formula for determining total comprehensive income.">
            <a:extLst>
              <a:ext uri="{FF2B5EF4-FFF2-40B4-BE49-F238E27FC236}">
                <a16:creationId xmlns:a16="http://schemas.microsoft.com/office/drawing/2014/main" id="{23BCFB0C-F1CC-FB80-49BA-2D2D802DD6CC}"/>
              </a:ext>
            </a:extLst>
          </p:cNvPr>
          <p:cNvPicPr>
            <a:picLocks noChangeAspect="1"/>
          </p:cNvPicPr>
          <p:nvPr/>
        </p:nvPicPr>
        <p:blipFill>
          <a:blip r:embed="rId3"/>
          <a:stretch>
            <a:fillRect/>
          </a:stretch>
        </p:blipFill>
        <p:spPr>
          <a:xfrm>
            <a:off x="688855" y="4850073"/>
            <a:ext cx="7724775" cy="1562100"/>
          </a:xfrm>
          <a:prstGeom prst="rect">
            <a:avLst/>
          </a:prstGeom>
        </p:spPr>
      </p:pic>
      <p:sp>
        <p:nvSpPr>
          <p:cNvPr id="9" name="Text Placeholder 8">
            <a:extLst>
              <a:ext uri="{FF2B5EF4-FFF2-40B4-BE49-F238E27FC236}">
                <a16:creationId xmlns:a16="http://schemas.microsoft.com/office/drawing/2014/main" id="{8C694044-8736-F5C5-259D-1D4F0F2011B4}"/>
              </a:ext>
            </a:extLst>
          </p:cNvPr>
          <p:cNvSpPr>
            <a:spLocks noGrp="1"/>
          </p:cNvSpPr>
          <p:nvPr>
            <p:ph type="body" sz="quarter" idx="19"/>
          </p:nvPr>
        </p:nvSpPr>
        <p:spPr/>
        <p:txBody>
          <a:bodyPr/>
          <a:lstStyle/>
          <a:p>
            <a:r>
              <a:rPr lang="en-US" dirty="0">
                <a:hlinkClick r:id="rId4" action="ppaction://hlinksldjump"/>
              </a:rPr>
              <a:t>Access the text alternative for slide images.</a:t>
            </a:r>
            <a:endParaRPr lang="en-US" dirty="0"/>
          </a:p>
        </p:txBody>
      </p:sp>
      <p:sp>
        <p:nvSpPr>
          <p:cNvPr id="11" name="Slide Number Placeholder 10">
            <a:extLst>
              <a:ext uri="{FF2B5EF4-FFF2-40B4-BE49-F238E27FC236}">
                <a16:creationId xmlns:a16="http://schemas.microsoft.com/office/drawing/2014/main" id="{4ACCD3B5-AC5E-EC98-6421-51A5817292D4}"/>
              </a:ext>
            </a:extLst>
          </p:cNvPr>
          <p:cNvSpPr>
            <a:spLocks noGrp="1"/>
          </p:cNvSpPr>
          <p:nvPr>
            <p:ph type="sldNum" sz="quarter" idx="10"/>
          </p:nvPr>
        </p:nvSpPr>
        <p:spPr/>
        <p:txBody>
          <a:bodyPr/>
          <a:lstStyle/>
          <a:p>
            <a:r>
              <a:rPr lang="en-US" dirty="0"/>
              <a:t>15-</a:t>
            </a:r>
            <a:fld id="{68151E55-6873-49E2-B8D5-2F265E6F1973}" type="slidenum">
              <a:rPr lang="en-US" smtClean="0"/>
              <a:pPr/>
              <a:t>41</a:t>
            </a:fld>
            <a:endParaRPr lang="en-US" dirty="0"/>
          </a:p>
        </p:txBody>
      </p:sp>
    </p:spTree>
    <p:extLst>
      <p:ext uri="{BB962C8B-B14F-4D97-AF65-F5344CB8AC3E}">
        <p14:creationId xmlns:p14="http://schemas.microsoft.com/office/powerpoint/2010/main" val="30592827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563CC-9543-70B4-E8B2-6D3397810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AD5C6-5440-B67A-3815-E5B7706AFECC}"/>
              </a:ext>
            </a:extLst>
          </p:cNvPr>
          <p:cNvSpPr>
            <a:spLocks noGrp="1"/>
          </p:cNvSpPr>
          <p:nvPr>
            <p:ph type="title"/>
          </p:nvPr>
        </p:nvSpPr>
        <p:spPr>
          <a:xfrm>
            <a:off x="342900" y="640079"/>
            <a:ext cx="8458200" cy="1160585"/>
          </a:xfrm>
        </p:spPr>
        <p:txBody>
          <a:bodyPr/>
          <a:lstStyle/>
          <a:p>
            <a:r>
              <a:rPr lang="en-US" dirty="0"/>
              <a:t>Reporting Other Comprehensive Income</a:t>
            </a:r>
          </a:p>
        </p:txBody>
      </p:sp>
      <p:sp>
        <p:nvSpPr>
          <p:cNvPr id="3" name="Content Placeholder 2">
            <a:extLst>
              <a:ext uri="{FF2B5EF4-FFF2-40B4-BE49-F238E27FC236}">
                <a16:creationId xmlns:a16="http://schemas.microsoft.com/office/drawing/2014/main" id="{328ADA04-C708-0A99-3F89-F7E8E4CE76AE}"/>
              </a:ext>
            </a:extLst>
          </p:cNvPr>
          <p:cNvSpPr>
            <a:spLocks noGrp="1"/>
          </p:cNvSpPr>
          <p:nvPr>
            <p:ph sz="quarter" idx="11"/>
          </p:nvPr>
        </p:nvSpPr>
        <p:spPr>
          <a:xfrm>
            <a:off x="306324" y="1823182"/>
            <a:ext cx="8531352" cy="4524315"/>
          </a:xfrm>
          <a:solidFill>
            <a:schemeClr val="accent4">
              <a:lumMod val="20000"/>
              <a:lumOff val="80000"/>
            </a:schemeClr>
          </a:solidFill>
          <a:ln>
            <a:solidFill>
              <a:schemeClr val="accent2">
                <a:lumMod val="50000"/>
              </a:schemeClr>
            </a:solidFill>
          </a:ln>
        </p:spPr>
        <p:txBody>
          <a:bodyPr wrap="square">
            <a:spAutoFit/>
          </a:bodyPr>
          <a:lstStyle/>
          <a:p>
            <a:pPr fontAlgn="base">
              <a:spcBef>
                <a:spcPct val="0"/>
              </a:spcBef>
              <a:spcAft>
                <a:spcPct val="0"/>
              </a:spcAft>
            </a:pPr>
            <a:r>
              <a:rPr lang="en-US" sz="2400" dirty="0">
                <a:latin typeface="Arial" pitchFamily="34" charset="0"/>
                <a:ea typeface="+mn-ea"/>
                <a:cs typeface="Arial" pitchFamily="34" charset="0"/>
              </a:rPr>
              <a:t>Reported:</a:t>
            </a:r>
          </a:p>
          <a:p>
            <a:pPr marL="457200" indent="-457200" fontAlgn="base">
              <a:spcBef>
                <a:spcPct val="0"/>
              </a:spcBef>
              <a:spcAft>
                <a:spcPct val="0"/>
              </a:spcAft>
              <a:buFont typeface="+mj-lt"/>
              <a:buAutoNum type="arabicPeriod"/>
            </a:pPr>
            <a:r>
              <a:rPr lang="en-US" sz="2400" dirty="0">
                <a:latin typeface="Arial" pitchFamily="34" charset="0"/>
                <a:ea typeface="+mn-ea"/>
                <a:cs typeface="Arial" pitchFamily="34" charset="0"/>
              </a:rPr>
              <a:t>On a separate statement of comprehensive income that follows the income statement or</a:t>
            </a:r>
          </a:p>
          <a:p>
            <a:pPr marL="457200" indent="-457200" fontAlgn="base">
              <a:spcBef>
                <a:spcPct val="0"/>
              </a:spcBef>
              <a:spcAft>
                <a:spcPct val="0"/>
              </a:spcAft>
              <a:buFont typeface="+mj-lt"/>
              <a:buAutoNum type="arabicPeriod"/>
            </a:pPr>
            <a:r>
              <a:rPr lang="en-US" sz="2400" dirty="0">
                <a:latin typeface="Arial" pitchFamily="34" charset="0"/>
                <a:ea typeface="+mn-ea"/>
                <a:cs typeface="Arial" pitchFamily="34" charset="0"/>
              </a:rPr>
              <a:t>On the lower section of the income statement (as a single continuous statement of income and comprehensive income.</a:t>
            </a:r>
          </a:p>
          <a:p>
            <a:pPr fontAlgn="base">
              <a:spcBef>
                <a:spcPct val="0"/>
              </a:spcBef>
              <a:spcAft>
                <a:spcPct val="0"/>
              </a:spcAft>
            </a:pPr>
            <a:r>
              <a:rPr lang="en-US" sz="2400" dirty="0">
                <a:latin typeface="Arial" pitchFamily="34" charset="0"/>
                <a:ea typeface="+mn-ea"/>
                <a:cs typeface="Arial" pitchFamily="34" charset="0"/>
              </a:rPr>
              <a:t>Option 1 is the most common.</a:t>
            </a:r>
          </a:p>
          <a:p>
            <a:pPr fontAlgn="base">
              <a:spcBef>
                <a:spcPct val="0"/>
              </a:spcBef>
              <a:spcAft>
                <a:spcPct val="0"/>
              </a:spcAft>
            </a:pPr>
            <a:r>
              <a:rPr lang="en-US" sz="2400" dirty="0">
                <a:latin typeface="Arial" pitchFamily="34" charset="0"/>
                <a:ea typeface="+mn-ea"/>
                <a:cs typeface="Arial" pitchFamily="34" charset="0"/>
              </a:rPr>
              <a:t>Accumulated Other Comprehensive Income (AO</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C</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I): cumulative impact of other comprehensive income for all prior periods.</a:t>
            </a:r>
          </a:p>
          <a:p>
            <a:pPr fontAlgn="base">
              <a:spcBef>
                <a:spcPct val="0"/>
              </a:spcBef>
              <a:spcAft>
                <a:spcPct val="0"/>
              </a:spcAft>
            </a:pPr>
            <a:r>
              <a:rPr lang="en-US" sz="2400" dirty="0">
                <a:latin typeface="Arial" pitchFamily="34" charset="0"/>
                <a:ea typeface="+mn-ea"/>
                <a:cs typeface="Arial" pitchFamily="34" charset="0"/>
              </a:rPr>
              <a:t>AO</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C</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I = beginning period balance + OC</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I income (loss) = ending period AO</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C</a:t>
            </a:r>
            <a:r>
              <a:rPr lang="en-US" sz="100" dirty="0">
                <a:latin typeface="Arial" pitchFamily="34" charset="0"/>
                <a:ea typeface="+mn-ea"/>
                <a:cs typeface="Arial" pitchFamily="34" charset="0"/>
              </a:rPr>
              <a:t>  </a:t>
            </a:r>
            <a:r>
              <a:rPr lang="en-US" sz="2400" dirty="0">
                <a:latin typeface="Arial" pitchFamily="34" charset="0"/>
                <a:ea typeface="+mn-ea"/>
                <a:cs typeface="Arial" pitchFamily="34" charset="0"/>
              </a:rPr>
              <a:t>I.</a:t>
            </a:r>
          </a:p>
        </p:txBody>
      </p:sp>
      <p:sp>
        <p:nvSpPr>
          <p:cNvPr id="11" name="Slide Number Placeholder 10">
            <a:extLst>
              <a:ext uri="{FF2B5EF4-FFF2-40B4-BE49-F238E27FC236}">
                <a16:creationId xmlns:a16="http://schemas.microsoft.com/office/drawing/2014/main" id="{C667348E-8494-8EF6-09C9-31B74A29C386}"/>
              </a:ext>
            </a:extLst>
          </p:cNvPr>
          <p:cNvSpPr>
            <a:spLocks noGrp="1"/>
          </p:cNvSpPr>
          <p:nvPr>
            <p:ph type="sldNum" sz="quarter" idx="10"/>
          </p:nvPr>
        </p:nvSpPr>
        <p:spPr/>
        <p:txBody>
          <a:bodyPr/>
          <a:lstStyle/>
          <a:p>
            <a:r>
              <a:rPr lang="en-US" dirty="0"/>
              <a:t>15-</a:t>
            </a:r>
            <a:fld id="{68151E55-6873-49E2-B8D5-2F265E6F1973}" type="slidenum">
              <a:rPr lang="en-US" smtClean="0"/>
              <a:pPr/>
              <a:t>42</a:t>
            </a:fld>
            <a:endParaRPr lang="en-US" dirty="0"/>
          </a:p>
        </p:txBody>
      </p:sp>
    </p:spTree>
    <p:extLst>
      <p:ext uri="{BB962C8B-B14F-4D97-AF65-F5344CB8AC3E}">
        <p14:creationId xmlns:p14="http://schemas.microsoft.com/office/powerpoint/2010/main" val="19456401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07840-F6A4-4638-BB2F-9FBAA1A81461}"/>
              </a:ext>
            </a:extLst>
          </p:cNvPr>
          <p:cNvSpPr>
            <a:spLocks noGrp="1"/>
          </p:cNvSpPr>
          <p:nvPr>
            <p:ph type="title" hasCustomPrompt="1"/>
          </p:nvPr>
        </p:nvSpPr>
        <p:spPr>
          <a:xfrm>
            <a:off x="342900" y="865829"/>
            <a:ext cx="8458200" cy="768096"/>
          </a:xfrm>
          <a:prstGeom prst="rect">
            <a:avLst/>
          </a:prstGeom>
        </p:spPr>
        <p:txBody>
          <a:bodyPr anchor="ctr"/>
          <a:lstStyle>
            <a:lvl1pPr>
              <a:defRPr sz="4400"/>
            </a:lvl1pPr>
          </a:lstStyle>
          <a:p>
            <a:pPr marL="0" marR="0" lvl="0" indent="0" algn="ctr" fontAlgn="base">
              <a:lnSpc>
                <a:spcPct val="100000"/>
              </a:lnSpc>
              <a:spcBef>
                <a:spcPct val="0"/>
              </a:spcBef>
              <a:spcAft>
                <a:spcPct val="0"/>
              </a:spcAft>
            </a:pPr>
            <a:r>
              <a:rPr lang="en-US" sz="4400" b="1" i="0" u="none" strike="noStrike" baseline="0" dirty="0">
                <a:solidFill>
                  <a:srgbClr val="000000"/>
                </a:solidFill>
                <a:latin typeface="Calibri"/>
              </a:rPr>
              <a:t>Learning Objective A1</a:t>
            </a:r>
          </a:p>
        </p:txBody>
      </p:sp>
      <p:pic>
        <p:nvPicPr>
          <p:cNvPr id="24" name="Picture 2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1900170"/>
            <a:ext cx="7315200" cy="87312"/>
          </a:xfrm>
          <a:prstGeom prst="rect">
            <a:avLst/>
          </a:prstGeom>
        </p:spPr>
      </p:pic>
      <p:sp>
        <p:nvSpPr>
          <p:cNvPr id="5" name="Content Placeholder 1">
            <a:extLst>
              <a:ext uri="{FF2B5EF4-FFF2-40B4-BE49-F238E27FC236}">
                <a16:creationId xmlns:a16="http://schemas.microsoft.com/office/drawing/2014/main" id="{D13536C2-DC17-4031-9948-17E37EF99112}"/>
              </a:ext>
            </a:extLst>
          </p:cNvPr>
          <p:cNvSpPr>
            <a:spLocks noGrp="1"/>
          </p:cNvSpPr>
          <p:nvPr>
            <p:ph sz="quarter" idx="11"/>
          </p:nvPr>
        </p:nvSpPr>
        <p:spPr>
          <a:xfrm>
            <a:off x="914400" y="1987482"/>
            <a:ext cx="7315200" cy="2757900"/>
          </a:xfrm>
          <a:prstGeom prst="rect">
            <a:avLst/>
          </a:prstGeom>
        </p:spPr>
        <p:txBody>
          <a:bodyPr anchor="ctr"/>
          <a:lstStyle>
            <a:lvl1pPr>
              <a:defRPr/>
            </a:lvl1pPr>
          </a:lstStyle>
          <a:p>
            <a:pPr marL="0" marR="0" lvl="0" indent="0" algn="ctr" fontAlgn="base">
              <a:lnSpc>
                <a:spcPct val="100000"/>
              </a:lnSpc>
              <a:spcBef>
                <a:spcPct val="0"/>
              </a:spcBef>
              <a:spcAft>
                <a:spcPct val="0"/>
              </a:spcAft>
            </a:pPr>
            <a:r>
              <a:rPr lang="en-US" sz="4400" b="0" i="0" u="none" strike="noStrike" baseline="0" dirty="0">
                <a:solidFill>
                  <a:srgbClr val="000000"/>
                </a:solidFill>
                <a:latin typeface="Calibri"/>
              </a:rPr>
              <a:t>Compute and analyze the components of return on total assets.</a:t>
            </a:r>
          </a:p>
        </p:txBody>
      </p:sp>
      <p:pic>
        <p:nvPicPr>
          <p:cNvPr id="25" name="Picture 24">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14400" y="4745382"/>
            <a:ext cx="7315200" cy="87313"/>
          </a:xfrm>
          <a:prstGeom prst="rect">
            <a:avLst/>
          </a:prstGeom>
        </p:spPr>
      </p:pic>
      <p:sp>
        <p:nvSpPr>
          <p:cNvPr id="7" name="Slide Number Placeholder 6">
            <a:extLst>
              <a:ext uri="{FF2B5EF4-FFF2-40B4-BE49-F238E27FC236}">
                <a16:creationId xmlns:a16="http://schemas.microsoft.com/office/drawing/2014/main" id="{C4056A7E-774B-7304-456A-43C1393540B4}"/>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43</a:t>
            </a:fld>
            <a:endParaRPr lang="en-US" dirty="0"/>
          </a:p>
        </p:txBody>
      </p:sp>
    </p:spTree>
    <p:extLst>
      <p:ext uri="{BB962C8B-B14F-4D97-AF65-F5344CB8AC3E}">
        <p14:creationId xmlns:p14="http://schemas.microsoft.com/office/powerpoint/2010/main" val="25050034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BA0D9-9256-C870-DF46-651592B05FFD}"/>
              </a:ext>
            </a:extLst>
          </p:cNvPr>
          <p:cNvSpPr>
            <a:spLocks noGrp="1"/>
          </p:cNvSpPr>
          <p:nvPr>
            <p:ph type="title"/>
          </p:nvPr>
        </p:nvSpPr>
        <p:spPr>
          <a:xfrm>
            <a:off x="342900" y="698136"/>
            <a:ext cx="8458200" cy="1051560"/>
          </a:xfrm>
        </p:spPr>
        <p:txBody>
          <a:bodyPr lIns="914400" rIns="914400"/>
          <a:lstStyle/>
          <a:p>
            <a:r>
              <a:rPr lang="en-US" dirty="0"/>
              <a:t>Components of Return on Total Assets</a:t>
            </a:r>
          </a:p>
        </p:txBody>
      </p:sp>
      <p:sp>
        <p:nvSpPr>
          <p:cNvPr id="3" name="Content Placeholder 2">
            <a:extLst>
              <a:ext uri="{FF2B5EF4-FFF2-40B4-BE49-F238E27FC236}">
                <a16:creationId xmlns:a16="http://schemas.microsoft.com/office/drawing/2014/main" id="{2C33EA3E-EC11-CB4E-F8E8-D90F55C1F3F4}"/>
              </a:ext>
            </a:extLst>
          </p:cNvPr>
          <p:cNvSpPr>
            <a:spLocks noGrp="1"/>
          </p:cNvSpPr>
          <p:nvPr>
            <p:ph sz="quarter" idx="11"/>
          </p:nvPr>
        </p:nvSpPr>
        <p:spPr>
          <a:xfrm>
            <a:off x="7837712" y="1662609"/>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15.9</a:t>
            </a:r>
          </a:p>
        </p:txBody>
      </p:sp>
      <p:graphicFrame>
        <p:nvGraphicFramePr>
          <p:cNvPr id="16" name="Object 3">
            <a:extLst>
              <a:ext uri="{FF2B5EF4-FFF2-40B4-BE49-F238E27FC236}">
                <a16:creationId xmlns:a16="http://schemas.microsoft.com/office/drawing/2014/main" id="{D50C2F26-6395-17E6-2856-81F74EFAD8F0}"/>
              </a:ext>
            </a:extLst>
          </p:cNvPr>
          <p:cNvGraphicFramePr>
            <a:graphicFrameLocks noChangeAspect="1"/>
          </p:cNvGraphicFramePr>
          <p:nvPr>
            <p:extLst>
              <p:ext uri="{D42A27DB-BD31-4B8C-83A1-F6EECF244321}">
                <p14:modId xmlns:p14="http://schemas.microsoft.com/office/powerpoint/2010/main" val="4034325194"/>
              </p:ext>
            </p:extLst>
          </p:nvPr>
        </p:nvGraphicFramePr>
        <p:xfrm>
          <a:off x="1199244" y="2241550"/>
          <a:ext cx="6629400" cy="825500"/>
        </p:xfrm>
        <a:graphic>
          <a:graphicData uri="http://schemas.openxmlformats.org/presentationml/2006/ole">
            <mc:AlternateContent xmlns:mc="http://schemas.openxmlformats.org/markup-compatibility/2006">
              <mc:Choice xmlns:v="urn:schemas-microsoft-com:vml" Requires="v">
                <p:oleObj name="Equation" r:id="rId3" imgW="6629400" imgH="825480" progId="Equation.DSMT4">
                  <p:embed/>
                </p:oleObj>
              </mc:Choice>
              <mc:Fallback>
                <p:oleObj name="Equation" r:id="rId3" imgW="6629400" imgH="825480" progId="Equation.DSMT4">
                  <p:embed/>
                  <p:pic>
                    <p:nvPicPr>
                      <p:cNvPr id="0" name=""/>
                      <p:cNvPicPr/>
                      <p:nvPr/>
                    </p:nvPicPr>
                    <p:blipFill>
                      <a:blip r:embed="rId4"/>
                      <a:stretch>
                        <a:fillRect/>
                      </a:stretch>
                    </p:blipFill>
                    <p:spPr>
                      <a:xfrm>
                        <a:off x="1199244" y="2241550"/>
                        <a:ext cx="6629400" cy="825500"/>
                      </a:xfrm>
                      <a:prstGeom prst="rect">
                        <a:avLst/>
                      </a:prstGeom>
                    </p:spPr>
                  </p:pic>
                </p:oleObj>
              </mc:Fallback>
            </mc:AlternateContent>
          </a:graphicData>
        </a:graphic>
      </p:graphicFrame>
      <p:graphicFrame>
        <p:nvGraphicFramePr>
          <p:cNvPr id="15" name="Object 4">
            <a:extLst>
              <a:ext uri="{FF2B5EF4-FFF2-40B4-BE49-F238E27FC236}">
                <a16:creationId xmlns:a16="http://schemas.microsoft.com/office/drawing/2014/main" id="{D9C809F3-EB16-BBF3-46F1-66B929B50770}"/>
              </a:ext>
            </a:extLst>
          </p:cNvPr>
          <p:cNvGraphicFramePr>
            <a:graphicFrameLocks noChangeAspect="1"/>
          </p:cNvGraphicFramePr>
          <p:nvPr>
            <p:extLst>
              <p:ext uri="{D42A27DB-BD31-4B8C-83A1-F6EECF244321}">
                <p14:modId xmlns:p14="http://schemas.microsoft.com/office/powerpoint/2010/main" val="4271144547"/>
              </p:ext>
            </p:extLst>
          </p:nvPr>
        </p:nvGraphicFramePr>
        <p:xfrm>
          <a:off x="506413" y="4087813"/>
          <a:ext cx="8013700" cy="673100"/>
        </p:xfrm>
        <a:graphic>
          <a:graphicData uri="http://schemas.openxmlformats.org/presentationml/2006/ole">
            <mc:AlternateContent xmlns:mc="http://schemas.openxmlformats.org/markup-compatibility/2006">
              <mc:Choice xmlns:v="urn:schemas-microsoft-com:vml" Requires="v">
                <p:oleObj name="Equation" r:id="rId5" imgW="8013600" imgH="672840" progId="Equation.DSMT4">
                  <p:embed/>
                </p:oleObj>
              </mc:Choice>
              <mc:Fallback>
                <p:oleObj name="Equation" r:id="rId5" imgW="8013600" imgH="672840" progId="Equation.DSMT4">
                  <p:embed/>
                  <p:pic>
                    <p:nvPicPr>
                      <p:cNvPr id="0" name=""/>
                      <p:cNvPicPr/>
                      <p:nvPr/>
                    </p:nvPicPr>
                    <p:blipFill>
                      <a:blip r:embed="rId6"/>
                      <a:stretch>
                        <a:fillRect/>
                      </a:stretch>
                    </p:blipFill>
                    <p:spPr>
                      <a:xfrm>
                        <a:off x="506413" y="4087813"/>
                        <a:ext cx="8013700" cy="673100"/>
                      </a:xfrm>
                      <a:prstGeom prst="rect">
                        <a:avLst/>
                      </a:prstGeom>
                    </p:spPr>
                  </p:pic>
                </p:oleObj>
              </mc:Fallback>
            </mc:AlternateContent>
          </a:graphicData>
        </a:graphic>
      </p:graphicFrame>
      <p:pic>
        <p:nvPicPr>
          <p:cNvPr id="17" name="Picture 16" descr="Net income   over   Average total assets points to return on total assets">
            <a:extLst>
              <a:ext uri="{FF2B5EF4-FFF2-40B4-BE49-F238E27FC236}">
                <a16:creationId xmlns:a16="http://schemas.microsoft.com/office/drawing/2014/main" id="{4FDA3C79-2969-65C3-4C80-4161C0689A58}"/>
              </a:ext>
            </a:extLst>
          </p:cNvPr>
          <p:cNvPicPr>
            <a:picLocks noChangeAspect="1"/>
          </p:cNvPicPr>
          <p:nvPr/>
        </p:nvPicPr>
        <p:blipFill>
          <a:blip r:embed="rId7"/>
          <a:stretch>
            <a:fillRect/>
          </a:stretch>
        </p:blipFill>
        <p:spPr>
          <a:xfrm>
            <a:off x="1624801" y="2785816"/>
            <a:ext cx="463336" cy="1286367"/>
          </a:xfrm>
          <a:prstGeom prst="rect">
            <a:avLst/>
          </a:prstGeom>
        </p:spPr>
      </p:pic>
      <p:pic>
        <p:nvPicPr>
          <p:cNvPr id="18" name="Picture 17" descr="Net income   over   Net sales  points to profit margin">
            <a:extLst>
              <a:ext uri="{FF2B5EF4-FFF2-40B4-BE49-F238E27FC236}">
                <a16:creationId xmlns:a16="http://schemas.microsoft.com/office/drawing/2014/main" id="{62B9336F-4EE6-774E-7A02-354CFFEDF623}"/>
              </a:ext>
            </a:extLst>
          </p:cNvPr>
          <p:cNvPicPr>
            <a:picLocks noChangeAspect="1"/>
          </p:cNvPicPr>
          <p:nvPr/>
        </p:nvPicPr>
        <p:blipFill>
          <a:blip r:embed="rId8"/>
          <a:stretch>
            <a:fillRect/>
          </a:stretch>
        </p:blipFill>
        <p:spPr>
          <a:xfrm>
            <a:off x="4370045" y="2822395"/>
            <a:ext cx="256054" cy="1213209"/>
          </a:xfrm>
          <a:prstGeom prst="rect">
            <a:avLst/>
          </a:prstGeom>
        </p:spPr>
      </p:pic>
      <p:pic>
        <p:nvPicPr>
          <p:cNvPr id="19" name="Picture 18" descr="Net sales   over   Average total assets  points to total asset turnover">
            <a:extLst>
              <a:ext uri="{FF2B5EF4-FFF2-40B4-BE49-F238E27FC236}">
                <a16:creationId xmlns:a16="http://schemas.microsoft.com/office/drawing/2014/main" id="{871C15EE-BF79-4F0F-F61F-4A6F97F4A629}"/>
              </a:ext>
            </a:extLst>
          </p:cNvPr>
          <p:cNvPicPr>
            <a:picLocks noChangeAspect="1"/>
          </p:cNvPicPr>
          <p:nvPr/>
        </p:nvPicPr>
        <p:blipFill>
          <a:blip r:embed="rId9"/>
          <a:stretch>
            <a:fillRect/>
          </a:stretch>
        </p:blipFill>
        <p:spPr>
          <a:xfrm>
            <a:off x="6502327" y="2764109"/>
            <a:ext cx="918563" cy="1400974"/>
          </a:xfrm>
          <a:prstGeom prst="rect">
            <a:avLst/>
          </a:prstGeom>
        </p:spPr>
      </p:pic>
      <p:sp>
        <p:nvSpPr>
          <p:cNvPr id="11" name="Slide Number Placeholder 10">
            <a:extLst>
              <a:ext uri="{FF2B5EF4-FFF2-40B4-BE49-F238E27FC236}">
                <a16:creationId xmlns:a16="http://schemas.microsoft.com/office/drawing/2014/main" id="{F776110A-768B-1032-853D-F8E18ED036CC}"/>
              </a:ext>
            </a:extLst>
          </p:cNvPr>
          <p:cNvSpPr>
            <a:spLocks noGrp="1"/>
          </p:cNvSpPr>
          <p:nvPr>
            <p:ph type="sldNum" sz="quarter" idx="10"/>
          </p:nvPr>
        </p:nvSpPr>
        <p:spPr/>
        <p:txBody>
          <a:bodyPr/>
          <a:lstStyle/>
          <a:p>
            <a:r>
              <a:rPr lang="en-US" dirty="0"/>
              <a:t>15-</a:t>
            </a:r>
            <a:fld id="{68151E55-6873-49E2-B8D5-2F265E6F1973}" type="slidenum">
              <a:rPr lang="en-US" smtClean="0"/>
              <a:pPr/>
              <a:t>44</a:t>
            </a:fld>
            <a:endParaRPr lang="en-US" dirty="0"/>
          </a:p>
        </p:txBody>
      </p:sp>
    </p:spTree>
    <p:extLst>
      <p:ext uri="{BB962C8B-B14F-4D97-AF65-F5344CB8AC3E}">
        <p14:creationId xmlns:p14="http://schemas.microsoft.com/office/powerpoint/2010/main" val="15161507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9136A-3D28-DE4F-A16B-E74CE77CECEC}"/>
              </a:ext>
            </a:extLst>
          </p:cNvPr>
          <p:cNvSpPr>
            <a:spLocks noGrp="1"/>
          </p:cNvSpPr>
          <p:nvPr>
            <p:ph type="title"/>
          </p:nvPr>
        </p:nvSpPr>
        <p:spPr>
          <a:xfrm>
            <a:off x="1512277" y="640080"/>
            <a:ext cx="6119446" cy="768096"/>
          </a:xfrm>
        </p:spPr>
        <p:txBody>
          <a:bodyPr/>
          <a:lstStyle/>
          <a:p>
            <a:r>
              <a:rPr lang="en-US" dirty="0"/>
              <a:t>Return on Total Assets</a:t>
            </a:r>
          </a:p>
        </p:txBody>
      </p:sp>
      <p:sp>
        <p:nvSpPr>
          <p:cNvPr id="3" name="Content Placeholder 2">
            <a:extLst>
              <a:ext uri="{FF2B5EF4-FFF2-40B4-BE49-F238E27FC236}">
                <a16:creationId xmlns:a16="http://schemas.microsoft.com/office/drawing/2014/main" id="{DFADCA64-B589-7A9A-9A30-28E6867F45F8}"/>
              </a:ext>
            </a:extLst>
          </p:cNvPr>
          <p:cNvSpPr>
            <a:spLocks noGrp="1"/>
          </p:cNvSpPr>
          <p:nvPr>
            <p:ph sz="quarter" idx="11"/>
          </p:nvPr>
        </p:nvSpPr>
        <p:spPr>
          <a:xfrm>
            <a:off x="7861300" y="967740"/>
            <a:ext cx="939800"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15.10</a:t>
            </a:r>
          </a:p>
        </p:txBody>
      </p:sp>
      <p:sp>
        <p:nvSpPr>
          <p:cNvPr id="4" name="Content Placeholder 3">
            <a:extLst>
              <a:ext uri="{FF2B5EF4-FFF2-40B4-BE49-F238E27FC236}">
                <a16:creationId xmlns:a16="http://schemas.microsoft.com/office/drawing/2014/main" id="{910549AB-779E-FE9F-4C4E-6EF56FA3EF9C}"/>
              </a:ext>
            </a:extLst>
          </p:cNvPr>
          <p:cNvSpPr>
            <a:spLocks noGrp="1"/>
          </p:cNvSpPr>
          <p:nvPr>
            <p:ph sz="quarter" idx="14"/>
          </p:nvPr>
        </p:nvSpPr>
        <p:spPr>
          <a:xfrm>
            <a:off x="342900" y="1802206"/>
            <a:ext cx="8458200" cy="640080"/>
          </a:xfrm>
        </p:spPr>
        <p:txBody>
          <a:bodyPr/>
          <a:lstStyle/>
          <a:p>
            <a:pPr algn="ctr"/>
            <a:r>
              <a:rPr lang="en-US" sz="2800" dirty="0">
                <a:latin typeface="+mj-lt"/>
              </a:rPr>
              <a:t>Return on total assets for Costco and Walmart</a:t>
            </a:r>
          </a:p>
        </p:txBody>
      </p:sp>
      <p:sp>
        <p:nvSpPr>
          <p:cNvPr id="5" name="Table Summary 4" hidden="1">
            <a:extLst>
              <a:ext uri="{FF2B5EF4-FFF2-40B4-BE49-F238E27FC236}">
                <a16:creationId xmlns:a16="http://schemas.microsoft.com/office/drawing/2014/main" id="{3DAD4EAC-9188-5BE5-D50F-77D814883ED7}"/>
              </a:ext>
            </a:extLst>
          </p:cNvPr>
          <p:cNvSpPr>
            <a:spLocks noGrp="1"/>
          </p:cNvSpPr>
          <p:nvPr>
            <p:ph sz="quarter" idx="15"/>
          </p:nvPr>
        </p:nvSpPr>
        <p:spPr>
          <a:xfrm>
            <a:off x="647701" y="2573759"/>
            <a:ext cx="7315198" cy="982241"/>
          </a:xfrm>
        </p:spPr>
        <p:txBody>
          <a:bodyPr/>
          <a:lstStyle/>
          <a:p>
            <a:r>
              <a:rPr lang="en-US" sz="1400" dirty="0"/>
              <a:t>The following content is arranged like a table. Table divided into 5 columns. The column headers are marked from left to right as: Costco Return on Total Assets, Costco  Profit Margin, Costco Total Asset Turnover, and Walmart Return on Total Assets. Table has 3 entries and the account names are listed in column 1. The entries in column 2 are highlighted in red.</a:t>
            </a:r>
            <a:endParaRPr lang="en-US" sz="1800" dirty="0"/>
          </a:p>
        </p:txBody>
      </p:sp>
      <p:graphicFrame>
        <p:nvGraphicFramePr>
          <p:cNvPr id="12" name="Table 5">
            <a:extLst>
              <a:ext uri="{FF2B5EF4-FFF2-40B4-BE49-F238E27FC236}">
                <a16:creationId xmlns:a16="http://schemas.microsoft.com/office/drawing/2014/main" id="{7CE0FFAE-A35E-0D8F-2D52-79FA6536DB7A}"/>
              </a:ext>
            </a:extLst>
          </p:cNvPr>
          <p:cNvGraphicFramePr>
            <a:graphicFrameLocks noGrp="1"/>
          </p:cNvGraphicFramePr>
          <p:nvPr>
            <p:extLst>
              <p:ext uri="{D42A27DB-BD31-4B8C-83A1-F6EECF244321}">
                <p14:modId xmlns:p14="http://schemas.microsoft.com/office/powerpoint/2010/main" val="1788385880"/>
              </p:ext>
            </p:extLst>
          </p:nvPr>
        </p:nvGraphicFramePr>
        <p:xfrm>
          <a:off x="667089" y="2586554"/>
          <a:ext cx="7809823" cy="1371600"/>
        </p:xfrm>
        <a:graphic>
          <a:graphicData uri="http://schemas.openxmlformats.org/drawingml/2006/table">
            <a:tbl>
              <a:tblPr firstRow="1"/>
              <a:tblGrid>
                <a:gridCol w="1363303">
                  <a:extLst>
                    <a:ext uri="{9D8B030D-6E8A-4147-A177-3AD203B41FA5}">
                      <a16:colId xmlns:a16="http://schemas.microsoft.com/office/drawing/2014/main" val="1162033267"/>
                    </a:ext>
                  </a:extLst>
                </a:gridCol>
                <a:gridCol w="1920240">
                  <a:extLst>
                    <a:ext uri="{9D8B030D-6E8A-4147-A177-3AD203B41FA5}">
                      <a16:colId xmlns:a16="http://schemas.microsoft.com/office/drawing/2014/main" val="4259372081"/>
                    </a:ext>
                  </a:extLst>
                </a:gridCol>
                <a:gridCol w="1325880">
                  <a:extLst>
                    <a:ext uri="{9D8B030D-6E8A-4147-A177-3AD203B41FA5}">
                      <a16:colId xmlns:a16="http://schemas.microsoft.com/office/drawing/2014/main" val="2426895580"/>
                    </a:ext>
                  </a:extLst>
                </a:gridCol>
                <a:gridCol w="1554480">
                  <a:extLst>
                    <a:ext uri="{9D8B030D-6E8A-4147-A177-3AD203B41FA5}">
                      <a16:colId xmlns:a16="http://schemas.microsoft.com/office/drawing/2014/main" val="2452446386"/>
                    </a:ext>
                  </a:extLst>
                </a:gridCol>
                <a:gridCol w="1645920">
                  <a:extLst>
                    <a:ext uri="{9D8B030D-6E8A-4147-A177-3AD203B41FA5}">
                      <a16:colId xmlns:a16="http://schemas.microsoft.com/office/drawing/2014/main" val="174677753"/>
                    </a:ext>
                  </a:extLst>
                </a:gridCol>
              </a:tblGrid>
              <a:tr h="365760">
                <a:tc>
                  <a:txBody>
                    <a:bodyPr/>
                    <a:lstStyle/>
                    <a:p>
                      <a:pPr indent="0" algn="l"/>
                      <a:r>
                        <a:rPr lang="en-US" sz="1200" b="1" kern="1200" dirty="0">
                          <a:solidFill>
                            <a:schemeClr val="bg1"/>
                          </a:solidFill>
                          <a:latin typeface="Calibri" panose="020F0502020204030204" pitchFamily="34" charset="0"/>
                          <a:ea typeface="+mn-ea"/>
                          <a:cs typeface="Calibri" panose="020F0502020204030204" pitchFamily="34" charset="0"/>
                        </a:rPr>
                        <a:t>Year</a:t>
                      </a:r>
                      <a:endParaRPr sz="1200" b="1" kern="1200" dirty="0">
                        <a:solidFill>
                          <a:schemeClr val="bg1"/>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l">
                        <a:tabLst>
                          <a:tab pos="520700" algn="l"/>
                          <a:tab pos="1600200" algn="l"/>
                        </a:tabLst>
                      </a:pPr>
                      <a:r>
                        <a:rPr lang="en-US" sz="1200" b="1" kern="1200" dirty="0">
                          <a:solidFill>
                            <a:schemeClr val="bg1"/>
                          </a:solidFill>
                          <a:latin typeface="Calibri" panose="020F0502020204030204" pitchFamily="34" charset="0"/>
                          <a:ea typeface="+mn-ea"/>
                          <a:cs typeface="Calibri" panose="020F0502020204030204" pitchFamily="34" charset="0"/>
                        </a:rPr>
                        <a:t>	Costco Return on Total Assets	=</a:t>
                      </a:r>
                      <a:endParaRPr sz="1200" b="1" kern="1200" dirty="0">
                        <a:solidFill>
                          <a:schemeClr val="bg1"/>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l">
                        <a:tabLst>
                          <a:tab pos="228600" algn="l"/>
                          <a:tab pos="1028700" algn="l"/>
                          <a:tab pos="1435100" algn="l"/>
                        </a:tabLst>
                      </a:pPr>
                      <a:r>
                        <a:rPr lang="en-US" sz="1200" b="1" kern="1200" dirty="0">
                          <a:solidFill>
                            <a:schemeClr val="bg1"/>
                          </a:solidFill>
                          <a:latin typeface="Calibri" panose="020F0502020204030204" pitchFamily="34" charset="0"/>
                          <a:ea typeface="+mn-ea"/>
                          <a:cs typeface="Calibri" panose="020F0502020204030204" pitchFamily="34" charset="0"/>
                        </a:rPr>
                        <a:t>	Costco Profit Margin	×</a:t>
                      </a:r>
                      <a:endParaRPr sz="1200" b="1" kern="1200" dirty="0">
                        <a:solidFill>
                          <a:schemeClr val="bg1"/>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ctr"/>
                      <a:r>
                        <a:rPr lang="en-US" sz="1200" b="1" kern="1200" dirty="0">
                          <a:solidFill>
                            <a:schemeClr val="bg1"/>
                          </a:solidFill>
                          <a:latin typeface="Calibri" panose="020F0502020204030204" pitchFamily="34" charset="0"/>
                          <a:ea typeface="+mn-ea"/>
                          <a:cs typeface="Calibri" panose="020F0502020204030204" pitchFamily="34" charset="0"/>
                        </a:rPr>
                        <a:t>Costco Total Asset Turnover</a:t>
                      </a:r>
                      <a:endParaRPr sz="1200" b="1" kern="1200" dirty="0">
                        <a:solidFill>
                          <a:schemeClr val="bg1"/>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tc>
                  <a:txBody>
                    <a:bodyPr/>
                    <a:lstStyle/>
                    <a:p>
                      <a:pPr indent="0" algn="ctr"/>
                      <a:r>
                        <a:rPr lang="en-US" sz="1200" b="1" kern="1200" dirty="0">
                          <a:solidFill>
                            <a:schemeClr val="bg1"/>
                          </a:solidFill>
                          <a:latin typeface="Calibri" panose="020F0502020204030204" pitchFamily="34" charset="0"/>
                          <a:ea typeface="+mn-ea"/>
                          <a:cs typeface="Calibri" panose="020F0502020204030204" pitchFamily="34" charset="0"/>
                        </a:rPr>
                        <a:t>Walmart Return on Total Assets</a:t>
                      </a:r>
                      <a:endParaRPr sz="1200" b="1" kern="1200" dirty="0">
                        <a:solidFill>
                          <a:schemeClr val="bg1"/>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296D34"/>
                    </a:solidFill>
                  </a:tcPr>
                </a:tc>
                <a:extLst>
                  <a:ext uri="{0D108BD9-81ED-4DB2-BD59-A6C34878D82A}">
                    <a16:rowId xmlns:a16="http://schemas.microsoft.com/office/drawing/2014/main" val="2338167221"/>
                  </a:ext>
                </a:extLst>
              </a:tr>
              <a:tr h="297180">
                <a:tc>
                  <a:txBody>
                    <a:bodyPr/>
                    <a:lstStyle/>
                    <a:p>
                      <a:pPr marL="0" indent="0" algn="l"/>
                      <a:r>
                        <a:rPr lang="en-US" sz="1400" b="0" kern="1200" dirty="0">
                          <a:solidFill>
                            <a:schemeClr val="tx1"/>
                          </a:solidFill>
                          <a:latin typeface="Calibri" panose="020F0502020204030204" pitchFamily="34" charset="0"/>
                          <a:ea typeface="+mn-ea"/>
                          <a:cs typeface="Calibri" panose="020F0502020204030204" pitchFamily="34" charset="0"/>
                        </a:rPr>
                        <a:t>Current Year</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tabLst>
                          <a:tab pos="571500" algn="l"/>
                          <a:tab pos="1600200" algn="l"/>
                        </a:tabLst>
                      </a:pPr>
                      <a:r>
                        <a:rPr lang="en-US" sz="1400" b="0" kern="1200" dirty="0">
                          <a:solidFill>
                            <a:srgbClr val="C0252D"/>
                          </a:solidFill>
                          <a:latin typeface="Calibri" panose="020F0502020204030204" pitchFamily="34" charset="0"/>
                          <a:ea typeface="+mn-ea"/>
                          <a:cs typeface="Calibri" panose="020F0502020204030204" pitchFamily="34" charset="0"/>
                        </a:rPr>
                        <a:t>	</a:t>
                      </a:r>
                      <a:r>
                        <a:rPr lang="en-US" sz="1400" b="1" kern="1200" dirty="0">
                          <a:solidFill>
                            <a:srgbClr val="C0252D"/>
                          </a:solidFill>
                          <a:latin typeface="Calibri" panose="020F0502020204030204" pitchFamily="34" charset="0"/>
                          <a:ea typeface="+mn-ea"/>
                          <a:cs typeface="Calibri" panose="020F0502020204030204" pitchFamily="34" charset="0"/>
                        </a:rPr>
                        <a:t>9.4%</a:t>
                      </a:r>
                      <a:r>
                        <a:rPr lang="en-US" sz="1400" b="0" kern="1200" dirty="0">
                          <a:solidFill>
                            <a:srgbClr val="C0252D"/>
                          </a:solidFill>
                          <a:latin typeface="Calibri" panose="020F0502020204030204" pitchFamily="34" charset="0"/>
                          <a:ea typeface="+mn-ea"/>
                          <a:cs typeface="Calibri" panose="020F0502020204030204" pitchFamily="34" charset="0"/>
                        </a:rPr>
                        <a:t>	</a:t>
                      </a:r>
                      <a:r>
                        <a:rPr lang="en-US" sz="1400" b="0" kern="1200" dirty="0">
                          <a:solidFill>
                            <a:schemeClr val="tx1"/>
                          </a:solidFill>
                          <a:latin typeface="Calibri" panose="020F0502020204030204" pitchFamily="34" charset="0"/>
                          <a:ea typeface="+mn-ea"/>
                          <a:cs typeface="Calibri" panose="020F0502020204030204" pitchFamily="34" charset="0"/>
                        </a:rPr>
                        <a:t>=</a:t>
                      </a:r>
                      <a:endParaRPr lang="en-US" sz="1400" b="0" kern="1200" dirty="0">
                        <a:solidFill>
                          <a:srgbClr val="C0252D"/>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l">
                        <a:tabLst>
                          <a:tab pos="274320" algn="l"/>
                          <a:tab pos="1033272" algn="l"/>
                          <a:tab pos="1435608" algn="l"/>
                        </a:tabLst>
                      </a:pPr>
                      <a:r>
                        <a:rPr lang="en-US" sz="1400" b="0" kern="1200" dirty="0">
                          <a:solidFill>
                            <a:schemeClr val="tx1"/>
                          </a:solidFill>
                          <a:latin typeface="Calibri" panose="020F0502020204030204" pitchFamily="34" charset="0"/>
                          <a:ea typeface="+mn-ea"/>
                          <a:cs typeface="Calibri" panose="020F0502020204030204" pitchFamily="34" charset="0"/>
                        </a:rPr>
                        <a:t>	2.6%	×</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r>
                        <a:rPr lang="en-US" sz="1400" b="0" kern="1200" dirty="0">
                          <a:solidFill>
                            <a:schemeClr val="tx1"/>
                          </a:solidFill>
                          <a:latin typeface="Calibri" panose="020F0502020204030204" pitchFamily="34" charset="0"/>
                          <a:ea typeface="+mn-ea"/>
                          <a:cs typeface="Calibri" panose="020F0502020204030204" pitchFamily="34" charset="0"/>
                        </a:rPr>
                        <a:t>3.6</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r>
                        <a:rPr lang="en-US" sz="1400" b="1" kern="1200" dirty="0">
                          <a:solidFill>
                            <a:schemeClr val="tx1"/>
                          </a:solidFill>
                          <a:latin typeface="Calibri" panose="020F0502020204030204" pitchFamily="34" charset="0"/>
                          <a:ea typeface="+mn-ea"/>
                          <a:cs typeface="Calibri" panose="020F0502020204030204" pitchFamily="34" charset="0"/>
                        </a:rPr>
                        <a:t>6.3%</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076755052"/>
                  </a:ext>
                </a:extLst>
              </a:tr>
              <a:tr h="297180">
                <a:tc>
                  <a:txBody>
                    <a:bodyPr/>
                    <a:lstStyle/>
                    <a:p>
                      <a:pPr marL="0" indent="0" algn="l"/>
                      <a:r>
                        <a:rPr lang="en-US" sz="1400" b="0" kern="1200" dirty="0">
                          <a:solidFill>
                            <a:schemeClr val="tx1"/>
                          </a:solidFill>
                          <a:latin typeface="Calibri" panose="020F0502020204030204" pitchFamily="34" charset="0"/>
                          <a:ea typeface="+mn-ea"/>
                          <a:cs typeface="Calibri" panose="020F0502020204030204" pitchFamily="34" charset="0"/>
                        </a:rPr>
                        <a:t>1 Year Ago</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tabLst>
                          <a:tab pos="576072" algn="l"/>
                          <a:tab pos="1600200" algn="l"/>
                        </a:tabLst>
                      </a:pPr>
                      <a:r>
                        <a:rPr lang="en-US" sz="1400" b="0" kern="1200" dirty="0">
                          <a:solidFill>
                            <a:srgbClr val="C0252D"/>
                          </a:solidFill>
                          <a:latin typeface="Calibri" panose="020F0502020204030204" pitchFamily="34" charset="0"/>
                          <a:ea typeface="+mn-ea"/>
                          <a:cs typeface="Calibri" panose="020F0502020204030204" pitchFamily="34" charset="0"/>
                        </a:rPr>
                        <a:t>	</a:t>
                      </a:r>
                      <a:r>
                        <a:rPr lang="en-US" sz="1400" b="1" kern="1200" dirty="0">
                          <a:solidFill>
                            <a:srgbClr val="C0252D"/>
                          </a:solidFill>
                          <a:latin typeface="Calibri" panose="020F0502020204030204" pitchFamily="34" charset="0"/>
                          <a:ea typeface="+mn-ea"/>
                          <a:cs typeface="Calibri" panose="020F0502020204030204" pitchFamily="34" charset="0"/>
                        </a:rPr>
                        <a:t>9.6%</a:t>
                      </a:r>
                      <a:r>
                        <a:rPr lang="en-US" sz="1400" b="0" kern="1200" dirty="0">
                          <a:solidFill>
                            <a:srgbClr val="C0252D"/>
                          </a:solidFill>
                          <a:latin typeface="Calibri" panose="020F0502020204030204" pitchFamily="34" charset="0"/>
                          <a:ea typeface="+mn-ea"/>
                          <a:cs typeface="Calibri" panose="020F0502020204030204" pitchFamily="34" charset="0"/>
                        </a:rPr>
                        <a:t>	</a:t>
                      </a:r>
                      <a:r>
                        <a:rPr lang="en-US" sz="1400" b="0" kern="1200" dirty="0">
                          <a:solidFill>
                            <a:schemeClr val="tx1"/>
                          </a:solidFill>
                          <a:latin typeface="Calibri" panose="020F0502020204030204" pitchFamily="34" charset="0"/>
                          <a:ea typeface="+mn-ea"/>
                          <a:cs typeface="Calibri" panose="020F0502020204030204" pitchFamily="34" charset="0"/>
                        </a:rPr>
                        <a:t>=</a:t>
                      </a:r>
                      <a:endParaRPr lang="en-US" sz="1400" b="0" kern="1200" dirty="0">
                        <a:solidFill>
                          <a:srgbClr val="C0252D"/>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tabLst>
                          <a:tab pos="274320" algn="l"/>
                          <a:tab pos="1033272" algn="l"/>
                        </a:tabLst>
                      </a:pPr>
                      <a:r>
                        <a:rPr lang="en-US" sz="1400" b="0" kern="1200" dirty="0">
                          <a:solidFill>
                            <a:schemeClr val="tx1"/>
                          </a:solidFill>
                          <a:latin typeface="Calibri" panose="020F0502020204030204" pitchFamily="34" charset="0"/>
                          <a:ea typeface="+mn-ea"/>
                          <a:cs typeface="Calibri" panose="020F0502020204030204" pitchFamily="34" charset="0"/>
                        </a:rPr>
                        <a:t>	2.6%	×</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r>
                        <a:rPr lang="en-US" sz="1400" b="0" kern="1200" dirty="0">
                          <a:solidFill>
                            <a:schemeClr val="tx1"/>
                          </a:solidFill>
                          <a:latin typeface="Calibri" panose="020F0502020204030204" pitchFamily="34" charset="0"/>
                          <a:ea typeface="+mn-ea"/>
                          <a:cs typeface="Calibri" panose="020F0502020204030204" pitchFamily="34" charset="0"/>
                        </a:rPr>
                        <a:t>3.7</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r>
                        <a:rPr lang="en-US" sz="1400" b="1" kern="1200" dirty="0">
                          <a:solidFill>
                            <a:schemeClr val="tx1"/>
                          </a:solidFill>
                          <a:latin typeface="Calibri" panose="020F0502020204030204" pitchFamily="34" charset="0"/>
                          <a:ea typeface="+mn-ea"/>
                          <a:cs typeface="Calibri" panose="020F0502020204030204" pitchFamily="34" charset="0"/>
                        </a:rPr>
                        <a:t>4.8%</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551121823"/>
                  </a:ext>
                </a:extLst>
              </a:tr>
              <a:tr h="297180">
                <a:tc>
                  <a:txBody>
                    <a:bodyPr/>
                    <a:lstStyle/>
                    <a:p>
                      <a:pPr marL="0" indent="0" algn="l"/>
                      <a:r>
                        <a:rPr lang="en-US" sz="1400" b="0" kern="1200" dirty="0">
                          <a:solidFill>
                            <a:schemeClr val="tx1"/>
                          </a:solidFill>
                          <a:latin typeface="Calibri" panose="020F0502020204030204" pitchFamily="34" charset="0"/>
                          <a:ea typeface="+mn-ea"/>
                          <a:cs typeface="Calibri" panose="020F0502020204030204" pitchFamily="34" charset="0"/>
                        </a:rPr>
                        <a:t>2 Years Ago</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tabLst>
                          <a:tab pos="576072" algn="l"/>
                          <a:tab pos="1600200" algn="l"/>
                        </a:tabLst>
                      </a:pPr>
                      <a:r>
                        <a:rPr lang="en-US" sz="1400" b="0" kern="1200" dirty="0">
                          <a:solidFill>
                            <a:srgbClr val="C0252D"/>
                          </a:solidFill>
                          <a:latin typeface="Calibri" panose="020F0502020204030204" pitchFamily="34" charset="0"/>
                          <a:ea typeface="+mn-ea"/>
                          <a:cs typeface="Calibri" panose="020F0502020204030204" pitchFamily="34" charset="0"/>
                        </a:rPr>
                        <a:t>	</a:t>
                      </a:r>
                      <a:r>
                        <a:rPr lang="en-US" sz="1400" b="1" kern="1200" dirty="0">
                          <a:solidFill>
                            <a:srgbClr val="C0252D"/>
                          </a:solidFill>
                          <a:latin typeface="Calibri" panose="020F0502020204030204" pitchFamily="34" charset="0"/>
                          <a:ea typeface="+mn-ea"/>
                          <a:cs typeface="Calibri" panose="020F0502020204030204" pitchFamily="34" charset="0"/>
                        </a:rPr>
                        <a:t>8.8%</a:t>
                      </a:r>
                      <a:r>
                        <a:rPr lang="en-US" sz="1400" b="0" kern="1200" dirty="0">
                          <a:solidFill>
                            <a:srgbClr val="C0252D"/>
                          </a:solidFill>
                          <a:latin typeface="Calibri" panose="020F0502020204030204" pitchFamily="34" charset="0"/>
                          <a:ea typeface="+mn-ea"/>
                          <a:cs typeface="Calibri" panose="020F0502020204030204" pitchFamily="34" charset="0"/>
                        </a:rPr>
                        <a:t>	</a:t>
                      </a:r>
                      <a:r>
                        <a:rPr lang="en-US" sz="1400" b="0" kern="1200" dirty="0">
                          <a:solidFill>
                            <a:schemeClr val="tx1"/>
                          </a:solidFill>
                          <a:latin typeface="Calibri" panose="020F0502020204030204" pitchFamily="34" charset="0"/>
                          <a:ea typeface="+mn-ea"/>
                          <a:cs typeface="Calibri" panose="020F0502020204030204" pitchFamily="34" charset="0"/>
                        </a:rPr>
                        <a:t>=</a:t>
                      </a:r>
                      <a:endParaRPr lang="en-US" sz="1400" b="0" kern="1200" dirty="0">
                        <a:solidFill>
                          <a:srgbClr val="C0252D"/>
                        </a:solidFill>
                        <a:latin typeface="Calibri" panose="020F0502020204030204" pitchFamily="34" charset="0"/>
                        <a:ea typeface="+mn-ea"/>
                        <a:cs typeface="Calibri" panose="020F0502020204030204" pitchFamily="34" charset="0"/>
                      </a:endParaRP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tabLst>
                          <a:tab pos="274320" algn="l"/>
                          <a:tab pos="1033272" algn="l"/>
                        </a:tabLst>
                      </a:pPr>
                      <a:r>
                        <a:rPr lang="en-US" sz="1400" b="0" kern="1200" dirty="0">
                          <a:solidFill>
                            <a:schemeClr val="tx1"/>
                          </a:solidFill>
                          <a:latin typeface="Calibri" panose="020F0502020204030204" pitchFamily="34" charset="0"/>
                          <a:ea typeface="+mn-ea"/>
                          <a:cs typeface="Calibri" panose="020F0502020204030204" pitchFamily="34" charset="0"/>
                        </a:rPr>
                        <a:t>	2.6%	×</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r>
                        <a:rPr lang="en-US" sz="1400" b="0" kern="1200" dirty="0">
                          <a:solidFill>
                            <a:schemeClr val="tx1"/>
                          </a:solidFill>
                          <a:latin typeface="Calibri" panose="020F0502020204030204" pitchFamily="34" charset="0"/>
                          <a:ea typeface="+mn-ea"/>
                          <a:cs typeface="Calibri" panose="020F0502020204030204" pitchFamily="34" charset="0"/>
                        </a:rPr>
                        <a:t>3.4</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tc>
                  <a:txBody>
                    <a:bodyPr/>
                    <a:lstStyle/>
                    <a:p>
                      <a:pPr algn="ctr"/>
                      <a:r>
                        <a:rPr lang="en-US" sz="1400" b="1" kern="1200" dirty="0">
                          <a:solidFill>
                            <a:schemeClr val="tx1"/>
                          </a:solidFill>
                          <a:latin typeface="Calibri" panose="020F0502020204030204" pitchFamily="34" charset="0"/>
                          <a:ea typeface="+mn-ea"/>
                          <a:cs typeface="Calibri" panose="020F0502020204030204" pitchFamily="34" charset="0"/>
                        </a:rPr>
                        <a:t>5.5%</a:t>
                      </a:r>
                    </a:p>
                  </a:txBody>
                  <a:tcPr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EFEEE0"/>
                    </a:solidFill>
                  </a:tcPr>
                </a:tc>
                <a:extLst>
                  <a:ext uri="{0D108BD9-81ED-4DB2-BD59-A6C34878D82A}">
                    <a16:rowId xmlns:a16="http://schemas.microsoft.com/office/drawing/2014/main" val="1835270528"/>
                  </a:ext>
                </a:extLst>
              </a:tr>
            </a:tbl>
          </a:graphicData>
        </a:graphic>
      </p:graphicFrame>
      <p:sp>
        <p:nvSpPr>
          <p:cNvPr id="6" name="Content Placeholder 5">
            <a:extLst>
              <a:ext uri="{FF2B5EF4-FFF2-40B4-BE49-F238E27FC236}">
                <a16:creationId xmlns:a16="http://schemas.microsoft.com/office/drawing/2014/main" id="{6F305203-EAFD-5DEF-227B-EDC8C5C7F369}"/>
              </a:ext>
            </a:extLst>
          </p:cNvPr>
          <p:cNvSpPr>
            <a:spLocks noGrp="1"/>
          </p:cNvSpPr>
          <p:nvPr>
            <p:ph sz="quarter" idx="16"/>
          </p:nvPr>
        </p:nvSpPr>
        <p:spPr>
          <a:xfrm>
            <a:off x="192024" y="4560823"/>
            <a:ext cx="8759952" cy="1977162"/>
          </a:xfrm>
        </p:spPr>
        <p:txBody>
          <a:bodyPr/>
          <a:lstStyle/>
          <a:p>
            <a:pPr algn="ctr"/>
            <a:r>
              <a:rPr lang="en-US" sz="2400" dirty="0">
                <a:latin typeface="+mj-lt"/>
              </a:rPr>
              <a:t>All companies desire a high return on total assets. To improve the return, the company must meet any decline in profit margin or total asset turnover with an increase in the other. Companies consider these components in planning strategies.</a:t>
            </a:r>
          </a:p>
        </p:txBody>
      </p:sp>
      <p:sp>
        <p:nvSpPr>
          <p:cNvPr id="11" name="Slide Number Placeholder 10">
            <a:extLst>
              <a:ext uri="{FF2B5EF4-FFF2-40B4-BE49-F238E27FC236}">
                <a16:creationId xmlns:a16="http://schemas.microsoft.com/office/drawing/2014/main" id="{00BEE920-0971-5FF1-4A95-7666D9756EF7}"/>
              </a:ext>
            </a:extLst>
          </p:cNvPr>
          <p:cNvSpPr>
            <a:spLocks noGrp="1"/>
          </p:cNvSpPr>
          <p:nvPr>
            <p:ph type="sldNum" sz="quarter" idx="10"/>
          </p:nvPr>
        </p:nvSpPr>
        <p:spPr/>
        <p:txBody>
          <a:bodyPr/>
          <a:lstStyle/>
          <a:p>
            <a:r>
              <a:rPr lang="en-US" dirty="0"/>
              <a:t>15-</a:t>
            </a:r>
            <a:fld id="{68151E55-6873-49E2-B8D5-2F265E6F1973}" type="slidenum">
              <a:rPr lang="en-US" smtClean="0"/>
              <a:pPr/>
              <a:t>45</a:t>
            </a:fld>
            <a:endParaRPr lang="en-US" dirty="0"/>
          </a:p>
        </p:txBody>
      </p:sp>
    </p:spTree>
    <p:extLst>
      <p:ext uri="{BB962C8B-B14F-4D97-AF65-F5344CB8AC3E}">
        <p14:creationId xmlns:p14="http://schemas.microsoft.com/office/powerpoint/2010/main" val="35804870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9F4C3732-C21C-02ED-E60D-39BD6A54606A}"/>
              </a:ext>
            </a:extLst>
          </p:cNvPr>
          <p:cNvSpPr>
            <a:spLocks noGrp="1"/>
          </p:cNvSpPr>
          <p:nvPr>
            <p:ph type="title"/>
          </p:nvPr>
        </p:nvSpPr>
        <p:spPr/>
        <p:txBody>
          <a:bodyPr/>
          <a:lstStyle/>
          <a:p>
            <a:r>
              <a:rPr lang="en-US" dirty="0"/>
              <a:t>End of Main Content</a:t>
            </a:r>
          </a:p>
        </p:txBody>
      </p:sp>
      <p:sp>
        <p:nvSpPr>
          <p:cNvPr id="3" name="Footer Placeholder 2">
            <a:extLst>
              <a:ext uri="{FF2B5EF4-FFF2-40B4-BE49-F238E27FC236}">
                <a16:creationId xmlns:a16="http://schemas.microsoft.com/office/drawing/2014/main" id="{19E53782-2F8F-1A5D-EF62-114009EC0005}"/>
              </a:ext>
            </a:extLst>
          </p:cNvPr>
          <p:cNvSpPr>
            <a:spLocks noGrp="1"/>
          </p:cNvSpPr>
          <p:nvPr>
            <p:ph type="ftr" sz="quarter" idx="10"/>
          </p:nvPr>
        </p:nvSpPr>
        <p:spPr/>
        <p:txBody>
          <a:bodyPr/>
          <a:lstStyle/>
          <a:p>
            <a:pPr defTabSz="457200">
              <a:spcBef>
                <a:spcPct val="20000"/>
              </a:spcBef>
              <a:defRPr/>
            </a:pPr>
            <a:r>
              <a:rPr lang="en-US"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3890822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494E1-826C-8194-FB5B-AE2FB5A397B1}"/>
              </a:ext>
            </a:extLst>
          </p:cNvPr>
          <p:cNvSpPr>
            <a:spLocks noGrp="1"/>
          </p:cNvSpPr>
          <p:nvPr>
            <p:ph type="title"/>
          </p:nvPr>
        </p:nvSpPr>
        <p:spPr/>
        <p:txBody>
          <a:bodyPr/>
          <a:lstStyle/>
          <a:p>
            <a:r>
              <a:rPr lang="en-US" sz="2800" dirty="0"/>
              <a:t>Accessibility Content: Text Alternatives for Images</a:t>
            </a:r>
          </a:p>
        </p:txBody>
      </p:sp>
      <p:sp>
        <p:nvSpPr>
          <p:cNvPr id="3" name="Slide Number Placeholder 6">
            <a:extLst>
              <a:ext uri="{FF2B5EF4-FFF2-40B4-BE49-F238E27FC236}">
                <a16:creationId xmlns:a16="http://schemas.microsoft.com/office/drawing/2014/main" id="{108FBD71-115F-83CB-1026-D7370423869E}"/>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47</a:t>
            </a:fld>
            <a:endParaRPr lang="en-US" dirty="0"/>
          </a:p>
        </p:txBody>
      </p:sp>
    </p:spTree>
    <p:extLst>
      <p:ext uri="{BB962C8B-B14F-4D97-AF65-F5344CB8AC3E}">
        <p14:creationId xmlns:p14="http://schemas.microsoft.com/office/powerpoint/2010/main" val="21977052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A78CF97-BE0D-4277-ED7A-AA93DB522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65664F-B361-258C-F648-022B9598B297}"/>
              </a:ext>
            </a:extLst>
          </p:cNvPr>
          <p:cNvSpPr>
            <a:spLocks noGrp="1"/>
          </p:cNvSpPr>
          <p:nvPr>
            <p:ph type="title"/>
          </p:nvPr>
        </p:nvSpPr>
        <p:spPr/>
        <p:txBody>
          <a:bodyPr/>
          <a:lstStyle/>
          <a:p>
            <a:r>
              <a:rPr lang="en-US" dirty="0"/>
              <a:t>Investments of Selected Companies - Text Alternative</a:t>
            </a:r>
          </a:p>
        </p:txBody>
      </p:sp>
      <p:sp>
        <p:nvSpPr>
          <p:cNvPr id="3" name="Text Placeholder 2">
            <a:extLst>
              <a:ext uri="{FF2B5EF4-FFF2-40B4-BE49-F238E27FC236}">
                <a16:creationId xmlns:a16="http://schemas.microsoft.com/office/drawing/2014/main" id="{87841284-4626-1AEF-AEAF-2B87044C2E19}"/>
              </a:ext>
            </a:extLst>
          </p:cNvPr>
          <p:cNvSpPr>
            <a:spLocks noGrp="1"/>
          </p:cNvSpPr>
          <p:nvPr>
            <p:ph type="body" sz="quarter" idx="16"/>
          </p:nvPr>
        </p:nvSpPr>
        <p:spPr/>
        <p:txBody>
          <a:bodyPr/>
          <a:lstStyle/>
          <a:p>
            <a:r>
              <a:rPr lang="en-US" dirty="0">
                <a:hlinkClick r:id="rId2" action="ppaction://hlinksldjump"/>
              </a:rPr>
              <a:t>Return to parent-slide containing images.</a:t>
            </a:r>
            <a:endParaRPr lang="en-US" dirty="0"/>
          </a:p>
        </p:txBody>
      </p:sp>
      <p:sp>
        <p:nvSpPr>
          <p:cNvPr id="4" name="Content Placeholder 3">
            <a:extLst>
              <a:ext uri="{FF2B5EF4-FFF2-40B4-BE49-F238E27FC236}">
                <a16:creationId xmlns:a16="http://schemas.microsoft.com/office/drawing/2014/main" id="{605871BF-9983-00F7-D304-D7633AD0FF72}"/>
              </a:ext>
            </a:extLst>
          </p:cNvPr>
          <p:cNvSpPr>
            <a:spLocks noGrp="1"/>
          </p:cNvSpPr>
          <p:nvPr>
            <p:ph sz="quarter" idx="17"/>
          </p:nvPr>
        </p:nvSpPr>
        <p:spPr/>
        <p:txBody>
          <a:bodyPr/>
          <a:lstStyle/>
          <a:p>
            <a:r>
              <a:rPr lang="en-US" dirty="0"/>
              <a:t>The vertical axis has the categories: Apple, Coca-Cola, and Microsoft. The horizontal axis represents percent of total assets and ranges from 0 percent through 50 percent in increments of 10 percent. The data mentioned in the bar graph is as follows: Apple: short term, 0 to 9 percent; long term 9 percent to 38 percent. Coca-Cola: short term, 0 to 1 percent; long term 1 percent to 21 percent. Microsoft: short term, 0 to 19 percent; long term 19 percent to 21 percent.</a:t>
            </a:r>
          </a:p>
        </p:txBody>
      </p:sp>
      <p:sp>
        <p:nvSpPr>
          <p:cNvPr id="5" name="Text Placeholder 4">
            <a:extLst>
              <a:ext uri="{FF2B5EF4-FFF2-40B4-BE49-F238E27FC236}">
                <a16:creationId xmlns:a16="http://schemas.microsoft.com/office/drawing/2014/main" id="{D4527A33-9C73-1A8D-77FD-4E8561A1F5AE}"/>
              </a:ext>
            </a:extLst>
          </p:cNvPr>
          <p:cNvSpPr>
            <a:spLocks noGrp="1"/>
          </p:cNvSpPr>
          <p:nvPr>
            <p:ph type="body" sz="quarter" idx="18"/>
          </p:nvPr>
        </p:nvSpPr>
        <p:spPr/>
        <p:txBody>
          <a:bodyPr/>
          <a:lstStyle/>
          <a:p>
            <a:r>
              <a:rPr lang="en-US" dirty="0">
                <a:hlinkClick r:id="rId2" action="ppaction://hlinksldjump"/>
              </a:rPr>
              <a:t>Return to parent-slide containing images.</a:t>
            </a:r>
            <a:endParaRPr lang="en-US" dirty="0"/>
          </a:p>
        </p:txBody>
      </p:sp>
      <p:sp>
        <p:nvSpPr>
          <p:cNvPr id="6" name="Slide Number Placeholder 6">
            <a:extLst>
              <a:ext uri="{FF2B5EF4-FFF2-40B4-BE49-F238E27FC236}">
                <a16:creationId xmlns:a16="http://schemas.microsoft.com/office/drawing/2014/main" id="{21BE84BA-DC47-1600-3501-3612D1BA3FC4}"/>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48</a:t>
            </a:fld>
            <a:endParaRPr lang="en-US" dirty="0"/>
          </a:p>
        </p:txBody>
      </p:sp>
    </p:spTree>
    <p:extLst>
      <p:ext uri="{BB962C8B-B14F-4D97-AF65-F5344CB8AC3E}">
        <p14:creationId xmlns:p14="http://schemas.microsoft.com/office/powerpoint/2010/main" val="30480353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1298A-29F9-49BA-6539-64043EF72912}"/>
              </a:ext>
            </a:extLst>
          </p:cNvPr>
          <p:cNvSpPr>
            <a:spLocks noGrp="1"/>
          </p:cNvSpPr>
          <p:nvPr>
            <p:ph type="title"/>
          </p:nvPr>
        </p:nvSpPr>
        <p:spPr/>
        <p:txBody>
          <a:bodyPr/>
          <a:lstStyle/>
          <a:p>
            <a:r>
              <a:rPr lang="en-US" dirty="0"/>
              <a:t>Classification and Reporting - Text Alternative</a:t>
            </a:r>
          </a:p>
        </p:txBody>
      </p:sp>
      <p:sp>
        <p:nvSpPr>
          <p:cNvPr id="3" name="Text Placeholder 2">
            <a:extLst>
              <a:ext uri="{FF2B5EF4-FFF2-40B4-BE49-F238E27FC236}">
                <a16:creationId xmlns:a16="http://schemas.microsoft.com/office/drawing/2014/main" id="{B943FD03-27A8-832F-7DD3-B6AD060B983E}"/>
              </a:ext>
            </a:extLst>
          </p:cNvPr>
          <p:cNvSpPr>
            <a:spLocks noGrp="1"/>
          </p:cNvSpPr>
          <p:nvPr>
            <p:ph type="body" sz="quarter" idx="16"/>
          </p:nvPr>
        </p:nvSpPr>
        <p:spPr/>
        <p:txBody>
          <a:bodyPr/>
          <a:lstStyle/>
          <a:p>
            <a:r>
              <a:rPr lang="en-US" dirty="0">
                <a:hlinkClick r:id="rId2" action="ppaction://hlinksldjump"/>
              </a:rPr>
              <a:t>Return to parent-slide containing images.</a:t>
            </a:r>
            <a:endParaRPr lang="en-US" dirty="0"/>
          </a:p>
        </p:txBody>
      </p:sp>
      <p:sp>
        <p:nvSpPr>
          <p:cNvPr id="4" name="Content Placeholder 3">
            <a:extLst>
              <a:ext uri="{FF2B5EF4-FFF2-40B4-BE49-F238E27FC236}">
                <a16:creationId xmlns:a16="http://schemas.microsoft.com/office/drawing/2014/main" id="{023FFD46-FE61-8E07-547E-70B95EBC32A3}"/>
              </a:ext>
            </a:extLst>
          </p:cNvPr>
          <p:cNvSpPr>
            <a:spLocks noGrp="1"/>
          </p:cNvSpPr>
          <p:nvPr>
            <p:ph sz="quarter" idx="17"/>
          </p:nvPr>
        </p:nvSpPr>
        <p:spPr/>
        <p:txBody>
          <a:bodyPr/>
          <a:lstStyle/>
          <a:p>
            <a:r>
              <a:rPr lang="en-US" dirty="0"/>
              <a:t>Under debt investments:</a:t>
            </a:r>
          </a:p>
          <a:p>
            <a:pPr marL="342900" indent="-342900">
              <a:buFont typeface="Arial" panose="020B0604020202020204" pitchFamily="34" charset="0"/>
              <a:buChar char="•"/>
            </a:pPr>
            <a:r>
              <a:rPr lang="en-US" dirty="0"/>
              <a:t>Held-to-maturity: Debt securities intended to be held until maturity. </a:t>
            </a:r>
          </a:p>
          <a:p>
            <a:pPr marL="342900" indent="-342900">
              <a:buFont typeface="Arial" panose="020B0604020202020204" pitchFamily="34" charset="0"/>
              <a:buChar char="•"/>
            </a:pPr>
            <a:r>
              <a:rPr lang="en-US" dirty="0"/>
              <a:t>Trading: Debt securities that are actively traded.</a:t>
            </a:r>
          </a:p>
          <a:p>
            <a:pPr marL="342900" indent="-342900">
              <a:buFont typeface="Arial" panose="020B0604020202020204" pitchFamily="34" charset="0"/>
              <a:buChar char="•"/>
            </a:pPr>
            <a:r>
              <a:rPr lang="en-US" dirty="0"/>
              <a:t>Available-for-sale: Debt securities that are not H T M or Trading.</a:t>
            </a:r>
          </a:p>
          <a:p>
            <a:r>
              <a:rPr lang="en-US" dirty="0"/>
              <a:t>Under equity investments:</a:t>
            </a:r>
          </a:p>
          <a:p>
            <a:pPr marL="342900" indent="-342900">
              <a:buFont typeface="Arial" panose="020B0604020202020204" pitchFamily="34" charset="0"/>
              <a:buChar char="•"/>
            </a:pPr>
            <a:r>
              <a:rPr lang="en-US" dirty="0"/>
              <a:t>Insignificant influence: Equity securities with insignificant influence.</a:t>
            </a:r>
          </a:p>
          <a:p>
            <a:pPr marL="342900" indent="-342900">
              <a:buFont typeface="Arial" panose="020B0604020202020204" pitchFamily="34" charset="0"/>
              <a:buChar char="•"/>
            </a:pPr>
            <a:r>
              <a:rPr lang="en-US" dirty="0"/>
              <a:t>Significant influence: Equity securities with significant influence.</a:t>
            </a:r>
          </a:p>
          <a:p>
            <a:pPr marL="342900" indent="-342900">
              <a:buFont typeface="Arial" panose="020B0604020202020204" pitchFamily="34" charset="0"/>
              <a:buChar char="•"/>
            </a:pPr>
            <a:r>
              <a:rPr lang="en-US" dirty="0"/>
              <a:t>Controlling influence: Equity securities with controlling influence.</a:t>
            </a:r>
          </a:p>
        </p:txBody>
      </p:sp>
      <p:sp>
        <p:nvSpPr>
          <p:cNvPr id="5" name="Text Placeholder 4">
            <a:extLst>
              <a:ext uri="{FF2B5EF4-FFF2-40B4-BE49-F238E27FC236}">
                <a16:creationId xmlns:a16="http://schemas.microsoft.com/office/drawing/2014/main" id="{D26A13E4-FAB0-CF4E-3C3E-EF0F56B4BDA3}"/>
              </a:ext>
            </a:extLst>
          </p:cNvPr>
          <p:cNvSpPr>
            <a:spLocks noGrp="1"/>
          </p:cNvSpPr>
          <p:nvPr>
            <p:ph type="body" sz="quarter" idx="18"/>
          </p:nvPr>
        </p:nvSpPr>
        <p:spPr/>
        <p:txBody>
          <a:bodyPr/>
          <a:lstStyle/>
          <a:p>
            <a:r>
              <a:rPr lang="en-US" dirty="0">
                <a:hlinkClick r:id="rId2" action="ppaction://hlinksldjump"/>
              </a:rPr>
              <a:t>Return to parent-slide containing images.</a:t>
            </a:r>
            <a:endParaRPr lang="en-US" dirty="0"/>
          </a:p>
        </p:txBody>
      </p:sp>
      <p:sp>
        <p:nvSpPr>
          <p:cNvPr id="6" name="Slide Number Placeholder 6">
            <a:extLst>
              <a:ext uri="{FF2B5EF4-FFF2-40B4-BE49-F238E27FC236}">
                <a16:creationId xmlns:a16="http://schemas.microsoft.com/office/drawing/2014/main" id="{34C362BD-73FC-7728-DE11-23C61C0A6BC7}"/>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49</a:t>
            </a:fld>
            <a:endParaRPr lang="en-US" dirty="0"/>
          </a:p>
        </p:txBody>
      </p:sp>
    </p:spTree>
    <p:extLst>
      <p:ext uri="{BB962C8B-B14F-4D97-AF65-F5344CB8AC3E}">
        <p14:creationId xmlns:p14="http://schemas.microsoft.com/office/powerpoint/2010/main" val="4143667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40FF-72F7-A0AB-E5EB-60F3EB265082}"/>
              </a:ext>
            </a:extLst>
          </p:cNvPr>
          <p:cNvSpPr>
            <a:spLocks noGrp="1"/>
          </p:cNvSpPr>
          <p:nvPr>
            <p:ph type="title"/>
          </p:nvPr>
        </p:nvSpPr>
        <p:spPr>
          <a:xfrm>
            <a:off x="342900" y="640080"/>
            <a:ext cx="8458200" cy="1137920"/>
          </a:xfrm>
        </p:spPr>
        <p:txBody>
          <a:bodyPr lIns="182880" rIns="182880"/>
          <a:lstStyle/>
          <a:p>
            <a:r>
              <a:rPr lang="en-US" dirty="0"/>
              <a:t>Investments of Selected Companies</a:t>
            </a:r>
          </a:p>
        </p:txBody>
      </p:sp>
      <p:sp>
        <p:nvSpPr>
          <p:cNvPr id="3" name="Content Placeholder 2">
            <a:extLst>
              <a:ext uri="{FF2B5EF4-FFF2-40B4-BE49-F238E27FC236}">
                <a16:creationId xmlns:a16="http://schemas.microsoft.com/office/drawing/2014/main" id="{91AF7790-2F1F-298B-10C3-2E260DB1C61F}"/>
              </a:ext>
            </a:extLst>
          </p:cNvPr>
          <p:cNvSpPr>
            <a:spLocks noGrp="1"/>
          </p:cNvSpPr>
          <p:nvPr>
            <p:ph sz="quarter" idx="11"/>
          </p:nvPr>
        </p:nvSpPr>
        <p:spPr>
          <a:xfrm>
            <a:off x="756558" y="2163568"/>
            <a:ext cx="7543800" cy="954107"/>
          </a:xfrm>
          <a:solidFill>
            <a:schemeClr val="bg1">
              <a:lumMod val="85000"/>
            </a:schemeClr>
          </a:solidFill>
          <a:ln>
            <a:solidFill>
              <a:schemeClr val="tx2"/>
            </a:solidFill>
          </a:ln>
        </p:spPr>
        <p:txBody>
          <a:bodyPr wrap="square">
            <a:spAutoFit/>
          </a:bodyPr>
          <a:lstStyle/>
          <a:p>
            <a:pPr algn="ctr" fontAlgn="base">
              <a:spcBef>
                <a:spcPct val="0"/>
              </a:spcBef>
              <a:spcAft>
                <a:spcPct val="0"/>
              </a:spcAft>
            </a:pPr>
            <a:r>
              <a:rPr lang="en-US" sz="2800" b="1" dirty="0">
                <a:solidFill>
                  <a:schemeClr val="accent1">
                    <a:lumMod val="50000"/>
                  </a:schemeClr>
                </a:solidFill>
                <a:latin typeface="Arial" pitchFamily="34" charset="0"/>
                <a:ea typeface="+mn-ea"/>
                <a:cs typeface="Arial" pitchFamily="34" charset="0"/>
              </a:rPr>
              <a:t>Short-Term (ST) and Long-Term (LT) Investments as a Percent of Total Assets</a:t>
            </a:r>
          </a:p>
        </p:txBody>
      </p:sp>
      <p:sp>
        <p:nvSpPr>
          <p:cNvPr id="4" name="Content Placeholder 3">
            <a:extLst>
              <a:ext uri="{FF2B5EF4-FFF2-40B4-BE49-F238E27FC236}">
                <a16:creationId xmlns:a16="http://schemas.microsoft.com/office/drawing/2014/main" id="{D781175A-D690-1047-1B87-6617C8439C61}"/>
              </a:ext>
            </a:extLst>
          </p:cNvPr>
          <p:cNvSpPr>
            <a:spLocks noGrp="1"/>
          </p:cNvSpPr>
          <p:nvPr>
            <p:ph sz="quarter" idx="14"/>
          </p:nvPr>
        </p:nvSpPr>
        <p:spPr>
          <a:xfrm>
            <a:off x="7411422" y="3487056"/>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15.1</a:t>
            </a:r>
          </a:p>
        </p:txBody>
      </p:sp>
      <p:pic>
        <p:nvPicPr>
          <p:cNvPr id="12" name="Picture 11" descr="A horizontal stacked bar graph shows the percentage of total assets.">
            <a:extLst>
              <a:ext uri="{FF2B5EF4-FFF2-40B4-BE49-F238E27FC236}">
                <a16:creationId xmlns:a16="http://schemas.microsoft.com/office/drawing/2014/main" id="{51CB4E34-5B9A-6A23-51AC-3A341908FD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3361420"/>
            <a:ext cx="4992869" cy="2324689"/>
          </a:xfrm>
          <a:prstGeom prst="rect">
            <a:avLst/>
          </a:prstGeom>
        </p:spPr>
      </p:pic>
      <p:sp>
        <p:nvSpPr>
          <p:cNvPr id="9" name="Text Placeholder 8">
            <a:extLst>
              <a:ext uri="{FF2B5EF4-FFF2-40B4-BE49-F238E27FC236}">
                <a16:creationId xmlns:a16="http://schemas.microsoft.com/office/drawing/2014/main" id="{AF5DA363-9EA5-D73D-A27E-CF6975F976A2}"/>
              </a:ext>
            </a:extLst>
          </p:cNvPr>
          <p:cNvSpPr>
            <a:spLocks noGrp="1"/>
          </p:cNvSpPr>
          <p:nvPr>
            <p:ph type="body" sz="quarter" idx="19"/>
          </p:nvPr>
        </p:nvSpPr>
        <p:spPr/>
        <p:txBody>
          <a:bodyPr/>
          <a:lstStyle/>
          <a:p>
            <a:r>
              <a:rPr lang="en-US" dirty="0">
                <a:hlinkClick r:id="rId4" action="ppaction://hlinksldjump"/>
              </a:rPr>
              <a:t>Access the text alternative for slide images.</a:t>
            </a:r>
            <a:endParaRPr lang="en-US" dirty="0"/>
          </a:p>
        </p:txBody>
      </p:sp>
      <p:sp>
        <p:nvSpPr>
          <p:cNvPr id="11" name="Slide Number Placeholder 10">
            <a:extLst>
              <a:ext uri="{FF2B5EF4-FFF2-40B4-BE49-F238E27FC236}">
                <a16:creationId xmlns:a16="http://schemas.microsoft.com/office/drawing/2014/main" id="{D8854C7A-6BDA-865A-64AD-A067276D6943}"/>
              </a:ext>
            </a:extLst>
          </p:cNvPr>
          <p:cNvSpPr>
            <a:spLocks noGrp="1"/>
          </p:cNvSpPr>
          <p:nvPr>
            <p:ph type="sldNum" sz="quarter" idx="10"/>
          </p:nvPr>
        </p:nvSpPr>
        <p:spPr/>
        <p:txBody>
          <a:bodyPr/>
          <a:lstStyle/>
          <a:p>
            <a:r>
              <a:rPr lang="en-US" dirty="0"/>
              <a:t>15-</a:t>
            </a:r>
            <a:fld id="{68151E55-6873-49E2-B8D5-2F265E6F1973}" type="slidenum">
              <a:rPr lang="en-US" smtClean="0"/>
              <a:pPr/>
              <a:t>5</a:t>
            </a:fld>
            <a:endParaRPr lang="en-US" dirty="0"/>
          </a:p>
        </p:txBody>
      </p:sp>
    </p:spTree>
    <p:extLst>
      <p:ext uri="{BB962C8B-B14F-4D97-AF65-F5344CB8AC3E}">
        <p14:creationId xmlns:p14="http://schemas.microsoft.com/office/powerpoint/2010/main" val="3759082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8138F005-4B1C-D86C-CC02-DD811C3920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D9C1B4-0849-B005-2A48-922AB2760CD8}"/>
              </a:ext>
            </a:extLst>
          </p:cNvPr>
          <p:cNvSpPr>
            <a:spLocks noGrp="1"/>
          </p:cNvSpPr>
          <p:nvPr>
            <p:ph type="title"/>
          </p:nvPr>
        </p:nvSpPr>
        <p:spPr/>
        <p:txBody>
          <a:bodyPr/>
          <a:lstStyle/>
          <a:p>
            <a:r>
              <a:rPr lang="en-US" dirty="0"/>
              <a:t>Available-for-Sale: Reporting Fair Value - Text Alternative</a:t>
            </a:r>
          </a:p>
        </p:txBody>
      </p:sp>
      <p:sp>
        <p:nvSpPr>
          <p:cNvPr id="3" name="Text Placeholder 2">
            <a:extLst>
              <a:ext uri="{FF2B5EF4-FFF2-40B4-BE49-F238E27FC236}">
                <a16:creationId xmlns:a16="http://schemas.microsoft.com/office/drawing/2014/main" id="{20171034-7DED-6A85-0F2C-18AB96FEEE67}"/>
              </a:ext>
            </a:extLst>
          </p:cNvPr>
          <p:cNvSpPr>
            <a:spLocks noGrp="1"/>
          </p:cNvSpPr>
          <p:nvPr>
            <p:ph type="body" sz="quarter" idx="16"/>
          </p:nvPr>
        </p:nvSpPr>
        <p:spPr/>
        <p:txBody>
          <a:bodyPr/>
          <a:lstStyle/>
          <a:p>
            <a:r>
              <a:rPr lang="en-US" dirty="0">
                <a:hlinkClick r:id="rId2" action="ppaction://hlinksldjump"/>
              </a:rPr>
              <a:t>Return to parent-slide containing images.</a:t>
            </a:r>
            <a:endParaRPr lang="en-US" dirty="0"/>
          </a:p>
        </p:txBody>
      </p:sp>
      <p:sp>
        <p:nvSpPr>
          <p:cNvPr id="4" name="Content Placeholder 3">
            <a:extLst>
              <a:ext uri="{FF2B5EF4-FFF2-40B4-BE49-F238E27FC236}">
                <a16:creationId xmlns:a16="http://schemas.microsoft.com/office/drawing/2014/main" id="{56489CE8-0887-F35E-AC47-E60C4BBC4F33}"/>
              </a:ext>
            </a:extLst>
          </p:cNvPr>
          <p:cNvSpPr>
            <a:spLocks noGrp="1"/>
          </p:cNvSpPr>
          <p:nvPr>
            <p:ph sz="quarter" idx="17"/>
          </p:nvPr>
        </p:nvSpPr>
        <p:spPr/>
        <p:txBody>
          <a:bodyPr/>
          <a:lstStyle/>
          <a:p>
            <a:r>
              <a:rPr lang="en-US" dirty="0"/>
              <a:t>Assets: Long-term investments—Available-for-sale (at cost) of $73,000 plus Fair value adjustment—Available-for-sale of $1,550 equals Long-term investments—Available-for-sale (at fair value) at $74,550.</a:t>
            </a:r>
          </a:p>
          <a:p>
            <a:r>
              <a:rPr lang="en-US" dirty="0"/>
              <a:t>Or simply</a:t>
            </a:r>
          </a:p>
          <a:p>
            <a:r>
              <a:rPr lang="en-US" dirty="0"/>
              <a:t>Long-term investments—Available-for-sale (at fair value; cost is $73,000) at $74,550.</a:t>
            </a:r>
          </a:p>
          <a:p>
            <a:r>
              <a:rPr lang="en-US" dirty="0"/>
              <a:t>Fair value adjustment—Available-for-sale of $1,550 under assets is reconciled under Equity through a balance sheet entry of Add unrealized gain on available-for-sale securities at $1,550. This entry is often included under the caption Accumulated Other Comprehensive Income.</a:t>
            </a:r>
          </a:p>
        </p:txBody>
      </p:sp>
      <p:sp>
        <p:nvSpPr>
          <p:cNvPr id="5" name="Text Placeholder 4">
            <a:extLst>
              <a:ext uri="{FF2B5EF4-FFF2-40B4-BE49-F238E27FC236}">
                <a16:creationId xmlns:a16="http://schemas.microsoft.com/office/drawing/2014/main" id="{D2EB19E3-F413-1FA5-8748-5942B30E8294}"/>
              </a:ext>
            </a:extLst>
          </p:cNvPr>
          <p:cNvSpPr>
            <a:spLocks noGrp="1"/>
          </p:cNvSpPr>
          <p:nvPr>
            <p:ph type="body" sz="quarter" idx="18"/>
          </p:nvPr>
        </p:nvSpPr>
        <p:spPr/>
        <p:txBody>
          <a:bodyPr/>
          <a:lstStyle/>
          <a:p>
            <a:r>
              <a:rPr lang="en-US" dirty="0">
                <a:hlinkClick r:id="rId2" action="ppaction://hlinksldjump"/>
              </a:rPr>
              <a:t>Return to parent-slide containing images.</a:t>
            </a:r>
            <a:endParaRPr lang="en-US" dirty="0"/>
          </a:p>
        </p:txBody>
      </p:sp>
      <p:sp>
        <p:nvSpPr>
          <p:cNvPr id="6" name="Slide Number Placeholder 6">
            <a:extLst>
              <a:ext uri="{FF2B5EF4-FFF2-40B4-BE49-F238E27FC236}">
                <a16:creationId xmlns:a16="http://schemas.microsoft.com/office/drawing/2014/main" id="{AA824937-1365-274E-6DB8-7B207E8B2FD5}"/>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50</a:t>
            </a:fld>
            <a:endParaRPr lang="en-US" dirty="0"/>
          </a:p>
        </p:txBody>
      </p:sp>
    </p:spTree>
    <p:extLst>
      <p:ext uri="{BB962C8B-B14F-4D97-AF65-F5344CB8AC3E}">
        <p14:creationId xmlns:p14="http://schemas.microsoft.com/office/powerpoint/2010/main" val="26408444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72E8B0D-5C46-BADF-3529-F476B43E93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F4049E-B62A-3E54-8CDA-12EF8541033E}"/>
              </a:ext>
            </a:extLst>
          </p:cNvPr>
          <p:cNvSpPr>
            <a:spLocks noGrp="1"/>
          </p:cNvSpPr>
          <p:nvPr>
            <p:ph type="title"/>
          </p:nvPr>
        </p:nvSpPr>
        <p:spPr/>
        <p:txBody>
          <a:bodyPr/>
          <a:lstStyle/>
          <a:p>
            <a:r>
              <a:rPr lang="en-US" dirty="0"/>
              <a:t>Accounting for Equity Investments Based on Ownership Percentage - Text Alternative</a:t>
            </a:r>
          </a:p>
        </p:txBody>
      </p:sp>
      <p:sp>
        <p:nvSpPr>
          <p:cNvPr id="3" name="Text Placeholder 2">
            <a:extLst>
              <a:ext uri="{FF2B5EF4-FFF2-40B4-BE49-F238E27FC236}">
                <a16:creationId xmlns:a16="http://schemas.microsoft.com/office/drawing/2014/main" id="{51487937-27E3-FCD5-5A4D-50B1A822E888}"/>
              </a:ext>
            </a:extLst>
          </p:cNvPr>
          <p:cNvSpPr>
            <a:spLocks noGrp="1"/>
          </p:cNvSpPr>
          <p:nvPr>
            <p:ph type="body" sz="quarter" idx="16"/>
          </p:nvPr>
        </p:nvSpPr>
        <p:spPr/>
        <p:txBody>
          <a:bodyPr/>
          <a:lstStyle/>
          <a:p>
            <a:r>
              <a:rPr lang="en-US" dirty="0">
                <a:hlinkClick r:id="rId2" action="ppaction://hlinksldjump"/>
              </a:rPr>
              <a:t>Return to parent-slide containing images.</a:t>
            </a:r>
            <a:endParaRPr lang="en-US" dirty="0"/>
          </a:p>
        </p:txBody>
      </p:sp>
      <p:sp>
        <p:nvSpPr>
          <p:cNvPr id="4" name="Content Placeholder 3">
            <a:extLst>
              <a:ext uri="{FF2B5EF4-FFF2-40B4-BE49-F238E27FC236}">
                <a16:creationId xmlns:a16="http://schemas.microsoft.com/office/drawing/2014/main" id="{812CC353-711D-8DA7-440E-0DDE0885F1A6}"/>
              </a:ext>
            </a:extLst>
          </p:cNvPr>
          <p:cNvSpPr>
            <a:spLocks noGrp="1"/>
          </p:cNvSpPr>
          <p:nvPr>
            <p:ph sz="quarter" idx="17"/>
          </p:nvPr>
        </p:nvSpPr>
        <p:spPr/>
        <p:txBody>
          <a:bodyPr/>
          <a:lstStyle/>
          <a:p>
            <a:pPr>
              <a:spcAft>
                <a:spcPts val="2400"/>
              </a:spcAft>
            </a:pPr>
            <a:r>
              <a:rPr lang="en-US" dirty="0"/>
              <a:t>Investor’s percent ownership of a company’s stock:</a:t>
            </a:r>
          </a:p>
          <a:p>
            <a:r>
              <a:rPr lang="en-US" dirty="0"/>
              <a:t>Fair value method: under 20%, considered an insignificant influence.</a:t>
            </a:r>
          </a:p>
          <a:p>
            <a:r>
              <a:rPr lang="en-US" dirty="0"/>
              <a:t>Equity method: 20% to 50%, considered a significant influence.</a:t>
            </a:r>
          </a:p>
          <a:p>
            <a:r>
              <a:rPr lang="en-US" dirty="0"/>
              <a:t>Consolidation method: more than 50%, considered a controlling influence.</a:t>
            </a:r>
          </a:p>
        </p:txBody>
      </p:sp>
      <p:sp>
        <p:nvSpPr>
          <p:cNvPr id="5" name="Text Placeholder 4">
            <a:extLst>
              <a:ext uri="{FF2B5EF4-FFF2-40B4-BE49-F238E27FC236}">
                <a16:creationId xmlns:a16="http://schemas.microsoft.com/office/drawing/2014/main" id="{CCB2AE00-A4CF-7696-A67E-0801CAFC4031}"/>
              </a:ext>
            </a:extLst>
          </p:cNvPr>
          <p:cNvSpPr>
            <a:spLocks noGrp="1"/>
          </p:cNvSpPr>
          <p:nvPr>
            <p:ph type="body" sz="quarter" idx="18"/>
          </p:nvPr>
        </p:nvSpPr>
        <p:spPr/>
        <p:txBody>
          <a:bodyPr/>
          <a:lstStyle/>
          <a:p>
            <a:r>
              <a:rPr lang="en-US" dirty="0">
                <a:hlinkClick r:id="rId2" action="ppaction://hlinksldjump"/>
              </a:rPr>
              <a:t>Return to parent-slide containing images.</a:t>
            </a:r>
            <a:endParaRPr lang="en-US" dirty="0"/>
          </a:p>
        </p:txBody>
      </p:sp>
      <p:sp>
        <p:nvSpPr>
          <p:cNvPr id="6" name="Slide Number Placeholder 6">
            <a:extLst>
              <a:ext uri="{FF2B5EF4-FFF2-40B4-BE49-F238E27FC236}">
                <a16:creationId xmlns:a16="http://schemas.microsoft.com/office/drawing/2014/main" id="{D03F4EC3-1A32-2345-0089-2AE4B65E7749}"/>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51</a:t>
            </a:fld>
            <a:endParaRPr lang="en-US" dirty="0"/>
          </a:p>
        </p:txBody>
      </p:sp>
    </p:spTree>
    <p:extLst>
      <p:ext uri="{BB962C8B-B14F-4D97-AF65-F5344CB8AC3E}">
        <p14:creationId xmlns:p14="http://schemas.microsoft.com/office/powerpoint/2010/main" val="34166012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824B5D5B-A0A1-0D64-4C43-F7237AF3E3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6CB15-D59E-19E3-3774-BF87665396C0}"/>
              </a:ext>
            </a:extLst>
          </p:cNvPr>
          <p:cNvSpPr>
            <a:spLocks noGrp="1"/>
          </p:cNvSpPr>
          <p:nvPr>
            <p:ph type="title"/>
          </p:nvPr>
        </p:nvSpPr>
        <p:spPr/>
        <p:txBody>
          <a:bodyPr/>
          <a:lstStyle/>
          <a:p>
            <a:r>
              <a:rPr lang="en-US" dirty="0"/>
              <a:t>Equity Investments: Significant Influence, 20% – 50% - Text Alternative</a:t>
            </a:r>
          </a:p>
        </p:txBody>
      </p:sp>
      <p:sp>
        <p:nvSpPr>
          <p:cNvPr id="3" name="Text Placeholder 2">
            <a:extLst>
              <a:ext uri="{FF2B5EF4-FFF2-40B4-BE49-F238E27FC236}">
                <a16:creationId xmlns:a16="http://schemas.microsoft.com/office/drawing/2014/main" id="{15F7787E-0783-8E76-F81F-381D9A6C2CF5}"/>
              </a:ext>
            </a:extLst>
          </p:cNvPr>
          <p:cNvSpPr>
            <a:spLocks noGrp="1"/>
          </p:cNvSpPr>
          <p:nvPr>
            <p:ph type="body" sz="quarter" idx="16"/>
          </p:nvPr>
        </p:nvSpPr>
        <p:spPr/>
        <p:txBody>
          <a:bodyPr/>
          <a:lstStyle/>
          <a:p>
            <a:r>
              <a:rPr lang="en-US" dirty="0">
                <a:hlinkClick r:id="rId2" action="ppaction://hlinksldjump"/>
              </a:rPr>
              <a:t>Return to parent-slide containing images.</a:t>
            </a:r>
            <a:endParaRPr lang="en-US" dirty="0"/>
          </a:p>
        </p:txBody>
      </p:sp>
      <p:sp>
        <p:nvSpPr>
          <p:cNvPr id="4" name="Content Placeholder 3">
            <a:extLst>
              <a:ext uri="{FF2B5EF4-FFF2-40B4-BE49-F238E27FC236}">
                <a16:creationId xmlns:a16="http://schemas.microsoft.com/office/drawing/2014/main" id="{8B050365-C613-4172-DBE8-CC8874C351C5}"/>
              </a:ext>
            </a:extLst>
          </p:cNvPr>
          <p:cNvSpPr>
            <a:spLocks noGrp="1"/>
          </p:cNvSpPr>
          <p:nvPr>
            <p:ph sz="quarter" idx="17"/>
          </p:nvPr>
        </p:nvSpPr>
        <p:spPr/>
        <p:txBody>
          <a:bodyPr/>
          <a:lstStyle/>
          <a:p>
            <a:r>
              <a:rPr lang="en-US" dirty="0"/>
              <a:t>Investor’s percent ownership of a company’s stock:</a:t>
            </a:r>
          </a:p>
          <a:p>
            <a:pPr>
              <a:spcBef>
                <a:spcPts val="3600"/>
              </a:spcBef>
            </a:pPr>
            <a:r>
              <a:rPr lang="en-US" dirty="0"/>
              <a:t>Fair value method: under 20%, considered an insignificant influence.</a:t>
            </a:r>
          </a:p>
          <a:p>
            <a:r>
              <a:rPr lang="en-US" dirty="0"/>
              <a:t>Equity method: 20% to 50%, considered a significant influence.</a:t>
            </a:r>
          </a:p>
          <a:p>
            <a:r>
              <a:rPr lang="en-US" dirty="0"/>
              <a:t>Consolidation method: more than 50%, considered a controlling influence.</a:t>
            </a:r>
          </a:p>
        </p:txBody>
      </p:sp>
      <p:sp>
        <p:nvSpPr>
          <p:cNvPr id="5" name="Text Placeholder 4">
            <a:extLst>
              <a:ext uri="{FF2B5EF4-FFF2-40B4-BE49-F238E27FC236}">
                <a16:creationId xmlns:a16="http://schemas.microsoft.com/office/drawing/2014/main" id="{75A3DBCA-6266-B9F5-4B1F-B6FF7E0DB98E}"/>
              </a:ext>
            </a:extLst>
          </p:cNvPr>
          <p:cNvSpPr>
            <a:spLocks noGrp="1"/>
          </p:cNvSpPr>
          <p:nvPr>
            <p:ph type="body" sz="quarter" idx="18"/>
          </p:nvPr>
        </p:nvSpPr>
        <p:spPr/>
        <p:txBody>
          <a:bodyPr/>
          <a:lstStyle/>
          <a:p>
            <a:r>
              <a:rPr lang="en-US" dirty="0">
                <a:hlinkClick r:id="rId2" action="ppaction://hlinksldjump"/>
              </a:rPr>
              <a:t>Return to parent-slide containing images.</a:t>
            </a:r>
            <a:endParaRPr lang="en-US" dirty="0"/>
          </a:p>
        </p:txBody>
      </p:sp>
      <p:sp>
        <p:nvSpPr>
          <p:cNvPr id="6" name="Slide Number Placeholder 6">
            <a:extLst>
              <a:ext uri="{FF2B5EF4-FFF2-40B4-BE49-F238E27FC236}">
                <a16:creationId xmlns:a16="http://schemas.microsoft.com/office/drawing/2014/main" id="{6F5A94E2-33BA-839C-0C5E-706C89CA6FFD}"/>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52</a:t>
            </a:fld>
            <a:endParaRPr lang="en-US" dirty="0"/>
          </a:p>
        </p:txBody>
      </p:sp>
    </p:spTree>
    <p:extLst>
      <p:ext uri="{BB962C8B-B14F-4D97-AF65-F5344CB8AC3E}">
        <p14:creationId xmlns:p14="http://schemas.microsoft.com/office/powerpoint/2010/main" val="22271489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C39174C-F0EE-407A-5F99-135D75084C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5D5EE-EA79-D97C-5FEF-93C9A5E28082}"/>
              </a:ext>
            </a:extLst>
          </p:cNvPr>
          <p:cNvSpPr>
            <a:spLocks noGrp="1"/>
          </p:cNvSpPr>
          <p:nvPr>
            <p:ph type="title"/>
          </p:nvPr>
        </p:nvSpPr>
        <p:spPr/>
        <p:txBody>
          <a:bodyPr/>
          <a:lstStyle/>
          <a:p>
            <a:r>
              <a:rPr lang="en-US" dirty="0"/>
              <a:t>Other Comprehensive Income - Text Alternative</a:t>
            </a:r>
          </a:p>
        </p:txBody>
      </p:sp>
      <p:sp>
        <p:nvSpPr>
          <p:cNvPr id="3" name="Text Placeholder 2">
            <a:extLst>
              <a:ext uri="{FF2B5EF4-FFF2-40B4-BE49-F238E27FC236}">
                <a16:creationId xmlns:a16="http://schemas.microsoft.com/office/drawing/2014/main" id="{F7EF07D6-79F5-49F7-AF36-B7FC1B43FB33}"/>
              </a:ext>
            </a:extLst>
          </p:cNvPr>
          <p:cNvSpPr>
            <a:spLocks noGrp="1"/>
          </p:cNvSpPr>
          <p:nvPr>
            <p:ph type="body" sz="quarter" idx="16"/>
          </p:nvPr>
        </p:nvSpPr>
        <p:spPr/>
        <p:txBody>
          <a:bodyPr/>
          <a:lstStyle/>
          <a:p>
            <a:r>
              <a:rPr lang="en-US" dirty="0">
                <a:hlinkClick r:id="rId2" action="ppaction://hlinksldjump"/>
              </a:rPr>
              <a:t>Return to parent-slide containing images.</a:t>
            </a:r>
            <a:endParaRPr lang="en-US" dirty="0"/>
          </a:p>
        </p:txBody>
      </p:sp>
      <p:sp>
        <p:nvSpPr>
          <p:cNvPr id="4" name="Content Placeholder 3">
            <a:extLst>
              <a:ext uri="{FF2B5EF4-FFF2-40B4-BE49-F238E27FC236}">
                <a16:creationId xmlns:a16="http://schemas.microsoft.com/office/drawing/2014/main" id="{23177CBE-5381-7675-13C5-5352603CFC18}"/>
              </a:ext>
            </a:extLst>
          </p:cNvPr>
          <p:cNvSpPr>
            <a:spLocks noGrp="1"/>
          </p:cNvSpPr>
          <p:nvPr>
            <p:ph sz="quarter" idx="17"/>
          </p:nvPr>
        </p:nvSpPr>
        <p:spPr/>
        <p:txBody>
          <a:bodyPr/>
          <a:lstStyle/>
          <a:p>
            <a:r>
              <a:rPr lang="en-US" dirty="0"/>
              <a:t>Heading: Statement of Comprehensive Income.</a:t>
            </a:r>
          </a:p>
          <a:p>
            <a:r>
              <a:rPr lang="en-US" dirty="0"/>
              <a:t>Net income plus other comprehensive income equals comprehensive income</a:t>
            </a:r>
          </a:p>
          <a:p>
            <a:r>
              <a:rPr lang="en-US" dirty="0"/>
              <a:t>Other comprehensive income frequently consists of change in value of available-for-sale investment, net of tax; change in foreign currency translation adjustment; change in cash flow hedges, net of tax.</a:t>
            </a:r>
          </a:p>
        </p:txBody>
      </p:sp>
      <p:sp>
        <p:nvSpPr>
          <p:cNvPr id="5" name="Text Placeholder 4">
            <a:extLst>
              <a:ext uri="{FF2B5EF4-FFF2-40B4-BE49-F238E27FC236}">
                <a16:creationId xmlns:a16="http://schemas.microsoft.com/office/drawing/2014/main" id="{06FF54AF-039B-2EFF-2345-3C91DD23241F}"/>
              </a:ext>
            </a:extLst>
          </p:cNvPr>
          <p:cNvSpPr>
            <a:spLocks noGrp="1"/>
          </p:cNvSpPr>
          <p:nvPr>
            <p:ph type="body" sz="quarter" idx="18"/>
          </p:nvPr>
        </p:nvSpPr>
        <p:spPr/>
        <p:txBody>
          <a:bodyPr/>
          <a:lstStyle/>
          <a:p>
            <a:r>
              <a:rPr lang="en-US" dirty="0">
                <a:hlinkClick r:id="rId2" action="ppaction://hlinksldjump"/>
              </a:rPr>
              <a:t>Return to parent-slide containing images.</a:t>
            </a:r>
            <a:endParaRPr lang="en-US" dirty="0"/>
          </a:p>
        </p:txBody>
      </p:sp>
      <p:sp>
        <p:nvSpPr>
          <p:cNvPr id="6" name="Slide Number Placeholder 6">
            <a:extLst>
              <a:ext uri="{FF2B5EF4-FFF2-40B4-BE49-F238E27FC236}">
                <a16:creationId xmlns:a16="http://schemas.microsoft.com/office/drawing/2014/main" id="{12F556E5-7C1C-4963-CE6F-D152BF944BE3}"/>
              </a:ext>
            </a:extLst>
          </p:cNvPr>
          <p:cNvSpPr>
            <a:spLocks noGrp="1"/>
          </p:cNvSpPr>
          <p:nvPr>
            <p:ph type="sldNum" sz="quarter" idx="10"/>
          </p:nvPr>
        </p:nvSpPr>
        <p:spPr>
          <a:xfrm>
            <a:off x="8626412" y="6673531"/>
            <a:ext cx="355840" cy="182880"/>
          </a:xfrm>
        </p:spPr>
        <p:txBody>
          <a:bodyPr/>
          <a:lstStyle/>
          <a:p>
            <a:r>
              <a:rPr lang="en-US" dirty="0"/>
              <a:t>15-</a:t>
            </a:r>
            <a:fld id="{68151E55-6873-49E2-B8D5-2F265E6F1973}" type="slidenum">
              <a:rPr lang="en-US" smtClean="0"/>
              <a:pPr/>
              <a:t>53</a:t>
            </a:fld>
            <a:endParaRPr lang="en-US" dirty="0"/>
          </a:p>
        </p:txBody>
      </p:sp>
    </p:spTree>
    <p:extLst>
      <p:ext uri="{BB962C8B-B14F-4D97-AF65-F5344CB8AC3E}">
        <p14:creationId xmlns:p14="http://schemas.microsoft.com/office/powerpoint/2010/main" val="2294487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E813A-4B0A-E52E-4465-C34294E633AA}"/>
              </a:ext>
            </a:extLst>
          </p:cNvPr>
          <p:cNvSpPr>
            <a:spLocks noGrp="1"/>
          </p:cNvSpPr>
          <p:nvPr>
            <p:ph type="title"/>
          </p:nvPr>
        </p:nvSpPr>
        <p:spPr/>
        <p:txBody>
          <a:bodyPr/>
          <a:lstStyle/>
          <a:p>
            <a:r>
              <a:rPr lang="en-US" dirty="0"/>
              <a:t>Short-Term Investments</a:t>
            </a:r>
          </a:p>
        </p:txBody>
      </p:sp>
      <p:sp>
        <p:nvSpPr>
          <p:cNvPr id="3" name="Content Placeholder 2">
            <a:extLst>
              <a:ext uri="{FF2B5EF4-FFF2-40B4-BE49-F238E27FC236}">
                <a16:creationId xmlns:a16="http://schemas.microsoft.com/office/drawing/2014/main" id="{F1C83131-06BB-E5DB-9F76-70126542EC5D}"/>
              </a:ext>
            </a:extLst>
          </p:cNvPr>
          <p:cNvSpPr>
            <a:spLocks noGrp="1"/>
          </p:cNvSpPr>
          <p:nvPr>
            <p:ph sz="quarter" idx="11"/>
          </p:nvPr>
        </p:nvSpPr>
        <p:spPr>
          <a:xfrm>
            <a:off x="1522476" y="1691639"/>
            <a:ext cx="6099048" cy="3539430"/>
          </a:xfrm>
          <a:solidFill>
            <a:schemeClr val="accent6">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eaLnBrk="0" fontAlgn="base" hangingPunct="0">
              <a:spcAft>
                <a:spcPct val="0"/>
              </a:spcAft>
            </a:pPr>
            <a:r>
              <a:rPr lang="en-US" sz="2800" b="1" dirty="0">
                <a:solidFill>
                  <a:schemeClr val="accent1">
                    <a:lumMod val="75000"/>
                  </a:schemeClr>
                </a:solidFill>
                <a:ea typeface="+mn-ea"/>
                <a:cs typeface="Arial" pitchFamily="34" charset="0"/>
              </a:rPr>
              <a:t>Short-term investments </a:t>
            </a:r>
            <a:r>
              <a:rPr lang="en-US" sz="2800" b="1" dirty="0">
                <a:solidFill>
                  <a:srgbClr val="632523"/>
                </a:solidFill>
                <a:ea typeface="+mn-ea"/>
                <a:cs typeface="Arial" pitchFamily="34" charset="0"/>
              </a:rPr>
              <a:t>are ones that:</a:t>
            </a:r>
          </a:p>
          <a:p>
            <a:pPr marL="347472" indent="-347472" eaLnBrk="0" fontAlgn="base" hangingPunct="0">
              <a:spcAft>
                <a:spcPct val="0"/>
              </a:spcAft>
              <a:buFont typeface="Arial" panose="020B0604020202020204" pitchFamily="34" charset="0"/>
              <a:buChar char="•"/>
            </a:pPr>
            <a:r>
              <a:rPr lang="en-US" sz="2800" b="1" dirty="0">
                <a:solidFill>
                  <a:srgbClr val="632523"/>
                </a:solidFill>
                <a:ea typeface="+mn-ea"/>
                <a:cs typeface="Arial" pitchFamily="34" charset="0"/>
              </a:rPr>
              <a:t>management intends to convert to cash within one year or the operating cycle whichever is longer and</a:t>
            </a:r>
          </a:p>
          <a:p>
            <a:pPr marL="347472" indent="-347472" eaLnBrk="0" fontAlgn="base" hangingPunct="0">
              <a:spcAft>
                <a:spcPct val="0"/>
              </a:spcAft>
              <a:buFont typeface="Arial" panose="020B0604020202020204" pitchFamily="34" charset="0"/>
              <a:buChar char="•"/>
            </a:pPr>
            <a:r>
              <a:rPr lang="en-US" sz="2800" b="1" dirty="0">
                <a:solidFill>
                  <a:srgbClr val="632523"/>
                </a:solidFill>
                <a:ea typeface="+mn-ea"/>
                <a:cs typeface="Arial" pitchFamily="34" charset="0"/>
              </a:rPr>
              <a:t>are readily convertible to cash</a:t>
            </a:r>
          </a:p>
          <a:p>
            <a:pPr eaLnBrk="0" fontAlgn="base" hangingPunct="0">
              <a:spcAft>
                <a:spcPct val="0"/>
              </a:spcAft>
            </a:pPr>
            <a:r>
              <a:rPr lang="en-US" sz="2800" b="1" dirty="0">
                <a:solidFill>
                  <a:srgbClr val="632523"/>
                </a:solidFill>
                <a:ea typeface="+mn-ea"/>
                <a:cs typeface="Arial" pitchFamily="34" charset="0"/>
              </a:rPr>
              <a:t>Usually mature between 3 and 12 months.</a:t>
            </a:r>
          </a:p>
        </p:txBody>
      </p:sp>
      <p:sp>
        <p:nvSpPr>
          <p:cNvPr id="11" name="Slide Number Placeholder 10">
            <a:extLst>
              <a:ext uri="{FF2B5EF4-FFF2-40B4-BE49-F238E27FC236}">
                <a16:creationId xmlns:a16="http://schemas.microsoft.com/office/drawing/2014/main" id="{B622A8C3-EC73-7D65-FF99-21F104BD6A9D}"/>
              </a:ext>
            </a:extLst>
          </p:cNvPr>
          <p:cNvSpPr>
            <a:spLocks noGrp="1"/>
          </p:cNvSpPr>
          <p:nvPr>
            <p:ph type="sldNum" sz="quarter" idx="10"/>
          </p:nvPr>
        </p:nvSpPr>
        <p:spPr/>
        <p:txBody>
          <a:bodyPr/>
          <a:lstStyle/>
          <a:p>
            <a:r>
              <a:rPr lang="en-US" dirty="0"/>
              <a:t>15-</a:t>
            </a:r>
            <a:fld id="{68151E55-6873-49E2-B8D5-2F265E6F1973}" type="slidenum">
              <a:rPr lang="en-US" smtClean="0"/>
              <a:pPr/>
              <a:t>6</a:t>
            </a:fld>
            <a:endParaRPr lang="en-US" dirty="0"/>
          </a:p>
        </p:txBody>
      </p:sp>
    </p:spTree>
    <p:extLst>
      <p:ext uri="{BB962C8B-B14F-4D97-AF65-F5344CB8AC3E}">
        <p14:creationId xmlns:p14="http://schemas.microsoft.com/office/powerpoint/2010/main" val="2662987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7E3E8-5E85-69CE-B90C-B31DE2A28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F872D-E51F-1A7B-5D56-C0F130C8F09C}"/>
              </a:ext>
            </a:extLst>
          </p:cNvPr>
          <p:cNvSpPr>
            <a:spLocks noGrp="1"/>
          </p:cNvSpPr>
          <p:nvPr>
            <p:ph type="title"/>
          </p:nvPr>
        </p:nvSpPr>
        <p:spPr/>
        <p:txBody>
          <a:bodyPr/>
          <a:lstStyle/>
          <a:p>
            <a:r>
              <a:rPr lang="en-US" dirty="0"/>
              <a:t>Long-Term Investments</a:t>
            </a:r>
          </a:p>
        </p:txBody>
      </p:sp>
      <p:sp>
        <p:nvSpPr>
          <p:cNvPr id="3" name="Content Placeholder 2">
            <a:extLst>
              <a:ext uri="{FF2B5EF4-FFF2-40B4-BE49-F238E27FC236}">
                <a16:creationId xmlns:a16="http://schemas.microsoft.com/office/drawing/2014/main" id="{C48CEECC-A7D7-7C8A-EF47-7BD624587D83}"/>
              </a:ext>
            </a:extLst>
          </p:cNvPr>
          <p:cNvSpPr>
            <a:spLocks noGrp="1"/>
          </p:cNvSpPr>
          <p:nvPr>
            <p:ph sz="quarter" idx="11"/>
          </p:nvPr>
        </p:nvSpPr>
        <p:spPr>
          <a:xfrm>
            <a:off x="829128" y="1793237"/>
            <a:ext cx="7543800" cy="3539430"/>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eaLnBrk="0" fontAlgn="base" hangingPunct="0">
              <a:spcAft>
                <a:spcPct val="0"/>
              </a:spcAft>
            </a:pPr>
            <a:r>
              <a:rPr lang="en-US" sz="3200" b="1" dirty="0">
                <a:solidFill>
                  <a:schemeClr val="accent1">
                    <a:lumMod val="75000"/>
                  </a:schemeClr>
                </a:solidFill>
                <a:ea typeface="+mn-ea"/>
                <a:cs typeface="Arial" pitchFamily="34" charset="0"/>
              </a:rPr>
              <a:t>Long-term investments are:</a:t>
            </a:r>
          </a:p>
          <a:p>
            <a:pPr marL="347472" indent="-347472" eaLnBrk="0" fontAlgn="base" hangingPunct="0">
              <a:spcAft>
                <a:spcPct val="0"/>
              </a:spcAft>
              <a:buFont typeface="Arial" panose="020B0604020202020204" pitchFamily="34" charset="0"/>
              <a:buChar char="•"/>
            </a:pPr>
            <a:r>
              <a:rPr lang="en-US" sz="3200" dirty="0">
                <a:solidFill>
                  <a:srgbClr val="632523"/>
                </a:solidFill>
                <a:ea typeface="+mn-ea"/>
                <a:cs typeface="Arial" pitchFamily="34" charset="0"/>
              </a:rPr>
              <a:t>Not readily convertible to cash or. </a:t>
            </a:r>
          </a:p>
          <a:p>
            <a:pPr marL="347472" indent="-347472" eaLnBrk="0" fontAlgn="base" hangingPunct="0">
              <a:spcAft>
                <a:spcPct val="0"/>
              </a:spcAft>
              <a:buFont typeface="Arial" panose="020B0604020202020204" pitchFamily="34" charset="0"/>
              <a:buChar char="•"/>
            </a:pPr>
            <a:r>
              <a:rPr lang="en-US" sz="3200" dirty="0">
                <a:solidFill>
                  <a:srgbClr val="632523"/>
                </a:solidFill>
                <a:ea typeface="+mn-ea"/>
                <a:cs typeface="Arial" pitchFamily="34" charset="0"/>
              </a:rPr>
              <a:t>Not intended to be converted to cash in the short term.</a:t>
            </a:r>
          </a:p>
          <a:p>
            <a:pPr marL="347472" indent="-347472" eaLnBrk="0" fontAlgn="base" hangingPunct="0">
              <a:spcAft>
                <a:spcPct val="0"/>
              </a:spcAft>
              <a:buFont typeface="Arial" panose="020B0604020202020204" pitchFamily="34" charset="0"/>
              <a:buChar char="•"/>
            </a:pPr>
            <a:r>
              <a:rPr lang="en-US" sz="3200" dirty="0">
                <a:solidFill>
                  <a:srgbClr val="632523"/>
                </a:solidFill>
                <a:ea typeface="+mn-ea"/>
                <a:cs typeface="Arial" pitchFamily="34" charset="0"/>
              </a:rPr>
              <a:t>Reported in the noncurrent section of the balance sheet, often in its own category.</a:t>
            </a:r>
          </a:p>
        </p:txBody>
      </p:sp>
      <p:sp>
        <p:nvSpPr>
          <p:cNvPr id="11" name="Slide Number Placeholder 10">
            <a:extLst>
              <a:ext uri="{FF2B5EF4-FFF2-40B4-BE49-F238E27FC236}">
                <a16:creationId xmlns:a16="http://schemas.microsoft.com/office/drawing/2014/main" id="{B6B9067B-BEA0-47EC-7B55-839DE8AA89E8}"/>
              </a:ext>
            </a:extLst>
          </p:cNvPr>
          <p:cNvSpPr>
            <a:spLocks noGrp="1"/>
          </p:cNvSpPr>
          <p:nvPr>
            <p:ph type="sldNum" sz="quarter" idx="10"/>
          </p:nvPr>
        </p:nvSpPr>
        <p:spPr/>
        <p:txBody>
          <a:bodyPr/>
          <a:lstStyle/>
          <a:p>
            <a:r>
              <a:rPr lang="en-US" dirty="0"/>
              <a:t>15-</a:t>
            </a:r>
            <a:fld id="{68151E55-6873-49E2-B8D5-2F265E6F1973}" type="slidenum">
              <a:rPr lang="en-US" smtClean="0"/>
              <a:pPr/>
              <a:t>7</a:t>
            </a:fld>
            <a:endParaRPr lang="en-US" dirty="0"/>
          </a:p>
        </p:txBody>
      </p:sp>
    </p:spTree>
    <p:extLst>
      <p:ext uri="{BB962C8B-B14F-4D97-AF65-F5344CB8AC3E}">
        <p14:creationId xmlns:p14="http://schemas.microsoft.com/office/powerpoint/2010/main" val="3826562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597BC-7788-382F-CAC8-32F4B82E5529}"/>
              </a:ext>
            </a:extLst>
          </p:cNvPr>
          <p:cNvSpPr>
            <a:spLocks noGrp="1"/>
          </p:cNvSpPr>
          <p:nvPr>
            <p:ph type="title"/>
          </p:nvPr>
        </p:nvSpPr>
        <p:spPr>
          <a:xfrm>
            <a:off x="342900" y="640080"/>
            <a:ext cx="8458200" cy="1051560"/>
          </a:xfrm>
        </p:spPr>
        <p:txBody>
          <a:bodyPr/>
          <a:lstStyle/>
          <a:p>
            <a:r>
              <a:rPr lang="en-US" dirty="0"/>
              <a:t>Debt Securities versus </a:t>
            </a:r>
            <a:br>
              <a:rPr lang="en-US" dirty="0"/>
            </a:br>
            <a:r>
              <a:rPr lang="en-US" dirty="0"/>
              <a:t>Equity Securities</a:t>
            </a:r>
          </a:p>
        </p:txBody>
      </p:sp>
      <p:sp>
        <p:nvSpPr>
          <p:cNvPr id="3" name="Content Placeholder 2">
            <a:extLst>
              <a:ext uri="{FF2B5EF4-FFF2-40B4-BE49-F238E27FC236}">
                <a16:creationId xmlns:a16="http://schemas.microsoft.com/office/drawing/2014/main" id="{01475FCD-E41F-17EA-B992-1A6D50DD5503}"/>
              </a:ext>
            </a:extLst>
          </p:cNvPr>
          <p:cNvSpPr>
            <a:spLocks noGrp="1"/>
          </p:cNvSpPr>
          <p:nvPr>
            <p:ph sz="quarter" idx="11"/>
          </p:nvPr>
        </p:nvSpPr>
        <p:spPr>
          <a:xfrm>
            <a:off x="534924" y="1901952"/>
            <a:ext cx="8074152" cy="1800493"/>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eaLnBrk="0" fontAlgn="base" hangingPunct="0">
              <a:spcBef>
                <a:spcPts val="600"/>
              </a:spcBef>
              <a:spcAft>
                <a:spcPct val="0"/>
              </a:spcAft>
            </a:pPr>
            <a:r>
              <a:rPr lang="en-US" sz="2400" b="1" dirty="0">
                <a:solidFill>
                  <a:schemeClr val="accent1">
                    <a:lumMod val="75000"/>
                  </a:schemeClr>
                </a:solidFill>
                <a:ea typeface="+mn-ea"/>
                <a:cs typeface="Arial" pitchFamily="34" charset="0"/>
              </a:rPr>
              <a:t>Debt Securities</a:t>
            </a:r>
          </a:p>
          <a:p>
            <a:pPr marL="342900" indent="-342900" eaLnBrk="0" fontAlgn="base" hangingPunct="0">
              <a:spcBef>
                <a:spcPts val="600"/>
              </a:spcBef>
              <a:spcAft>
                <a:spcPct val="0"/>
              </a:spcAft>
              <a:buFont typeface="Arial" panose="020B0604020202020204" pitchFamily="34" charset="0"/>
              <a:buChar char="•"/>
            </a:pPr>
            <a:r>
              <a:rPr lang="en-US" sz="2400" dirty="0">
                <a:solidFill>
                  <a:srgbClr val="632523"/>
                </a:solidFill>
                <a:ea typeface="+mn-ea"/>
                <a:cs typeface="Arial" pitchFamily="34" charset="0"/>
              </a:rPr>
              <a:t>Reflect a creditor relation </a:t>
            </a:r>
          </a:p>
          <a:p>
            <a:pPr marL="342900" indent="-342900" eaLnBrk="0" fontAlgn="base" hangingPunct="0">
              <a:spcBef>
                <a:spcPts val="600"/>
              </a:spcBef>
              <a:spcAft>
                <a:spcPct val="0"/>
              </a:spcAft>
              <a:buFont typeface="Arial" panose="020B0604020202020204" pitchFamily="34" charset="0"/>
              <a:buChar char="•"/>
            </a:pPr>
            <a:r>
              <a:rPr lang="en-US" sz="2400" dirty="0">
                <a:solidFill>
                  <a:srgbClr val="632523"/>
                </a:solidFill>
                <a:ea typeface="+mn-ea"/>
                <a:cs typeface="Arial" pitchFamily="34" charset="0"/>
              </a:rPr>
              <a:t>Examples: Investments in notes, bonds, and CD</a:t>
            </a:r>
            <a:r>
              <a:rPr lang="en-US" sz="100" dirty="0">
                <a:solidFill>
                  <a:srgbClr val="632523"/>
                </a:solidFill>
                <a:ea typeface="+mn-ea"/>
                <a:cs typeface="Arial" pitchFamily="34" charset="0"/>
              </a:rPr>
              <a:t>’</a:t>
            </a:r>
            <a:r>
              <a:rPr lang="en-US" sz="2400" dirty="0">
                <a:solidFill>
                  <a:srgbClr val="632523"/>
                </a:solidFill>
                <a:ea typeface="+mn-ea"/>
                <a:cs typeface="Arial" pitchFamily="34" charset="0"/>
              </a:rPr>
              <a:t>s</a:t>
            </a:r>
          </a:p>
          <a:p>
            <a:pPr marL="342900" indent="-342900" eaLnBrk="0" fontAlgn="base" hangingPunct="0">
              <a:spcBef>
                <a:spcPts val="600"/>
              </a:spcBef>
              <a:spcAft>
                <a:spcPct val="0"/>
              </a:spcAft>
              <a:buFont typeface="Arial" panose="020B0604020202020204" pitchFamily="34" charset="0"/>
              <a:buChar char="•"/>
            </a:pPr>
            <a:r>
              <a:rPr lang="en-US" sz="2400" dirty="0">
                <a:solidFill>
                  <a:srgbClr val="632523"/>
                </a:solidFill>
                <a:ea typeface="+mn-ea"/>
                <a:cs typeface="Arial" pitchFamily="34" charset="0"/>
              </a:rPr>
              <a:t>Issued by governments, companies, or individuals</a:t>
            </a:r>
          </a:p>
        </p:txBody>
      </p:sp>
      <p:sp>
        <p:nvSpPr>
          <p:cNvPr id="4" name="Content Placeholder 3">
            <a:extLst>
              <a:ext uri="{FF2B5EF4-FFF2-40B4-BE49-F238E27FC236}">
                <a16:creationId xmlns:a16="http://schemas.microsoft.com/office/drawing/2014/main" id="{22DEBE7B-BD78-0C60-6412-6175A073388A}"/>
              </a:ext>
            </a:extLst>
          </p:cNvPr>
          <p:cNvSpPr>
            <a:spLocks noGrp="1"/>
          </p:cNvSpPr>
          <p:nvPr>
            <p:ph sz="quarter" idx="14"/>
          </p:nvPr>
        </p:nvSpPr>
        <p:spPr>
          <a:xfrm>
            <a:off x="553212" y="3913632"/>
            <a:ext cx="8037576" cy="1800493"/>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eaLnBrk="0" fontAlgn="base" hangingPunct="0">
              <a:spcBef>
                <a:spcPts val="600"/>
              </a:spcBef>
              <a:spcAft>
                <a:spcPct val="0"/>
              </a:spcAft>
            </a:pPr>
            <a:r>
              <a:rPr lang="en-US" sz="2400" b="1" dirty="0">
                <a:solidFill>
                  <a:schemeClr val="accent1">
                    <a:lumMod val="75000"/>
                  </a:schemeClr>
                </a:solidFill>
                <a:ea typeface="+mn-ea"/>
                <a:cs typeface="Arial" pitchFamily="34" charset="0"/>
              </a:rPr>
              <a:t>Equity Securities</a:t>
            </a:r>
          </a:p>
          <a:p>
            <a:pPr marL="342900" indent="-342900" eaLnBrk="0" fontAlgn="base" hangingPunct="0">
              <a:spcBef>
                <a:spcPts val="600"/>
              </a:spcBef>
              <a:spcAft>
                <a:spcPct val="0"/>
              </a:spcAft>
              <a:buFont typeface="Arial" panose="020B0604020202020204" pitchFamily="34" charset="0"/>
              <a:buChar char="•"/>
            </a:pPr>
            <a:r>
              <a:rPr lang="en-US" sz="2400" dirty="0">
                <a:solidFill>
                  <a:srgbClr val="632523"/>
                </a:solidFill>
                <a:ea typeface="+mn-ea"/>
                <a:cs typeface="Arial" pitchFamily="34" charset="0"/>
              </a:rPr>
              <a:t>Reflect an owner relation </a:t>
            </a:r>
          </a:p>
          <a:p>
            <a:pPr marL="342900" indent="-342900" eaLnBrk="0" fontAlgn="base" hangingPunct="0">
              <a:spcBef>
                <a:spcPts val="600"/>
              </a:spcBef>
              <a:spcAft>
                <a:spcPct val="0"/>
              </a:spcAft>
              <a:buFont typeface="Arial" panose="020B0604020202020204" pitchFamily="34" charset="0"/>
              <a:buChar char="•"/>
            </a:pPr>
            <a:r>
              <a:rPr lang="en-US" sz="2400" dirty="0">
                <a:solidFill>
                  <a:srgbClr val="632523"/>
                </a:solidFill>
                <a:ea typeface="+mn-ea"/>
                <a:cs typeface="Arial" pitchFamily="34" charset="0"/>
              </a:rPr>
              <a:t>Examples: Investments in shares of stock</a:t>
            </a:r>
          </a:p>
          <a:p>
            <a:pPr marL="342900" indent="-342900" eaLnBrk="0" fontAlgn="base" hangingPunct="0">
              <a:spcBef>
                <a:spcPts val="600"/>
              </a:spcBef>
              <a:spcAft>
                <a:spcPct val="0"/>
              </a:spcAft>
              <a:buFont typeface="Arial" panose="020B0604020202020204" pitchFamily="34" charset="0"/>
              <a:buChar char="•"/>
            </a:pPr>
            <a:r>
              <a:rPr lang="en-US" sz="2400" dirty="0">
                <a:solidFill>
                  <a:srgbClr val="632523"/>
                </a:solidFill>
                <a:ea typeface="+mn-ea"/>
                <a:cs typeface="Arial" pitchFamily="34" charset="0"/>
              </a:rPr>
              <a:t>Issued by companies</a:t>
            </a:r>
          </a:p>
        </p:txBody>
      </p:sp>
      <p:sp>
        <p:nvSpPr>
          <p:cNvPr id="11" name="Slide Number Placeholder 10">
            <a:extLst>
              <a:ext uri="{FF2B5EF4-FFF2-40B4-BE49-F238E27FC236}">
                <a16:creationId xmlns:a16="http://schemas.microsoft.com/office/drawing/2014/main" id="{39A71D78-DD9D-5C37-D752-1A600800E780}"/>
              </a:ext>
            </a:extLst>
          </p:cNvPr>
          <p:cNvSpPr>
            <a:spLocks noGrp="1"/>
          </p:cNvSpPr>
          <p:nvPr>
            <p:ph type="sldNum" sz="quarter" idx="10"/>
          </p:nvPr>
        </p:nvSpPr>
        <p:spPr/>
        <p:txBody>
          <a:bodyPr/>
          <a:lstStyle/>
          <a:p>
            <a:r>
              <a:rPr lang="en-US" dirty="0"/>
              <a:t>15-</a:t>
            </a:r>
            <a:fld id="{68151E55-6873-49E2-B8D5-2F265E6F1973}" type="slidenum">
              <a:rPr lang="en-US" smtClean="0"/>
              <a:pPr/>
              <a:t>8</a:t>
            </a:fld>
            <a:endParaRPr lang="en-US" dirty="0"/>
          </a:p>
        </p:txBody>
      </p:sp>
    </p:spTree>
    <p:extLst>
      <p:ext uri="{BB962C8B-B14F-4D97-AF65-F5344CB8AC3E}">
        <p14:creationId xmlns:p14="http://schemas.microsoft.com/office/powerpoint/2010/main" val="3651633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51E13-678A-5C3C-E3FE-5C08ACAE81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618B17-CC07-A097-F8C1-06DF6189DC73}"/>
              </a:ext>
            </a:extLst>
          </p:cNvPr>
          <p:cNvSpPr>
            <a:spLocks noGrp="1"/>
          </p:cNvSpPr>
          <p:nvPr>
            <p:ph type="title"/>
          </p:nvPr>
        </p:nvSpPr>
        <p:spPr>
          <a:xfrm>
            <a:off x="342900" y="640080"/>
            <a:ext cx="8458200" cy="956491"/>
          </a:xfrm>
        </p:spPr>
        <p:txBody>
          <a:bodyPr lIns="182880" rIns="182880"/>
          <a:lstStyle/>
          <a:p>
            <a:r>
              <a:rPr lang="en-US" dirty="0"/>
              <a:t>Classification and Reporting</a:t>
            </a:r>
          </a:p>
        </p:txBody>
      </p:sp>
      <p:sp>
        <p:nvSpPr>
          <p:cNvPr id="3" name="Content Placeholder 2">
            <a:extLst>
              <a:ext uri="{FF2B5EF4-FFF2-40B4-BE49-F238E27FC236}">
                <a16:creationId xmlns:a16="http://schemas.microsoft.com/office/drawing/2014/main" id="{377510AD-A289-DE85-7F2F-0107735AB28C}"/>
              </a:ext>
            </a:extLst>
          </p:cNvPr>
          <p:cNvSpPr>
            <a:spLocks noGrp="1"/>
          </p:cNvSpPr>
          <p:nvPr>
            <p:ph sz="quarter" idx="11"/>
          </p:nvPr>
        </p:nvSpPr>
        <p:spPr>
          <a:xfrm>
            <a:off x="457200" y="1699043"/>
            <a:ext cx="8229600" cy="1938992"/>
          </a:xfrm>
          <a:solidFill>
            <a:schemeClr val="accent4">
              <a:lumMod val="20000"/>
              <a:lumOff val="80000"/>
            </a:schemeClr>
          </a:solidFill>
          <a:ln w="12700">
            <a:solidFill>
              <a:schemeClr val="tx2"/>
            </a:solidFill>
            <a:miter lim="800000"/>
            <a:headEnd/>
            <a:tailEnd/>
          </a:ln>
          <a:effectLst>
            <a:outerShdw blurRad="50800" dist="38100" dir="2700000" algn="tl" rotWithShape="0">
              <a:prstClr val="black">
                <a:alpha val="40000"/>
              </a:prstClr>
            </a:outerShdw>
          </a:effectLst>
        </p:spPr>
        <p:txBody>
          <a:bodyPr wrap="square">
            <a:spAutoFit/>
          </a:bodyPr>
          <a:lstStyle/>
          <a:p>
            <a:pPr eaLnBrk="0" fontAlgn="base" hangingPunct="0">
              <a:spcAft>
                <a:spcPct val="0"/>
              </a:spcAft>
            </a:pPr>
            <a:r>
              <a:rPr lang="en-US" sz="2400" b="1" dirty="0">
                <a:solidFill>
                  <a:schemeClr val="accent1">
                    <a:lumMod val="50000"/>
                  </a:schemeClr>
                </a:solidFill>
                <a:ea typeface="+mn-ea"/>
                <a:cs typeface="Arial" pitchFamily="34" charset="0"/>
              </a:rPr>
              <a:t>Accounting for Investments depends on three factors:</a:t>
            </a:r>
          </a:p>
          <a:p>
            <a:pPr marL="457200" indent="-457200" eaLnBrk="0" fontAlgn="base" hangingPunct="0">
              <a:spcAft>
                <a:spcPct val="0"/>
              </a:spcAft>
              <a:buFont typeface="+mj-lt"/>
              <a:buAutoNum type="arabicPeriod"/>
            </a:pPr>
            <a:r>
              <a:rPr lang="en-US" sz="2400" b="1" dirty="0">
                <a:solidFill>
                  <a:srgbClr val="632523"/>
                </a:solidFill>
                <a:ea typeface="+mn-ea"/>
                <a:cs typeface="Arial" pitchFamily="34" charset="0"/>
              </a:rPr>
              <a:t>Security type: debt or equity </a:t>
            </a:r>
          </a:p>
          <a:p>
            <a:pPr marL="457200" indent="-457200" eaLnBrk="0" fontAlgn="base" hangingPunct="0">
              <a:spcAft>
                <a:spcPct val="0"/>
              </a:spcAft>
              <a:buFont typeface="+mj-lt"/>
              <a:buAutoNum type="arabicPeriod"/>
            </a:pPr>
            <a:r>
              <a:rPr lang="en-US" sz="2400" b="1" dirty="0">
                <a:solidFill>
                  <a:srgbClr val="632523"/>
                </a:solidFill>
                <a:ea typeface="+mn-ea"/>
                <a:cs typeface="Arial" pitchFamily="34" charset="0"/>
              </a:rPr>
              <a:t>Intent to hold the security short or long term</a:t>
            </a:r>
          </a:p>
          <a:p>
            <a:pPr marL="457200" indent="-457200" eaLnBrk="0" fontAlgn="base" hangingPunct="0">
              <a:spcAft>
                <a:spcPct val="0"/>
              </a:spcAft>
              <a:buFont typeface="+mj-lt"/>
              <a:buAutoNum type="arabicPeriod"/>
            </a:pPr>
            <a:r>
              <a:rPr lang="en-US" sz="2400" b="1" dirty="0">
                <a:solidFill>
                  <a:srgbClr val="632523"/>
                </a:solidFill>
                <a:ea typeface="+mn-ea"/>
                <a:cs typeface="Arial" pitchFamily="34" charset="0"/>
              </a:rPr>
              <a:t>Percentage ownership in another company’s equity securities</a:t>
            </a:r>
            <a:endParaRPr lang="en-US" sz="2400" b="1" dirty="0">
              <a:solidFill>
                <a:schemeClr val="accent1">
                  <a:lumMod val="50000"/>
                </a:schemeClr>
              </a:solidFill>
              <a:ea typeface="+mn-ea"/>
              <a:cs typeface="Arial" pitchFamily="34" charset="0"/>
            </a:endParaRPr>
          </a:p>
        </p:txBody>
      </p:sp>
      <p:sp>
        <p:nvSpPr>
          <p:cNvPr id="4" name="Content Placeholder 3">
            <a:extLst>
              <a:ext uri="{FF2B5EF4-FFF2-40B4-BE49-F238E27FC236}">
                <a16:creationId xmlns:a16="http://schemas.microsoft.com/office/drawing/2014/main" id="{FB2AD27F-9210-3857-94B4-1ABCBBDB792E}"/>
              </a:ext>
            </a:extLst>
          </p:cNvPr>
          <p:cNvSpPr>
            <a:spLocks noGrp="1"/>
          </p:cNvSpPr>
          <p:nvPr>
            <p:ph sz="quarter" idx="14"/>
          </p:nvPr>
        </p:nvSpPr>
        <p:spPr>
          <a:xfrm>
            <a:off x="7518400" y="3767819"/>
            <a:ext cx="1069848" cy="640080"/>
          </a:xfrm>
          <a:solidFill>
            <a:srgbClr val="FFFF99"/>
          </a:solidFill>
        </p:spPr>
        <p:txBody>
          <a:bodyPr vert="horz" lIns="91440" tIns="45720" rIns="91440" bIns="45720" rtlCol="0" anchor="ctr">
            <a:noAutofit/>
          </a:bodyPr>
          <a:lstStyle/>
          <a:p>
            <a:pPr algn="ctr">
              <a:spcBef>
                <a:spcPct val="0"/>
              </a:spcBef>
              <a:spcAft>
                <a:spcPct val="0"/>
              </a:spcAft>
            </a:pPr>
            <a:r>
              <a:rPr lang="en-US" sz="1800" dirty="0">
                <a:solidFill>
                  <a:srgbClr val="000000"/>
                </a:solidFill>
                <a:latin typeface="Berlin Sans FB"/>
              </a:rPr>
              <a:t>Exhibit 15.2</a:t>
            </a:r>
          </a:p>
        </p:txBody>
      </p:sp>
      <p:pic>
        <p:nvPicPr>
          <p:cNvPr id="5" name="Picture 4" descr="Graphic links securities to how they are reported.">
            <a:extLst>
              <a:ext uri="{FF2B5EF4-FFF2-40B4-BE49-F238E27FC236}">
                <a16:creationId xmlns:a16="http://schemas.microsoft.com/office/drawing/2014/main" id="{B1F2706B-E379-7A6D-725D-401998F0881B}"/>
              </a:ext>
            </a:extLst>
          </p:cNvPr>
          <p:cNvPicPr>
            <a:picLocks noChangeAspect="1"/>
          </p:cNvPicPr>
          <p:nvPr/>
        </p:nvPicPr>
        <p:blipFill>
          <a:blip r:embed="rId3"/>
          <a:stretch>
            <a:fillRect/>
          </a:stretch>
        </p:blipFill>
        <p:spPr>
          <a:xfrm>
            <a:off x="228600" y="4452497"/>
            <a:ext cx="8686800" cy="1097987"/>
          </a:xfrm>
          <a:prstGeom prst="rect">
            <a:avLst/>
          </a:prstGeom>
        </p:spPr>
      </p:pic>
      <p:sp>
        <p:nvSpPr>
          <p:cNvPr id="9" name="Text Placeholder 8">
            <a:extLst>
              <a:ext uri="{FF2B5EF4-FFF2-40B4-BE49-F238E27FC236}">
                <a16:creationId xmlns:a16="http://schemas.microsoft.com/office/drawing/2014/main" id="{B4EA3369-57CA-221D-F481-201C13CEDC81}"/>
              </a:ext>
            </a:extLst>
          </p:cNvPr>
          <p:cNvSpPr>
            <a:spLocks noGrp="1"/>
          </p:cNvSpPr>
          <p:nvPr>
            <p:ph type="body" sz="quarter" idx="19"/>
          </p:nvPr>
        </p:nvSpPr>
        <p:spPr/>
        <p:txBody>
          <a:bodyPr/>
          <a:lstStyle/>
          <a:p>
            <a:r>
              <a:rPr lang="en-US" dirty="0">
                <a:hlinkClick r:id="rId4" action="ppaction://hlinksldjump"/>
              </a:rPr>
              <a:t>Access the text alternative for slide images.</a:t>
            </a:r>
            <a:endParaRPr lang="en-US" dirty="0"/>
          </a:p>
        </p:txBody>
      </p:sp>
      <p:sp>
        <p:nvSpPr>
          <p:cNvPr id="11" name="Slide Number Placeholder 10">
            <a:extLst>
              <a:ext uri="{FF2B5EF4-FFF2-40B4-BE49-F238E27FC236}">
                <a16:creationId xmlns:a16="http://schemas.microsoft.com/office/drawing/2014/main" id="{C1F6D031-E9A4-5AD4-E43A-C459FC036334}"/>
              </a:ext>
            </a:extLst>
          </p:cNvPr>
          <p:cNvSpPr>
            <a:spLocks noGrp="1"/>
          </p:cNvSpPr>
          <p:nvPr>
            <p:ph type="sldNum" sz="quarter" idx="10"/>
          </p:nvPr>
        </p:nvSpPr>
        <p:spPr/>
        <p:txBody>
          <a:bodyPr/>
          <a:lstStyle/>
          <a:p>
            <a:r>
              <a:rPr lang="en-US" dirty="0"/>
              <a:t>15-</a:t>
            </a:r>
            <a:fld id="{68151E55-6873-49E2-B8D5-2F265E6F1973}" type="slidenum">
              <a:rPr lang="en-US" smtClean="0"/>
              <a:pPr/>
              <a:t>9</a:t>
            </a:fld>
            <a:endParaRPr lang="en-US" dirty="0"/>
          </a:p>
        </p:txBody>
      </p:sp>
    </p:spTree>
    <p:extLst>
      <p:ext uri="{BB962C8B-B14F-4D97-AF65-F5344CB8AC3E}">
        <p14:creationId xmlns:p14="http://schemas.microsoft.com/office/powerpoint/2010/main" val="299035252"/>
      </p:ext>
    </p:extLst>
  </p:cSld>
  <p:clrMapOvr>
    <a:masterClrMapping/>
  </p:clrMapOvr>
</p:sld>
</file>

<file path=ppt/theme/theme1.xml><?xml version="1.0" encoding="utf-8"?>
<a:theme xmlns:a="http://schemas.openxmlformats.org/drawingml/2006/main" name="Title Slides 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E7BC6287-1E57-46F8-B46D-CC0ECE7CEE8E}"/>
    </a:ext>
  </a:extLst>
</a:theme>
</file>

<file path=ppt/theme/theme10.xml><?xml version="1.0" encoding="utf-8"?>
<a:theme xmlns:a="http://schemas.openxmlformats.org/drawingml/2006/main" name="1_ImageDescriptionAppendix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002D0E3A-676D-4160-97AC-45FBF1A959AE}"/>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itle Slides 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E7BC6287-1E57-46F8-B46D-CC0ECE7CEE8E}"/>
    </a:ext>
  </a:extLst>
</a:theme>
</file>

<file path=ppt/theme/theme3.xml><?xml version="1.0" encoding="utf-8"?>
<a:theme xmlns:a="http://schemas.openxmlformats.org/drawingml/2006/main" name="MainContent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B9FDA032-B3B1-4FDF-8A44-9303BC60C76A}"/>
    </a:ext>
  </a:extLst>
</a:theme>
</file>

<file path=ppt/theme/theme4.xml><?xml version="1.0" encoding="utf-8"?>
<a:theme xmlns:a="http://schemas.openxmlformats.org/drawingml/2006/main" name="1_MainContentSlideMaster">
  <a:themeElements>
    <a:clrScheme name="Custom 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B9FDA032-B3B1-4FDF-8A44-9303BC60C76A}"/>
    </a:ext>
  </a:extLst>
</a:theme>
</file>

<file path=ppt/theme/theme5.xml><?xml version="1.0" encoding="utf-8"?>
<a:theme xmlns:a="http://schemas.openxmlformats.org/drawingml/2006/main" name="Closing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AD8FA8EE-38E3-45B4-B8A8-91E7376F22D2}"/>
    </a:ext>
  </a:extLst>
</a:theme>
</file>

<file path=ppt/theme/theme6.xml><?xml version="1.0" encoding="utf-8"?>
<a:theme xmlns:a="http://schemas.openxmlformats.org/drawingml/2006/main" name="1_Closing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AD8FA8EE-38E3-45B4-B8A8-91E7376F22D2}"/>
    </a:ext>
  </a:extLst>
</a:theme>
</file>

<file path=ppt/theme/theme7.xml><?xml version="1.0" encoding="utf-8"?>
<a:theme xmlns:a="http://schemas.openxmlformats.org/drawingml/2006/main" name="Divider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59A53402-BF8D-4356-9B02-35501F8B049D}"/>
    </a:ext>
  </a:extLst>
</a:theme>
</file>

<file path=ppt/theme/theme8.xml><?xml version="1.0" encoding="utf-8"?>
<a:theme xmlns:a="http://schemas.openxmlformats.org/drawingml/2006/main" name="1_Divider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59A53402-BF8D-4356-9B02-35501F8B049D}"/>
    </a:ext>
  </a:extLst>
</a:theme>
</file>

<file path=ppt/theme/theme9.xml><?xml version="1.0" encoding="utf-8"?>
<a:theme xmlns:a="http://schemas.openxmlformats.org/drawingml/2006/main" name="ImageDescriptionAppendixSlideMaster">
  <a:themeElements>
    <a:clrScheme name="MHE PPT Theme Colors 06 15 18">
      <a:dk1>
        <a:srgbClr val="000000"/>
      </a:dk1>
      <a:lt1>
        <a:srgbClr val="FFFFFF"/>
      </a:lt1>
      <a:dk2>
        <a:srgbClr val="000000"/>
      </a:dk2>
      <a:lt2>
        <a:srgbClr val="FFFFFF"/>
      </a:lt2>
      <a:accent1>
        <a:srgbClr val="E21A23"/>
      </a:accent1>
      <a:accent2>
        <a:srgbClr val="FFB600"/>
      </a:accent2>
      <a:accent3>
        <a:srgbClr val="625D9C"/>
      </a:accent3>
      <a:accent4>
        <a:srgbClr val="AF1858"/>
      </a:accent4>
      <a:accent5>
        <a:srgbClr val="692146"/>
      </a:accent5>
      <a:accent6>
        <a:srgbClr val="EC7700"/>
      </a:accent6>
      <a:hlink>
        <a:srgbClr val="625D9C"/>
      </a:hlink>
      <a:folHlink>
        <a:srgbClr val="373A3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21D45154-5908-4760-96C7-F0E2BCA85E9B}" vid="{002D0E3A-676D-4160-97AC-45FBF1A959AE}"/>
    </a:ext>
  </a:extLst>
</a:theme>
</file>

<file path=docProps/app.xml><?xml version="1.0" encoding="utf-8"?>
<Properties xmlns="http://schemas.openxmlformats.org/officeDocument/2006/extended-properties" xmlns:vt="http://schemas.openxmlformats.org/officeDocument/2006/docPropsVTypes">
  <Template>MHHE_Generic Accessible PPT Template_Editorial_v11_2020 (2)</Template>
  <TotalTime>2996</TotalTime>
  <Words>7658</Words>
  <Application>Microsoft Office PowerPoint</Application>
  <PresentationFormat>On-screen Show (4:3)</PresentationFormat>
  <Paragraphs>649</Paragraphs>
  <Slides>53</Slides>
  <Notes>46</Notes>
  <HiddenSlides>7</HiddenSlides>
  <MMClips>0</MMClips>
  <ScaleCrop>false</ScaleCrop>
  <HeadingPairs>
    <vt:vector size="8" baseType="variant">
      <vt:variant>
        <vt:lpstr>Fonts Used</vt:lpstr>
      </vt:variant>
      <vt:variant>
        <vt:i4>6</vt:i4>
      </vt:variant>
      <vt:variant>
        <vt:lpstr>Theme</vt:lpstr>
      </vt:variant>
      <vt:variant>
        <vt:i4>10</vt:i4>
      </vt:variant>
      <vt:variant>
        <vt:lpstr>Embedded OLE Servers</vt:lpstr>
      </vt:variant>
      <vt:variant>
        <vt:i4>1</vt:i4>
      </vt:variant>
      <vt:variant>
        <vt:lpstr>Slide Titles</vt:lpstr>
      </vt:variant>
      <vt:variant>
        <vt:i4>53</vt:i4>
      </vt:variant>
    </vt:vector>
  </HeadingPairs>
  <TitlesOfParts>
    <vt:vector size="70" baseType="lpstr">
      <vt:lpstr>Aptos</vt:lpstr>
      <vt:lpstr>Arial</vt:lpstr>
      <vt:lpstr>Berlin Sans FB</vt:lpstr>
      <vt:lpstr>Calibri</vt:lpstr>
      <vt:lpstr>Palatino Linotype</vt:lpstr>
      <vt:lpstr>Wingdings</vt:lpstr>
      <vt:lpstr>Title Slides Master</vt:lpstr>
      <vt:lpstr>1_Title Slides Master</vt:lpstr>
      <vt:lpstr>MainContentSlideMaster</vt:lpstr>
      <vt:lpstr>1_MainContentSlideMaster</vt:lpstr>
      <vt:lpstr>ClosingMaster</vt:lpstr>
      <vt:lpstr>1_ClosingMaster</vt:lpstr>
      <vt:lpstr>DividerSlideMaster</vt:lpstr>
      <vt:lpstr>1_DividerSlideMaster</vt:lpstr>
      <vt:lpstr>ImageDescriptionAppendixSlideMaster</vt:lpstr>
      <vt:lpstr>1_ImageDescriptionAppendixSlideMaster</vt:lpstr>
      <vt:lpstr>Equation</vt:lpstr>
      <vt:lpstr>Chapter 15</vt:lpstr>
      <vt:lpstr>Chapter 15 Learning Objectives</vt:lpstr>
      <vt:lpstr>Learning Objective C1</vt:lpstr>
      <vt:lpstr>Basics of Investments</vt:lpstr>
      <vt:lpstr>Investments of Selected Companies</vt:lpstr>
      <vt:lpstr>Short-Term Investments</vt:lpstr>
      <vt:lpstr>Long-Term Investments</vt:lpstr>
      <vt:lpstr>Debt Securities versus  Equity Securities</vt:lpstr>
      <vt:lpstr>Classification and Reporting</vt:lpstr>
      <vt:lpstr>Debt Investments: Acquisition</vt:lpstr>
      <vt:lpstr>Debt Investments: Recording Interest and Reporting</vt:lpstr>
      <vt:lpstr>Debt Investments: Maturity</vt:lpstr>
      <vt:lpstr>Learning Objective P1</vt:lpstr>
      <vt:lpstr>Debt Investments – Trading</vt:lpstr>
      <vt:lpstr>Debt Investments: Trading Recording and Reporting Fair Value</vt:lpstr>
      <vt:lpstr>Debt Investments – Trading Selling Trading Securities</vt:lpstr>
      <vt:lpstr>Learning Objective P2</vt:lpstr>
      <vt:lpstr>Debt Investments: Held-to-Maturity</vt:lpstr>
      <vt:lpstr>Learning Objective P3</vt:lpstr>
      <vt:lpstr>Debt Investments: Available-for-Sale</vt:lpstr>
      <vt:lpstr>Available-for-Sale: Recording Fair Value</vt:lpstr>
      <vt:lpstr>Available-for-Sale: Reporting Fair Value</vt:lpstr>
      <vt:lpstr>Available-for-Sale: Reporting for Next Year</vt:lpstr>
      <vt:lpstr>Learning Objective P4</vt:lpstr>
      <vt:lpstr>Accounting for Equity Investments Based on Ownership Percentage</vt:lpstr>
      <vt:lpstr>Equity Investments Insignificant: Recording Acquisition</vt:lpstr>
      <vt:lpstr>Equity Investments Insignificant: Recording Dividends</vt:lpstr>
      <vt:lpstr>Equity Investments Insignificant: Recording Fair Value</vt:lpstr>
      <vt:lpstr>Stock Investments: Insignificant Reporting Fair Value</vt:lpstr>
      <vt:lpstr>Stock Investments Insignificant: Selling Stock Investments</vt:lpstr>
      <vt:lpstr>Learning Objective P5</vt:lpstr>
      <vt:lpstr>Equity Investments: Significant Influence, 20% to– 50%</vt:lpstr>
      <vt:lpstr>Equity Investments Significant Influence: Recording Acquisition</vt:lpstr>
      <vt:lpstr>Equity Investments Significant Influence: Recording Share of Earnings</vt:lpstr>
      <vt:lpstr>Equity Investments Significant Influence: Recording Share of Dividends</vt:lpstr>
      <vt:lpstr>Equity Investments Significant Influence: Reporting Investments</vt:lpstr>
      <vt:lpstr>Equity Investments Significant Influence: Selling Investments</vt:lpstr>
      <vt:lpstr>Learning Objective C2</vt:lpstr>
      <vt:lpstr>Equity Investments, Controlling Influence, More than 50%</vt:lpstr>
      <vt:lpstr>Accounting Summary for Debt and Equity Investments in Securities</vt:lpstr>
      <vt:lpstr>Other Comprehensive Income</vt:lpstr>
      <vt:lpstr>Reporting Other Comprehensive Income</vt:lpstr>
      <vt:lpstr>Learning Objective A1</vt:lpstr>
      <vt:lpstr>Components of Return on Total Assets</vt:lpstr>
      <vt:lpstr>Return on Total Assets</vt:lpstr>
      <vt:lpstr>End of Main Content</vt:lpstr>
      <vt:lpstr>Accessibility Content: Text Alternatives for Images</vt:lpstr>
      <vt:lpstr>Investments of Selected Companies - Text Alternative</vt:lpstr>
      <vt:lpstr>Classification and Reporting - Text Alternative</vt:lpstr>
      <vt:lpstr>Available-for-Sale: Reporting Fair Value - Text Alternative</vt:lpstr>
      <vt:lpstr>Accounting for Equity Investments Based on Ownership Percentage - Text Alternative</vt:lpstr>
      <vt:lpstr>Equity Investments: Significant Influence, 20% – 50% - Text Alternative</vt:lpstr>
      <vt:lpstr>Other Comprehensive Income - Text Alternative</vt:lpstr>
    </vt:vector>
  </TitlesOfParts>
  <Company>McGraw Hill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 Investments</dc:title>
  <dc:subject>Accounting</dc:subject>
  <dc:creator>John J. Wild</dc:creator>
  <cp:keywords>PPT</cp:keywords>
  <cp:lastModifiedBy>Shankar Prasad</cp:lastModifiedBy>
  <cp:revision>526</cp:revision>
  <dcterms:created xsi:type="dcterms:W3CDTF">2023-04-04T06:35:07Z</dcterms:created>
  <dcterms:modified xsi:type="dcterms:W3CDTF">2025-02-14T03:25:13Z</dcterms:modified>
</cp:coreProperties>
</file>