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6" r:id="rId2"/>
    <p:sldMasterId id="2147483691" r:id="rId3"/>
    <p:sldMasterId id="2147483710" r:id="rId4"/>
    <p:sldMasterId id="2147483684" r:id="rId5"/>
    <p:sldMasterId id="2147483717" r:id="rId6"/>
    <p:sldMasterId id="2147483686" r:id="rId7"/>
    <p:sldMasterId id="2147483721" r:id="rId8"/>
    <p:sldMasterId id="2147483701" r:id="rId9"/>
    <p:sldMasterId id="2147483723" r:id="rId10"/>
  </p:sldMasterIdLst>
  <p:notesMasterIdLst>
    <p:notesMasterId r:id="rId71"/>
  </p:notesMasterIdLst>
  <p:sldIdLst>
    <p:sldId id="270" r:id="rId11"/>
    <p:sldId id="276" r:id="rId12"/>
    <p:sldId id="413" r:id="rId13"/>
    <p:sldId id="451" r:id="rId14"/>
    <p:sldId id="452" r:id="rId15"/>
    <p:sldId id="453" r:id="rId16"/>
    <p:sldId id="454" r:id="rId17"/>
    <p:sldId id="455" r:id="rId18"/>
    <p:sldId id="456" r:id="rId19"/>
    <p:sldId id="457" r:id="rId20"/>
    <p:sldId id="458" r:id="rId21"/>
    <p:sldId id="459" r:id="rId22"/>
    <p:sldId id="287" r:id="rId23"/>
    <p:sldId id="461" r:id="rId24"/>
    <p:sldId id="462" r:id="rId25"/>
    <p:sldId id="463" r:id="rId26"/>
    <p:sldId id="464" r:id="rId27"/>
    <p:sldId id="465" r:id="rId28"/>
    <p:sldId id="277" r:id="rId29"/>
    <p:sldId id="492" r:id="rId30"/>
    <p:sldId id="493" r:id="rId31"/>
    <p:sldId id="408" r:id="rId32"/>
    <p:sldId id="466" r:id="rId33"/>
    <p:sldId id="511" r:id="rId34"/>
    <p:sldId id="468" r:id="rId35"/>
    <p:sldId id="478" r:id="rId36"/>
    <p:sldId id="469" r:id="rId37"/>
    <p:sldId id="470" r:id="rId38"/>
    <p:sldId id="506" r:id="rId39"/>
    <p:sldId id="480" r:id="rId40"/>
    <p:sldId id="481" r:id="rId41"/>
    <p:sldId id="471" r:id="rId42"/>
    <p:sldId id="508" r:id="rId43"/>
    <p:sldId id="507" r:id="rId44"/>
    <p:sldId id="485" r:id="rId45"/>
    <p:sldId id="509" r:id="rId46"/>
    <p:sldId id="510" r:id="rId47"/>
    <p:sldId id="488" r:id="rId48"/>
    <p:sldId id="472" r:id="rId49"/>
    <p:sldId id="460" r:id="rId50"/>
    <p:sldId id="489" r:id="rId51"/>
    <p:sldId id="473" r:id="rId52"/>
    <p:sldId id="490" r:id="rId53"/>
    <p:sldId id="474" r:id="rId54"/>
    <p:sldId id="491" r:id="rId55"/>
    <p:sldId id="475" r:id="rId56"/>
    <p:sldId id="272" r:id="rId57"/>
    <p:sldId id="273" r:id="rId58"/>
    <p:sldId id="274" r:id="rId59"/>
    <p:sldId id="444" r:id="rId60"/>
    <p:sldId id="445" r:id="rId61"/>
    <p:sldId id="446" r:id="rId62"/>
    <p:sldId id="447" r:id="rId63"/>
    <p:sldId id="448" r:id="rId64"/>
    <p:sldId id="450" r:id="rId65"/>
    <p:sldId id="494" r:id="rId66"/>
    <p:sldId id="495" r:id="rId67"/>
    <p:sldId id="512" r:id="rId68"/>
    <p:sldId id="496" r:id="rId69"/>
    <p:sldId id="44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270"/>
            <p14:sldId id="276"/>
            <p14:sldId id="413"/>
            <p14:sldId id="451"/>
            <p14:sldId id="452"/>
            <p14:sldId id="453"/>
            <p14:sldId id="454"/>
            <p14:sldId id="455"/>
            <p14:sldId id="456"/>
            <p14:sldId id="457"/>
            <p14:sldId id="458"/>
            <p14:sldId id="459"/>
            <p14:sldId id="287"/>
            <p14:sldId id="461"/>
            <p14:sldId id="462"/>
            <p14:sldId id="463"/>
            <p14:sldId id="464"/>
            <p14:sldId id="465"/>
            <p14:sldId id="277"/>
            <p14:sldId id="492"/>
            <p14:sldId id="493"/>
            <p14:sldId id="408"/>
            <p14:sldId id="466"/>
            <p14:sldId id="511"/>
            <p14:sldId id="468"/>
            <p14:sldId id="478"/>
            <p14:sldId id="469"/>
            <p14:sldId id="470"/>
            <p14:sldId id="506"/>
            <p14:sldId id="480"/>
            <p14:sldId id="481"/>
            <p14:sldId id="471"/>
            <p14:sldId id="508"/>
            <p14:sldId id="507"/>
            <p14:sldId id="485"/>
            <p14:sldId id="509"/>
            <p14:sldId id="510"/>
            <p14:sldId id="488"/>
            <p14:sldId id="472"/>
            <p14:sldId id="460"/>
            <p14:sldId id="489"/>
            <p14:sldId id="473"/>
            <p14:sldId id="490"/>
            <p14:sldId id="474"/>
            <p14:sldId id="491"/>
            <p14:sldId id="475"/>
            <p14:sldId id="272"/>
          </p14:sldIdLst>
        </p14:section>
        <p14:section name="Appendix: Image Descriptions for Unsighted Students" id="{C8D95A25-004A-4C8C-A2EF-ECAC988F8ABC}">
          <p14:sldIdLst>
            <p14:sldId id="273"/>
            <p14:sldId id="274"/>
            <p14:sldId id="444"/>
            <p14:sldId id="445"/>
            <p14:sldId id="446"/>
            <p14:sldId id="447"/>
            <p14:sldId id="448"/>
            <p14:sldId id="450"/>
            <p14:sldId id="494"/>
            <p14:sldId id="495"/>
            <p14:sldId id="512"/>
            <p14:sldId id="496"/>
            <p14:sldId id="449"/>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D34"/>
    <a:srgbClr val="008000"/>
    <a:srgbClr val="C0262D"/>
    <a:srgbClr val="006D00"/>
    <a:srgbClr val="EFEEE0"/>
    <a:srgbClr val="FFFFC0"/>
    <a:srgbClr val="632523"/>
    <a:srgbClr val="D9ECD2"/>
    <a:srgbClr val="000080"/>
    <a:srgbClr val="D2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95020" autoAdjust="0"/>
  </p:normalViewPr>
  <p:slideViewPr>
    <p:cSldViewPr snapToGrid="0" showGuides="1">
      <p:cViewPr varScale="1">
        <p:scale>
          <a:sx n="82" d="100"/>
          <a:sy n="82" d="100"/>
        </p:scale>
        <p:origin x="96" y="282"/>
      </p:cViewPr>
      <p:guideLst>
        <p:guide pos="3264"/>
        <p:guide orient="horz" pos="2256"/>
        <p:guide pos="5640"/>
      </p:guideLst>
    </p:cSldViewPr>
  </p:slideViewPr>
  <p:outlineViewPr>
    <p:cViewPr>
      <p:scale>
        <a:sx n="25" d="100"/>
        <a:sy n="25" d="100"/>
      </p:scale>
      <p:origin x="0" y="-3628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3" d="100"/>
          <a:sy n="73" d="100"/>
        </p:scale>
        <p:origin x="1386" y="60"/>
      </p:cViewPr>
      <p:guideLst/>
    </p:cSldViewPr>
  </p:notesViewPr>
  <p:gridSpacing cx="347472" cy="347472"/>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a:t>
            </a:fld>
            <a:endParaRPr lang="en-US" dirty="0"/>
          </a:p>
        </p:txBody>
      </p:sp>
      <p:sp>
        <p:nvSpPr>
          <p:cNvPr id="2" name="Header Placeholder 1">
            <a:extLst>
              <a:ext uri="{FF2B5EF4-FFF2-40B4-BE49-F238E27FC236}">
                <a16:creationId xmlns:a16="http://schemas.microsoft.com/office/drawing/2014/main" id="{287B3886-D1B6-8FC4-BD8E-C00F432EDA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Footer Placeholder 2">
            <a:extLst>
              <a:ext uri="{FF2B5EF4-FFF2-40B4-BE49-F238E27FC236}">
                <a16:creationId xmlns:a16="http://schemas.microsoft.com/office/drawing/2014/main" id="{56E5B64F-9672-0F55-9C34-268F799951D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6" name="Date Placeholder 5">
            <a:extLst>
              <a:ext uri="{FF2B5EF4-FFF2-40B4-BE49-F238E27FC236}">
                <a16:creationId xmlns:a16="http://schemas.microsoft.com/office/drawing/2014/main" id="{60333938-448D-B5FC-99E1-9CC14F9A38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C020D-C284-4239-AEAD-1FCD5C70D071}" type="datetimeFigureOut">
              <a:rPr lang="en-US" smtClean="0"/>
              <a:t>2/14/2025</a:t>
            </a:fld>
            <a:endParaRPr lang="en-US" dirty="0"/>
          </a:p>
        </p:txBody>
      </p:sp>
    </p:spTree>
    <p:extLst>
      <p:ext uri="{BB962C8B-B14F-4D97-AF65-F5344CB8AC3E}">
        <p14:creationId xmlns:p14="http://schemas.microsoft.com/office/powerpoint/2010/main" val="269153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1</a:t>
            </a:fld>
            <a:endParaRPr lang="en-US" dirty="0"/>
          </a:p>
        </p:txBody>
      </p:sp>
    </p:spTree>
    <p:extLst>
      <p:ext uri="{BB962C8B-B14F-4D97-AF65-F5344CB8AC3E}">
        <p14:creationId xmlns:p14="http://schemas.microsoft.com/office/powerpoint/2010/main" val="249947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9FF6-9988-E157-5995-08CE176AF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FD381-FFDD-52BD-9B22-399808225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6FB7-DBA6-ECF3-B430-8BF3C9C19D79}"/>
              </a:ext>
            </a:extLst>
          </p:cNvPr>
          <p:cNvSpPr>
            <a:spLocks noGrp="1"/>
          </p:cNvSpPr>
          <p:nvPr>
            <p:ph type="body" idx="1"/>
          </p:nvPr>
        </p:nvSpPr>
        <p:spPr/>
        <p:txBody>
          <a:bodyPr/>
          <a:lstStyle/>
          <a:p>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Financing activities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include transactions and events that affect long-term liabilities and equity. Examples are (1) receiving cash from issuing debt and repaying debt and (2) receiving cash from or distributing cash to owners. Borrowing and repaying principal on both short- and long-term debt are financing activities. Payments of interest are operating activities.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A9B0BBD8-D888-06EC-4FE8-3D6777A52C84}"/>
              </a:ext>
            </a:extLst>
          </p:cNvPr>
          <p:cNvSpPr>
            <a:spLocks noGrp="1"/>
          </p:cNvSpPr>
          <p:nvPr>
            <p:ph type="sldNum" sz="quarter" idx="5"/>
          </p:nvPr>
        </p:nvSpPr>
        <p:spPr/>
        <p:txBody>
          <a:bodyPr/>
          <a:lstStyle/>
          <a:p>
            <a:fld id="{A8E14B53-6BE8-43EB-AABB-34FD132797A5}" type="slidenum">
              <a:rPr lang="en-US" smtClean="0"/>
              <a:t>10</a:t>
            </a:fld>
            <a:endParaRPr lang="en-US" dirty="0"/>
          </a:p>
        </p:txBody>
      </p:sp>
    </p:spTree>
    <p:extLst>
      <p:ext uri="{BB962C8B-B14F-4D97-AF65-F5344CB8AC3E}">
        <p14:creationId xmlns:p14="http://schemas.microsoft.com/office/powerpoint/2010/main" val="55434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Operating, investing, and financing activities are loosely linked to different parts of the balance sheet. Operating activities are affected by changes in current assets and current liabilities (and the income statement). Investing activities are affected by changes in long-term assets. Financing activities are affected by changes in long-term liabilities and equity. These links are shown in Exhibit 16.4.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Exceptions to these links include (1) current assets </a:t>
            </a:r>
            <a:r>
              <a:rPr kumimoji="0" lang="en-US" sz="1200" b="0" i="1"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unrelated </a:t>
            </a: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to operations—such as short-term notes receivable from noncustomers and from investment securities, which are investing activities, and (2) current liabilities </a:t>
            </a:r>
            <a:r>
              <a:rPr kumimoji="0" lang="en-US" sz="1200" b="0" i="1"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unrelated </a:t>
            </a: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to operations—such as short-term notes payable and dividends payable, which are financing activities.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11</a:t>
            </a:fld>
            <a:endParaRPr lang="en-US" dirty="0"/>
          </a:p>
        </p:txBody>
      </p:sp>
    </p:spTree>
    <p:extLst>
      <p:ext uri="{BB962C8B-B14F-4D97-AF65-F5344CB8AC3E}">
        <p14:creationId xmlns:p14="http://schemas.microsoft.com/office/powerpoint/2010/main" val="371980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Some investing and financing activities do not affect cash flows. One example is the purchase of long-term assets by issuing a long-term note or bond payable (loan). This transaction involves both investing and financing activities but does not impact current-period cash. Such transactions are reported at the bottom of the statement of cash flows or in a note to the statement because of their importance and the full-disclosure principle. This slide lists transactions commonly disclosed as noncash investing and financing activities.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12</a:t>
            </a:fld>
            <a:endParaRPr lang="en-US" dirty="0"/>
          </a:p>
        </p:txBody>
      </p:sp>
    </p:spTree>
    <p:extLst>
      <p:ext uri="{BB962C8B-B14F-4D97-AF65-F5344CB8AC3E}">
        <p14:creationId xmlns:p14="http://schemas.microsoft.com/office/powerpoint/2010/main" val="306184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13</a:t>
            </a:fld>
            <a:endParaRPr lang="en-US" dirty="0"/>
          </a:p>
        </p:txBody>
      </p:sp>
    </p:spTree>
    <p:extLst>
      <p:ext uri="{BB962C8B-B14F-4D97-AF65-F5344CB8AC3E}">
        <p14:creationId xmlns:p14="http://schemas.microsoft.com/office/powerpoint/2010/main" val="102458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statement of cash flows reports cash flows from three activities: operating, investing, and financing. The statement shows the net increase or decrease from those activities and ties it into the cash balance. Any non-cash investing and financing transactions are disclosed in a note or separate schedule.</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14</a:t>
            </a:fld>
            <a:endParaRPr lang="en-US" dirty="0"/>
          </a:p>
        </p:txBody>
      </p:sp>
    </p:spTree>
    <p:extLst>
      <p:ext uri="{BB962C8B-B14F-4D97-AF65-F5344CB8AC3E}">
        <p14:creationId xmlns:p14="http://schemas.microsoft.com/office/powerpoint/2010/main" val="413369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Preparing a statement of cash flows involves five steps:</a:t>
            </a:r>
          </a:p>
          <a:p>
            <a:pPr marL="0" marR="0" lvl="0" indent="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Compute the net increase or decrease in cash;</a:t>
            </a:r>
          </a:p>
          <a:p>
            <a:pPr marL="0" marR="0" lvl="0" indent="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Compute net cash from or used by operating activities;</a:t>
            </a:r>
          </a:p>
          <a:p>
            <a:pPr marL="0" marR="0" lvl="0" indent="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Compute net cash from or used by investing activities;</a:t>
            </a:r>
          </a:p>
          <a:p>
            <a:pPr marL="0" marR="0" lvl="0" indent="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Compute net cash from or used by financing activities;</a:t>
            </a:r>
          </a:p>
          <a:p>
            <a:pPr marL="0" marR="0" lvl="0" indent="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Compute the net cash flow from all sources, and then prove it by adding it to the beginning cash balance to get ending cash balance.</a:t>
            </a:r>
          </a:p>
          <a:p>
            <a:pPr marL="0" marR="0" lvl="0" indent="0" algn="l" defTabSz="914400" rtl="0" eaLnBrk="0" fontAlgn="base" latinLnBrk="0" hangingPunct="0">
              <a:lnSpc>
                <a:spcPct val="100000"/>
              </a:lnSpc>
              <a:spcBef>
                <a:spcPct val="30000"/>
              </a:spcBef>
              <a:spcAft>
                <a:spcPct val="0"/>
              </a:spcAft>
              <a:buClrTx/>
              <a:buSzTx/>
              <a:buFont typeface="Calibri"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We will follow these steps in the preparation of our example statement of cash flows.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15</a:t>
            </a:fld>
            <a:endParaRPr lang="en-US" dirty="0"/>
          </a:p>
        </p:txBody>
      </p:sp>
    </p:spTree>
    <p:extLst>
      <p:ext uri="{BB962C8B-B14F-4D97-AF65-F5344CB8AC3E}">
        <p14:creationId xmlns:p14="http://schemas.microsoft.com/office/powerpoint/2010/main" val="44068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Computing the net increase or net decrease in cash is a simple but crucial computation. It equals the current period’s cash balance minus the prior period’s cash balance. This is the bottom-line figure for the statement of cash flows and is a check on accuracy.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company’s cash receipts and cash payments are recorded in the Cash account. The Cash account is one place to look for information about cash flows from operating, investing, and financing activities. To illustrate, see the summarized Cash T-account of Genesis, Inc., in this slide. The Cash account increased $5,000, from $12,000 to $17,000. Individual cash transactions are summarized in this Cash account according to the major types of cash receipts and cash payments. For instance, only the total of cash receipts from all customers is listed. Individual cash transactions underlying these totals can number in the thousands. Accounting software is available to provide summarized cash accounts.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statement of cash flows summarizes and classifies the transactions that led to the $5,000 increase in the Cash account. Preparing a statement of cash flows requires determining whether an individual cash inflow or outflow is an operating, investing, or financing activity, and then listing each by activity.</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16</a:t>
            </a:fld>
            <a:endParaRPr lang="en-US" dirty="0"/>
          </a:p>
        </p:txBody>
      </p:sp>
    </p:spTree>
    <p:extLst>
      <p:ext uri="{BB962C8B-B14F-4D97-AF65-F5344CB8AC3E}">
        <p14:creationId xmlns:p14="http://schemas.microsoft.com/office/powerpoint/2010/main" val="257568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second approach to preparing the statement of cash flows is analyzing noncash accounts and draws on double-entry accounting.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 sum, all cash transactions eventually affect noncash balance sheet accounts. Thus, we can determine cash inflows and outflows by analyzing changes in noncash balance sheet accounts.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This slide uses the accounting equation to show the relation between the Cash account and the noncash balance sheet accounts.</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17</a:t>
            </a:fld>
            <a:endParaRPr lang="en-US" dirty="0"/>
          </a:p>
        </p:txBody>
      </p:sp>
    </p:spTree>
    <p:extLst>
      <p:ext uri="{BB962C8B-B14F-4D97-AF65-F5344CB8AC3E}">
        <p14:creationId xmlns:p14="http://schemas.microsoft.com/office/powerpoint/2010/main" val="218692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Information to prepare the statement of cash flows comes from three sources: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comparative balance sheets,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the current income statement, and </a:t>
            </a:r>
          </a:p>
          <a:p>
            <a:pPr marL="228600" marR="0" lvl="0" indent="-228600" algn="l" defTabSz="914400" rtl="0" eaLnBrk="0" fontAlgn="base" latinLnBrk="0" hangingPunct="0">
              <a:lnSpc>
                <a:spcPct val="100000"/>
              </a:lnSpc>
              <a:spcBef>
                <a:spcPct val="30000"/>
              </a:spcBef>
              <a:spcAft>
                <a:spcPct val="0"/>
              </a:spcAft>
              <a:buClrTx/>
              <a:buSzTx/>
              <a:buFontTx/>
              <a:buAutoNum type="arabicParenBoth" startAt="3"/>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additional information. </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Comparative balance sheets are used to compute changes in noncash accounts from the beginning to the end of the period. The current income statement is used to help compute cash flows from operating activities. Additional information often includes details that help explain cash flows and non-cash activities.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18</a:t>
            </a:fld>
            <a:endParaRPr lang="en-US" dirty="0"/>
          </a:p>
        </p:txBody>
      </p:sp>
    </p:spTree>
    <p:extLst>
      <p:ext uri="{BB962C8B-B14F-4D97-AF65-F5344CB8AC3E}">
        <p14:creationId xmlns:p14="http://schemas.microsoft.com/office/powerpoint/2010/main" val="250184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19</a:t>
            </a:fld>
            <a:endParaRPr lang="en-US" dirty="0"/>
          </a:p>
        </p:txBody>
      </p:sp>
    </p:spTree>
    <p:extLst>
      <p:ext uri="{BB962C8B-B14F-4D97-AF65-F5344CB8AC3E}">
        <p14:creationId xmlns:p14="http://schemas.microsoft.com/office/powerpoint/2010/main" val="257076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2</a:t>
            </a:fld>
            <a:endParaRPr lang="en-US" dirty="0"/>
          </a:p>
        </p:txBody>
      </p:sp>
    </p:spTree>
    <p:extLst>
      <p:ext uri="{BB962C8B-B14F-4D97-AF65-F5344CB8AC3E}">
        <p14:creationId xmlns:p14="http://schemas.microsoft.com/office/powerpoint/2010/main" val="23876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Cash flows provided (used) by operating activities are reported using the direct method or the indirect method. These two different methods apply only to the operating activities section.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The </a:t>
            </a:r>
            <a:r>
              <a:rPr kumimoji="0" lang="en-US" sz="1200" b="1" i="0" u="none" strike="noStrike" kern="1200" cap="none" spc="0" normalizeH="0" baseline="0" noProof="0" dirty="0">
                <a:ln>
                  <a:noFill/>
                </a:ln>
                <a:solidFill>
                  <a:prstClr val="black"/>
                </a:solidFill>
                <a:effectLst/>
                <a:uLnTx/>
                <a:uFillTx/>
                <a:latin typeface="Calibri"/>
                <a:ea typeface="ＭＳ Ｐゴシック" pitchFamily="-84" charset="-128"/>
              </a:rPr>
              <a:t>direct method </a:t>
            </a: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separately lists operating cash receipts (such as cash received from customers) and operating cash payments (such as cash paid for inventory). The cash payments are then subtracted from cash receipts.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The </a:t>
            </a:r>
            <a:r>
              <a:rPr kumimoji="0" lang="en-US" sz="1200" b="1" i="0" u="none" strike="noStrike" kern="1200" cap="none" spc="0" normalizeH="0" baseline="0" noProof="0" dirty="0">
                <a:ln>
                  <a:noFill/>
                </a:ln>
                <a:solidFill>
                  <a:prstClr val="black"/>
                </a:solidFill>
                <a:effectLst/>
                <a:uLnTx/>
                <a:uFillTx/>
                <a:latin typeface="Calibri"/>
                <a:ea typeface="ＭＳ Ｐゴシック" pitchFamily="-84" charset="-128"/>
              </a:rPr>
              <a:t>indirect method </a:t>
            </a: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reports net income and then adjusts it for items that do not affect cash. It does not report individual items of cash inflows and cash outflows from operating activities.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84" charset="-128"/>
              </a:rPr>
              <a:t>The net cash amount provided by operating activities is identical under both the direct and indirect methods. This equality always exists. The difference is with the computation and presentation of this amount. Nearly all companies report operating cash flows using the indirect method.</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20</a:t>
            </a:fld>
            <a:endParaRPr lang="en-US" dirty="0"/>
          </a:p>
        </p:txBody>
      </p:sp>
    </p:spTree>
    <p:extLst>
      <p:ext uri="{BB962C8B-B14F-4D97-AF65-F5344CB8AC3E}">
        <p14:creationId xmlns:p14="http://schemas.microsoft.com/office/powerpoint/2010/main" val="400705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To illustrate, we prepare the operating activities section of the statement of cash flows for Genesis. This slide shows the December 31, 2026 and 2027, balance sheets of Genesis along with its 2027 income statement. We use this information to prepare a statement of cash flows that explains the $5,000 increase in cash for 2027 as reflected in its balance sheets. This $5,000 is computed as Cash of $17,000 at the end of 2027 minus Cash of $12,000 at the end of 2026.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Additional information for 2027: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The accounts payable balances result from inventory purchases.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b.  Purchased $60,000 in land by issuing $60,000 of long-term notes payable.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c.  Sold equipment with a book value of $8,000 (original cost of $20,000 and accumulated depreciation of $12,000) for $2,000 cash, yielding a $6,000 loss.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d.  Received $15,000 cash from issuing 3,000 shares of common stock.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e.  Paid $18,000 cash to retire bonds with a $34,000 book value, yielding a $16,000 gain.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f.   Declared and paid cash dividends of $14,000.</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21</a:t>
            </a:fld>
            <a:endParaRPr lang="en-US" dirty="0"/>
          </a:p>
        </p:txBody>
      </p:sp>
    </p:spTree>
    <p:extLst>
      <p:ext uri="{BB962C8B-B14F-4D97-AF65-F5344CB8AC3E}">
        <p14:creationId xmlns:p14="http://schemas.microsoft.com/office/powerpoint/2010/main" val="21025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indirect method starts with the accrual based net income and makes two types of adjustments to arrive at cash flows from operating activities. Adjustments to the accrual based net income include (1) adjustments for changes current assets and current liabilities and (2) adjustments to income statement items that do not impact cash.</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22</a:t>
            </a:fld>
            <a:endParaRPr lang="en-US" dirty="0"/>
          </a:p>
        </p:txBody>
      </p:sp>
    </p:spTree>
    <p:extLst>
      <p:ext uri="{BB962C8B-B14F-4D97-AF65-F5344CB8AC3E}">
        <p14:creationId xmlns:p14="http://schemas.microsoft.com/office/powerpoint/2010/main" val="359592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90000"/>
              </a:lnSpc>
              <a:spcBef>
                <a:spcPct val="30000"/>
              </a:spcBef>
              <a:spcAft>
                <a:spcPct val="0"/>
              </a:spcAft>
              <a:buClrTx/>
              <a:buSzTx/>
              <a:buFontTx/>
              <a:buAutoNum type="arabicPeriod"/>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Adjustments for Income Statement Items Not Affecting Cash:</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The income statement usually includes some expenses and losses that are subtracted when computing net income that are not cash outflows. Examples are depreciation, amortization, depletion, bad debts expense, loss from an asset sale, and loss from retirement of notes payable. When there are expenses and losses that do not reflect cash outflows, the indirect method for reporting operating cash flows requires the following adjustment: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Expenses and losses with no cash outflows are added back to net income.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Recall that items such as depreciation, amortization, and depletion did not reduce cash, and adding them back cancels their deductions when computing net income. To see the logic for losses, consider that items such as a sale of equipment or a notes or bonds retirement, are usually recorded by recognizing the cash, removing the asset or note accounts, and recording any loss or gain. The cash received or paid is part of either investing or financing cash flows. No operating cash flow effect occurs, and adding it back to net income, cancels the deduction.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Similarly, when net income includes revenues that are not cash inflows, the indirect method for reporting operating cash flows requires the following adjustment: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Revenues and gains with no cash inflows are subtracted from net income.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Depreciation: Depreciation expense is Genesis’s only operating item that has no effect on cash flows. We must add back the $24,000 depreciation expense to net income when computing cash provided by operating activities. Adding it back cancels the expense.</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Loss on sale of equipment. Genesis reported a $6,000 loss on sale of equipment as part of net income. This loss is a proper deduction in computing income, but it is not part of operating activities. Instead, a sale of equipment is part of investing activities. Thus, the $6,000 nonoperating loss is added back to net income because it is not a cash outflow.</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Gain on retirement of bonds. A $16,000 gain on retirement of bonds is properly included in net income, but it is not part of operating activities. This means the $16,000 gain must be subtracted from net income to obtain net cash provided by operating activities because it was not a cash inflow.</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23</a:t>
            </a:fld>
            <a:endParaRPr lang="en-US" dirty="0"/>
          </a:p>
        </p:txBody>
      </p:sp>
    </p:spTree>
    <p:extLst>
      <p:ext uri="{BB962C8B-B14F-4D97-AF65-F5344CB8AC3E}">
        <p14:creationId xmlns:p14="http://schemas.microsoft.com/office/powerpoint/2010/main" val="380160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This chart explains how to treat a change in a noncash current asset or current liability in the operating section of the statement of cash flows.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Calibri"/>
                <a:ea typeface="ＭＳ Ｐゴシック" pitchFamily="-107" charset="-128"/>
              </a:rPr>
              <a:t>Adjustments for changes in current assets: </a:t>
            </a: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if accounts receivable, a current asset, decreased during the year, this decrease would be added to net income. A decrease in accounts receivable means that customer cash payments on account exceeded customer charges on account during the period. This excess of cash payments over charges is used to adjust the accrual-based revenues reported on the income statement to report the total cash received from customers during the period. If accounts receivable increased during the year, this increase would be subtracted from net income. An increase in accounts receivable means that customer charges on account exceeded customer cash payments on account during the period. This excess of charges over cash payments is used to adjust the accrual-based revenues reported on the income statement to report the total cash received from customers during the period.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Calibri"/>
                <a:ea typeface="ＭＳ Ｐゴシック" pitchFamily="-107" charset="-128"/>
              </a:rPr>
              <a:t>Adjustments for changes in current liabilities: </a:t>
            </a: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if salaries payable, a current liability, decreased during the year, this decrease would be subtracted from net income. A decrease in salaries payable means that the company paid off more in salaries than it charged to expense during the period. This excess of cash payments over charges is used to adjust the accrual-based expense reported on the income statement to report the total cash paid for salaries during the period. If salaries payable increased during the year, this increase would be added to net income. An increase in salaries payable means the company charged more to expense than it paid off during the period. This excess of charges over cash payments is used to adjust the accrual-based expense reported on the income statement to report the total cash paid for salaries during the period.</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24</a:t>
            </a:fld>
            <a:endParaRPr lang="en-US" dirty="0"/>
          </a:p>
        </p:txBody>
      </p:sp>
    </p:spTree>
    <p:extLst>
      <p:ext uri="{BB962C8B-B14F-4D97-AF65-F5344CB8AC3E}">
        <p14:creationId xmlns:p14="http://schemas.microsoft.com/office/powerpoint/2010/main" val="241599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This slide shows the results of the indirect method of reporting operating cash flows, which adjusts net income for two types of adjustments.</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 </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Adjustments for Changes in Current Assets and Current Liabilities: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1. Adjustments for changes in current assets. </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Decreases in current assets require the following adjustment: Decreases in current assets are added to net income. </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Increases in current assets require the following adjustment: Increases in current assets are subtracted from net income.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2. Adjustments for changes in current liabilities. </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Increases in current liabilities require the following adjustment to net income when computing operating cash flows: Increases in current liabilities are added to net income.</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 </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Accounts Receivable: The $20,000 increase in the current asset of accounts receivable is subtracted from net income. This means that Genesis collects less cash than is reported in sales.</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Inventory: The $14,000 increase in inventory is subtracted from income. Cash paid is $14,000 more than COGS which is why we subtract it from income in computing cash flow.</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Prepaid Expenses: The $2,000 increase in prepaid expenses is subtracted from income because cash paid is $2,000 more than expenses recorded.</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Accounts Payable: The $5,000 decrease in accounts payable is subtracted from income because cash paid is $5,000 more than the purchases recorded.</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Interest Payable: The $1,000 decrease in interest payable is subtracted from income because the cash paid is $1,000 more than the interest recorded.</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Calibri"/>
                <a:ea typeface="ＭＳ Ｐゴシック" pitchFamily="-107" charset="-128"/>
              </a:rPr>
              <a:t>Income Taxes Payable: The $10,000 increase in income taxes payable is added to income because cash paid is less than the taxes recorded.</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25</a:t>
            </a:fld>
            <a:endParaRPr lang="en-US" dirty="0"/>
          </a:p>
        </p:txBody>
      </p:sp>
    </p:spTree>
    <p:extLst>
      <p:ext uri="{BB962C8B-B14F-4D97-AF65-F5344CB8AC3E}">
        <p14:creationId xmlns:p14="http://schemas.microsoft.com/office/powerpoint/2010/main" val="452858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This slide summarizes the adjustments to net income when computing net cash provided or used by operating activities under the indirect method.</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26</a:t>
            </a:fld>
            <a:endParaRPr lang="en-US" dirty="0"/>
          </a:p>
        </p:txBody>
      </p:sp>
    </p:spTree>
    <p:extLst>
      <p:ext uri="{BB962C8B-B14F-4D97-AF65-F5344CB8AC3E}">
        <p14:creationId xmlns:p14="http://schemas.microsoft.com/office/powerpoint/2010/main" val="1311794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27</a:t>
            </a:fld>
            <a:endParaRPr lang="en-US" dirty="0"/>
          </a:p>
        </p:txBody>
      </p:sp>
    </p:spTree>
    <p:extLst>
      <p:ext uri="{BB962C8B-B14F-4D97-AF65-F5344CB8AC3E}">
        <p14:creationId xmlns:p14="http://schemas.microsoft.com/office/powerpoint/2010/main" val="1249612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second major step in preparing the statement of cash flows is to compute and report cash flows from investing activities. We normally do this by identifying changes in (1) all long-term asset accounts and (2) any current accounts for notes receivable and investments in securities. Reporting of investing activities is identical under the direct method and indirect method.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To determine cash provided or used by investing activities: (1) identify changes in investing-related accounts, (2) determine the cash effects using T-accounts and reconstructed entries, and (3) report the cash flow effects.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28</a:t>
            </a:fld>
            <a:endParaRPr lang="en-US" dirty="0"/>
          </a:p>
        </p:txBody>
      </p:sp>
    </p:spTree>
    <p:extLst>
      <p:ext uri="{BB962C8B-B14F-4D97-AF65-F5344CB8AC3E}">
        <p14:creationId xmlns:p14="http://schemas.microsoft.com/office/powerpoint/2010/main" val="760581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Information about the Genesis transactions provided earlier reveals that the company both purchased and sold equipment during the period. Both transactions are investing activities and are analyzed for their cash flow effects in this section.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Equipment Transactions: The first step in analyzing the Equipment account and its related Accumulated Depreciation account is to identify any changes in these accounts. This analysis shows a $20,000 decrease in plant assets from $210,000 to $190,000 and a $12,000 increase in accumulated depreciation from $48,000 to $60,000.</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29</a:t>
            </a:fld>
            <a:endParaRPr lang="en-US" dirty="0"/>
          </a:p>
        </p:txBody>
      </p:sp>
    </p:spTree>
    <p:extLst>
      <p:ext uri="{BB962C8B-B14F-4D97-AF65-F5344CB8AC3E}">
        <p14:creationId xmlns:p14="http://schemas.microsoft.com/office/powerpoint/2010/main" val="420388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2976-36CA-1F9B-4502-80D9A319D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5CEEF-2710-1C3A-9465-912380545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78BD2-5EFE-A0B2-5907-7BD250576D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DF922-32CA-1923-8FB9-06E0BF7D2150}"/>
              </a:ext>
            </a:extLst>
          </p:cNvPr>
          <p:cNvSpPr>
            <a:spLocks noGrp="1"/>
          </p:cNvSpPr>
          <p:nvPr>
            <p:ph type="sldNum" sz="quarter" idx="5"/>
          </p:nvPr>
        </p:nvSpPr>
        <p:spPr/>
        <p:txBody>
          <a:bodyPr/>
          <a:lstStyle/>
          <a:p>
            <a:fld id="{A8E14B53-6BE8-43EB-AABB-34FD132797A5}" type="slidenum">
              <a:rPr lang="en-US" smtClean="0"/>
              <a:t>3</a:t>
            </a:fld>
            <a:endParaRPr lang="en-US" dirty="0"/>
          </a:p>
        </p:txBody>
      </p:sp>
    </p:spTree>
    <p:extLst>
      <p:ext uri="{BB962C8B-B14F-4D97-AF65-F5344CB8AC3E}">
        <p14:creationId xmlns:p14="http://schemas.microsoft.com/office/powerpoint/2010/main" val="276830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second step is to explain these changes. Item “c” of the additional information discussed earlier affects equipment. Recall that the Equipment account is impacted by both purchases and sales; its Accumulated Depreciation account is normally increased by depreciation and decreased by the removal of accumulated depreciation in asset sales. To explain changes in these accounts, and to identify their cash flow effects, we prepare reconstructed entries from prior transactions (they are not the actual entries made by the preparer).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To illustrate, item c reports that Genesis sold equipment costing $20,000 for $2,000 cash. The reconstructed entry for analysis of item c is shown.</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30</a:t>
            </a:fld>
            <a:endParaRPr lang="en-US" dirty="0"/>
          </a:p>
        </p:txBody>
      </p:sp>
    </p:spTree>
    <p:extLst>
      <p:ext uri="{BB962C8B-B14F-4D97-AF65-F5344CB8AC3E}">
        <p14:creationId xmlns:p14="http://schemas.microsoft.com/office/powerpoint/2010/main" val="3464505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 the third step, the $2,000 cash received from the sale of equipment identifies cash flows as reported in the investing section of the statement.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We also reconstruct the entry for Depreciation Expense from the income statement. Depreciation expense results in no cash flow effect.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$60,000 purchase in item b, was paid by issuing a long-term notes payable. This means it is not reported as a cash flow, but is instead reported in a note or in a separate schedule to the statement as a noncash investing and financing activity.</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31</a:t>
            </a:fld>
            <a:endParaRPr lang="en-US" dirty="0"/>
          </a:p>
        </p:txBody>
      </p:sp>
    </p:spTree>
    <p:extLst>
      <p:ext uri="{BB962C8B-B14F-4D97-AF65-F5344CB8AC3E}">
        <p14:creationId xmlns:p14="http://schemas.microsoft.com/office/powerpoint/2010/main" val="2450142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To compute cash flows from financing activities, we analyze changes in all noncurrent liability accounts (including the current portion of any notes and bonds) and equity accounts.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These accounts include long-term debt, notes payable, bonds payable, common stock, and retained earnings. Reporting of financing activities is identical under the direct method and indirect method.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Three-Step Process of Analysis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We again use a three-stage process to determine cash provided or used by financing activities: (1) identify changes in financing-related accounts, (2) determine the cash effects using T-accounts and reconstructed analysis, and (3) report their cash flow effects.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32</a:t>
            </a:fld>
            <a:endParaRPr lang="en-US" dirty="0"/>
          </a:p>
        </p:txBody>
      </p:sp>
    </p:spTree>
    <p:extLst>
      <p:ext uri="{BB962C8B-B14F-4D97-AF65-F5344CB8AC3E}">
        <p14:creationId xmlns:p14="http://schemas.microsoft.com/office/powerpoint/2010/main" val="512583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Information about Genesis provided earlier reveals two transactions involving noncurrent liabilities. Genesis retired bonds and issued notes in noncurrent liabilities.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Bonds Payable Transactions: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First step: review the comparative balance sheets shown which reveals a decrease in bonds payable from $34,000 to $0.</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33</a:t>
            </a:fld>
            <a:endParaRPr lang="en-US" dirty="0"/>
          </a:p>
        </p:txBody>
      </p:sp>
    </p:spTree>
    <p:extLst>
      <p:ext uri="{BB962C8B-B14F-4D97-AF65-F5344CB8AC3E}">
        <p14:creationId xmlns:p14="http://schemas.microsoft.com/office/powerpoint/2010/main" val="3600845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second step explains this change. Item e of the additional information reports that bonds with a carrying value of $34,000 are retired for $18,000 cash, resulting in a $16,000 gain. The reconstructed entry for analysis of item is shown 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This entry reveals an $18,000 cash outflow for retirement of notes and a $16,000 gain from comparing the bonds payable carrying value to the cash received. This gain does not reflect any cash inflow or outflow.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third step reports the cash paid for the bond retirement in the financing activities section.</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34</a:t>
            </a:fld>
            <a:endParaRPr lang="en-US" dirty="0"/>
          </a:p>
        </p:txBody>
      </p:sp>
    </p:spTree>
    <p:extLst>
      <p:ext uri="{BB962C8B-B14F-4D97-AF65-F5344CB8AC3E}">
        <p14:creationId xmlns:p14="http://schemas.microsoft.com/office/powerpoint/2010/main" val="2557072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First step: review the comparative balance sheets which shows an increase in notes payable from $30,000 to $90,000.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rPr>
              <a:t>Second step: explain the change in item e. Genesis purchased land costing $60,000 by issuing $60,000 in notes payable. This issuance of notes entirely explains the change in the Notes Payable account.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rPr>
              <a:t>Third step: This $60,000 increase in notes payable is reported as a noncash investing and financing transaction.</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35</a:t>
            </a:fld>
            <a:endParaRPr lang="en-US" dirty="0"/>
          </a:p>
        </p:txBody>
      </p:sp>
    </p:spTree>
    <p:extLst>
      <p:ext uri="{BB962C8B-B14F-4D97-AF65-F5344CB8AC3E}">
        <p14:creationId xmlns:p14="http://schemas.microsoft.com/office/powerpoint/2010/main" val="3128927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1E3E8-9CD3-937E-21D0-61B703A30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BBBBB-1C57-BE11-E0E4-50E8D419B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15183-F7F6-51DD-BF2B-FF836679204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Genesis information reveals two transactions involving equity accounts. The first is the issuance of common stock for cash.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first step in analyzing common stock is to review the comparative balance sheets shown in Exhibit 16.10, which reveal an increase in common stock from $80,000 to $95,000.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second step explains this change using the T-account. Item d of the additional information provided earlier reports that 3,000 shares of common stock are issued at par for $5 per share. The reconstructed entry for analysis of item d is shown. This entry reveals a $15,000 cash inflow from stock issuance.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Step three reports cash received from stock issuance in the financing activities section.</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F9776ADE-3F17-1140-A81C-1BDBBD0CDFE3}"/>
              </a:ext>
            </a:extLst>
          </p:cNvPr>
          <p:cNvSpPr>
            <a:spLocks noGrp="1"/>
          </p:cNvSpPr>
          <p:nvPr>
            <p:ph type="sldNum" sz="quarter" idx="5"/>
          </p:nvPr>
        </p:nvSpPr>
        <p:spPr/>
        <p:txBody>
          <a:bodyPr/>
          <a:lstStyle/>
          <a:p>
            <a:fld id="{A8E14B53-6BE8-43EB-AABB-34FD132797A5}" type="slidenum">
              <a:rPr lang="en-US" smtClean="0"/>
              <a:t>36</a:t>
            </a:fld>
            <a:endParaRPr lang="en-US" dirty="0"/>
          </a:p>
        </p:txBody>
      </p:sp>
    </p:spTree>
    <p:extLst>
      <p:ext uri="{BB962C8B-B14F-4D97-AF65-F5344CB8AC3E}">
        <p14:creationId xmlns:p14="http://schemas.microsoft.com/office/powerpoint/2010/main" val="1743528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D3BF-584F-F2E3-0E19-9C2B22E30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E74EB-2298-65F9-9271-E866E0C75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93568-154D-9A58-247B-7FB88FB5E47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Genesis information reveals two transactions involving equity accounts. The second is the declaration and payment of cash dividends.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first step in analyzing the Retained Earnings account is to review the comparative balance sheets shown earlier. This reveals an increase in retained earnings from $88,000 to $112,000.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second step explains this change. Item f of the additional information provided earlier reports that cash dividends of $14,000 are paid. The reconstructed entry is shown.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 step three, the cash paid for dividends is reported in the financing activities section.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We now have identified and explained all of Genesis’ cash inflows and cash outflows and one noncash investing and financing transaction.</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60113C9C-B68D-2B27-D1F8-8F5FB083B59B}"/>
              </a:ext>
            </a:extLst>
          </p:cNvPr>
          <p:cNvSpPr>
            <a:spLocks noGrp="1"/>
          </p:cNvSpPr>
          <p:nvPr>
            <p:ph type="sldNum" sz="quarter" idx="5"/>
          </p:nvPr>
        </p:nvSpPr>
        <p:spPr/>
        <p:txBody>
          <a:bodyPr/>
          <a:lstStyle/>
          <a:p>
            <a:fld id="{A8E14B53-6BE8-43EB-AABB-34FD132797A5}" type="slidenum">
              <a:rPr lang="en-US" smtClean="0"/>
              <a:t>37</a:t>
            </a:fld>
            <a:endParaRPr lang="en-US" dirty="0"/>
          </a:p>
        </p:txBody>
      </p:sp>
    </p:spTree>
    <p:extLst>
      <p:ext uri="{BB962C8B-B14F-4D97-AF65-F5344CB8AC3E}">
        <p14:creationId xmlns:p14="http://schemas.microsoft.com/office/powerpoint/2010/main" val="1341105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final step in preparing the statement is to report the beginning and ending cash balances and prove that the net change in cash is explained by operating, investing, and financing cash flows. This step is shown here for Genesis.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38</a:t>
            </a:fld>
            <a:endParaRPr lang="en-US" dirty="0"/>
          </a:p>
        </p:txBody>
      </p:sp>
    </p:spTree>
    <p:extLst>
      <p:ext uri="{BB962C8B-B14F-4D97-AF65-F5344CB8AC3E}">
        <p14:creationId xmlns:p14="http://schemas.microsoft.com/office/powerpoint/2010/main" val="1252258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39</a:t>
            </a:fld>
            <a:endParaRPr lang="en-US" dirty="0"/>
          </a:p>
        </p:txBody>
      </p:sp>
    </p:spTree>
    <p:extLst>
      <p:ext uri="{BB962C8B-B14F-4D97-AF65-F5344CB8AC3E}">
        <p14:creationId xmlns:p14="http://schemas.microsoft.com/office/powerpoint/2010/main" val="103693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The </a:t>
            </a: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84" charset="-128"/>
                <a:cs typeface="+mn-cs"/>
              </a:rPr>
              <a:t>statement of cash flows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reports cash receipts (inflows) and cash payments (outflows) during a period. Cash flows are separated into operating, investing, and financing activities. The details of sources and uses of cash make this statement useful to users.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Information in this statement helps answer questions such as these: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What explains the change in the cash balance?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Where does a company spend its cash?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How does a company receive its cash?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84" charset="-128"/>
                <a:cs typeface="+mn-cs"/>
              </a:rPr>
              <a:t>Why do income and cash flows differ?</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4</a:t>
            </a:fld>
            <a:endParaRPr lang="en-US" dirty="0"/>
          </a:p>
        </p:txBody>
      </p:sp>
    </p:spTree>
    <p:extLst>
      <p:ext uri="{BB962C8B-B14F-4D97-AF65-F5344CB8AC3E}">
        <p14:creationId xmlns:p14="http://schemas.microsoft.com/office/powerpoint/2010/main" val="2233385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5B8D-1756-331A-D791-98DFDF34F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CE520-9624-CDA5-2B77-1E5A96871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05E9F-12F1-74CC-7AD8-9DAD80D7A9D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Managers review cash flows for business decisions. Creditors evaluate a company’s ability to generate enough cash to pay debt. Investors assess cash flows before buying and selling stock.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To effectively answer these questions, it is important to separately analyze investing, financing, and operating activities. To illustrate, consider data from three different companies in Exhibit 16.14. These companies operate in the same industry and have been in business for several years. Each company generates an identical $15,000 net increase in cash, but its sources and uses of cash flows are very different. BMX’s operating activities provide net cash flows of $90,000, allowing it to purchase plant assets of $48,000 and repay $27,000 of its debt. ATV’s operating activities provide $40,000 of cash flows, limiting its purchase of plant assets to $25,000. Trex’s $15,000 net cash increase is due to selling plant assets and incurring additional debt. Its operating activities yield a net cash outflow of $24,000. Overall, analysis of these cash flows reveals that BMX is more capable of generating future cash flows than is ATV or Trex. This is because operating cash flow is key to ongoing business success.</a:t>
            </a:r>
            <a:endParaRPr lang="en-US" altLang="en-US" sz="1200"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162496D7-EAD6-9B89-9666-964DF74A110C}"/>
              </a:ext>
            </a:extLst>
          </p:cNvPr>
          <p:cNvSpPr>
            <a:spLocks noGrp="1"/>
          </p:cNvSpPr>
          <p:nvPr>
            <p:ph type="sldNum" sz="quarter" idx="5"/>
          </p:nvPr>
        </p:nvSpPr>
        <p:spPr/>
        <p:txBody>
          <a:bodyPr/>
          <a:lstStyle/>
          <a:p>
            <a:fld id="{A8E14B53-6BE8-43EB-AABB-34FD132797A5}" type="slidenum">
              <a:rPr lang="en-US" smtClean="0"/>
              <a:t>40</a:t>
            </a:fld>
            <a:endParaRPr lang="en-US" dirty="0"/>
          </a:p>
        </p:txBody>
      </p:sp>
    </p:spTree>
    <p:extLst>
      <p:ext uri="{BB962C8B-B14F-4D97-AF65-F5344CB8AC3E}">
        <p14:creationId xmlns:p14="http://schemas.microsoft.com/office/powerpoint/2010/main" val="3371276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Cash flow information can help measure a company’s ability to meet its obligations, pay dividends, expand operations, and obtain financing.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The </a:t>
            </a:r>
            <a:r>
              <a:rPr kumimoji="0" lang="en-US" altLang="en-US" sz="1100" b="1" i="0" u="none" strike="noStrike" kern="1200" cap="none" spc="0" normalizeH="0" baseline="0" noProof="0" dirty="0">
                <a:ln>
                  <a:noFill/>
                </a:ln>
                <a:solidFill>
                  <a:prstClr val="black"/>
                </a:solidFill>
                <a:effectLst/>
                <a:uLnTx/>
                <a:uFillTx/>
                <a:latin typeface="Calibri"/>
                <a:ea typeface="ＭＳ Ｐゴシック" pitchFamily="-107" charset="-128"/>
              </a:rPr>
              <a:t>cash flow on total assets </a:t>
            </a:r>
            <a:r>
              <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rPr>
              <a:t>ratio is shown in this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rPr>
              <a:t>This ratio measures actual cash flows and is not affected by accounting recognition and measurement. It can help estimate the amount and timing of cash flows from operating activities.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STIX MathJax Main"/>
              <a:ea typeface="ＭＳ Ｐゴシック" pitchFamily="-84" charset="-128"/>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STIX MathJax Main"/>
                <a:ea typeface="ＭＳ Ｐゴシック" pitchFamily="-84" charset="-128"/>
              </a:rPr>
              <a:t>The cash flow on total assets ratios for competitors </a:t>
            </a:r>
            <a:r>
              <a:rPr kumimoji="0" lang="en-US" sz="1700" b="1" i="0" u="none" strike="noStrike" kern="1200" cap="none" spc="0" normalizeH="0" baseline="0" noProof="0" dirty="0">
                <a:ln>
                  <a:noFill/>
                </a:ln>
                <a:solidFill>
                  <a:prstClr val="black"/>
                </a:solidFill>
                <a:effectLst/>
                <a:uLnTx/>
                <a:uFillTx/>
                <a:latin typeface="STIX MathJax Main"/>
                <a:ea typeface="ＭＳ Ｐゴシック" pitchFamily="-84" charset="-128"/>
              </a:rPr>
              <a:t>Nike </a:t>
            </a:r>
            <a:r>
              <a:rPr kumimoji="0" lang="en-US" sz="1700" b="0" i="0" u="none" strike="noStrike" kern="1200" cap="none" spc="0" normalizeH="0" baseline="0" noProof="0" dirty="0">
                <a:ln>
                  <a:noFill/>
                </a:ln>
                <a:solidFill>
                  <a:prstClr val="black"/>
                </a:solidFill>
                <a:effectLst/>
                <a:uLnTx/>
                <a:uFillTx/>
                <a:latin typeface="STIX MathJax Main"/>
                <a:ea typeface="ＭＳ Ｐゴシック" pitchFamily="-84" charset="-128"/>
              </a:rPr>
              <a:t>and </a:t>
            </a:r>
            <a:r>
              <a:rPr kumimoji="0" lang="en-US" sz="1700" b="1" i="0" u="none" strike="noStrike" kern="1200" cap="none" spc="0" normalizeH="0" baseline="0" noProof="0" dirty="0">
                <a:ln>
                  <a:noFill/>
                </a:ln>
                <a:solidFill>
                  <a:prstClr val="black"/>
                </a:solidFill>
                <a:effectLst/>
                <a:uLnTx/>
                <a:uFillTx/>
                <a:latin typeface="STIX MathJax Main"/>
                <a:ea typeface="ＭＳ Ｐゴシック" pitchFamily="-84" charset="-128"/>
              </a:rPr>
              <a:t>lululemon </a:t>
            </a:r>
            <a:r>
              <a:rPr kumimoji="0" lang="en-US" sz="1700" b="0" i="0" u="none" strike="noStrike" kern="1200" cap="none" spc="0" normalizeH="0" baseline="0" noProof="0" dirty="0">
                <a:ln>
                  <a:noFill/>
                </a:ln>
                <a:solidFill>
                  <a:prstClr val="black"/>
                </a:solidFill>
                <a:effectLst/>
                <a:uLnTx/>
                <a:uFillTx/>
                <a:latin typeface="STIX MathJax Main"/>
                <a:ea typeface="ＭＳ Ｐゴシック" pitchFamily="-84" charset="-128"/>
              </a:rPr>
              <a:t>are in Exhibit 16.16. In all years, Nike’s cash flow on total assets ratio is less than lululemon’s ratio. This means that Nike did not do as well in generating operating cash flows given its assets. However, Nike’s cash flow on total assets was positive in each of the last three years. At the same time, lululemon’s cash flow on total assets ratio was even better. Both companies are performing well on this ratio.</a:t>
            </a:r>
            <a:endParaRPr kumimoji="0" lang="en-US" sz="1100" b="0" i="0" u="none" strike="noStrike" kern="1200" cap="none" spc="0" normalizeH="0" baseline="0" noProof="0" dirty="0">
              <a:ln>
                <a:noFill/>
              </a:ln>
              <a:solidFill>
                <a:prstClr val="black"/>
              </a:solidFill>
              <a:effectLst/>
              <a:uLnTx/>
              <a:uFillTx/>
              <a:latin typeface="Calibri"/>
              <a:ea typeface="ＭＳ Ｐゴシック" pitchFamily="-84" charset="-128"/>
              <a:cs typeface="ＭＳ Ｐゴシック" pitchFamily="-84" charset="-128"/>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41</a:t>
            </a:fld>
            <a:endParaRPr lang="en-US" dirty="0"/>
          </a:p>
        </p:txBody>
      </p:sp>
    </p:spTree>
    <p:extLst>
      <p:ext uri="{BB962C8B-B14F-4D97-AF65-F5344CB8AC3E}">
        <p14:creationId xmlns:p14="http://schemas.microsoft.com/office/powerpoint/2010/main" val="3330212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42</a:t>
            </a:fld>
            <a:endParaRPr lang="en-US" dirty="0"/>
          </a:p>
        </p:txBody>
      </p:sp>
    </p:spTree>
    <p:extLst>
      <p:ext uri="{BB962C8B-B14F-4D97-AF65-F5344CB8AC3E}">
        <p14:creationId xmlns:p14="http://schemas.microsoft.com/office/powerpoint/2010/main" val="3924983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This appendix explains how to use a spreadsheet (work sheet) to prepare the statement of cash flows under the indirect method.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Preparing the indirect method spreadsheet to analyze noncash accounts can be challenging when a company has a large number of accounts and many operating, investing, and financing transactions. A spreadsheet, also called work sheet or working paper, can help us organize the information needed to prepare a statement of cash flows. A spreadsheet also makes it easier to check the accuracy of our work.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The graphic on this slide shows the indirect method spreadsheet for Genesis. We enter both beginning and ending balance sheet amounts on the spreadsheet. We also enter information in the Analysis of Changes columns (keyed to the additional information items a through m) to explain changes in the accounts and determine the cash flows for operating, investing, and financing activities. Information about noncash investing and financing activities is reported near the bottom.</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43</a:t>
            </a:fld>
            <a:endParaRPr lang="en-US" dirty="0"/>
          </a:p>
        </p:txBody>
      </p:sp>
    </p:spTree>
    <p:extLst>
      <p:ext uri="{BB962C8B-B14F-4D97-AF65-F5344CB8AC3E}">
        <p14:creationId xmlns:p14="http://schemas.microsoft.com/office/powerpoint/2010/main" val="1063114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44</a:t>
            </a:fld>
            <a:endParaRPr lang="en-US" dirty="0"/>
          </a:p>
        </p:txBody>
      </p:sp>
    </p:spTree>
    <p:extLst>
      <p:ext uri="{BB962C8B-B14F-4D97-AF65-F5344CB8AC3E}">
        <p14:creationId xmlns:p14="http://schemas.microsoft.com/office/powerpoint/2010/main" val="253891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We compute cash flows from operating activities under the direct method by adjusting accrual-based income statement items to the cash basis. The usual approach is to adjust income statement accounts related to operating activities for changes in their related balance sheet accounts as illustrated in the first graphic on this slide. The framework for reporting cash receipts and cash payments for the operating section of the cash flow statement under the direct method is shown in the second graphic on this slide.</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45</a:t>
            </a:fld>
            <a:endParaRPr lang="en-US" dirty="0"/>
          </a:p>
        </p:txBody>
      </p:sp>
    </p:spTree>
    <p:extLst>
      <p:ext uri="{BB962C8B-B14F-4D97-AF65-F5344CB8AC3E}">
        <p14:creationId xmlns:p14="http://schemas.microsoft.com/office/powerpoint/2010/main" val="2733636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This slide summarizes common adjustments for net income to yield net cash provided (used) by operating activities under the direct method.</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A8E14B53-6BE8-43EB-AABB-34FD132797A5}" type="slidenum">
              <a:rPr lang="en-US" smtClean="0"/>
              <a:t>46</a:t>
            </a:fld>
            <a:endParaRPr lang="en-US" dirty="0"/>
          </a:p>
        </p:txBody>
      </p:sp>
    </p:spTree>
    <p:extLst>
      <p:ext uri="{BB962C8B-B14F-4D97-AF65-F5344CB8AC3E}">
        <p14:creationId xmlns:p14="http://schemas.microsoft.com/office/powerpoint/2010/main" val="4283520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47</a:t>
            </a:fld>
            <a:endParaRPr lang="en-US" dirty="0"/>
          </a:p>
        </p:txBody>
      </p:sp>
    </p:spTree>
    <p:extLst>
      <p:ext uri="{BB962C8B-B14F-4D97-AF65-F5344CB8AC3E}">
        <p14:creationId xmlns:p14="http://schemas.microsoft.com/office/powerpoint/2010/main" val="2164303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E14B53-6BE8-43EB-AABB-34FD132797A5}" type="slidenum">
              <a:rPr lang="en-US" smtClean="0"/>
              <a:t>48</a:t>
            </a:fld>
            <a:endParaRPr lang="en-US" dirty="0"/>
          </a:p>
        </p:txBody>
      </p:sp>
    </p:spTree>
    <p:extLst>
      <p:ext uri="{BB962C8B-B14F-4D97-AF65-F5344CB8AC3E}">
        <p14:creationId xmlns:p14="http://schemas.microsoft.com/office/powerpoint/2010/main" val="204540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5C1C-7FCA-7452-9DDF-F7E845DD7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47310-098D-2CD7-ED5B-3553DA44B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A0939-CAD7-ECB8-9837-7C336CCAFA9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Information about cash flows can influence decision makers in important ways. Information about cash flows helps users decide whether a company has enough cash to pay its debts as they mature. It helps users evaluate a company’s ability to pursue opportunities. Managers use cash flow information to plan day-to-day operations and make long-term investment decisions.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33DC5EB0-A7B5-F72E-8E9C-86AF06535087}"/>
              </a:ext>
            </a:extLst>
          </p:cNvPr>
          <p:cNvSpPr>
            <a:spLocks noGrp="1"/>
          </p:cNvSpPr>
          <p:nvPr>
            <p:ph type="sldNum" sz="quarter" idx="5"/>
          </p:nvPr>
        </p:nvSpPr>
        <p:spPr/>
        <p:txBody>
          <a:bodyPr/>
          <a:lstStyle/>
          <a:p>
            <a:fld id="{A8E14B53-6BE8-43EB-AABB-34FD132797A5}" type="slidenum">
              <a:rPr lang="en-US" smtClean="0"/>
              <a:t>5</a:t>
            </a:fld>
            <a:endParaRPr lang="en-US" dirty="0"/>
          </a:p>
        </p:txBody>
      </p:sp>
    </p:spTree>
    <p:extLst>
      <p:ext uri="{BB962C8B-B14F-4D97-AF65-F5344CB8AC3E}">
        <p14:creationId xmlns:p14="http://schemas.microsoft.com/office/powerpoint/2010/main" val="364827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2D54-C09A-F5A6-800C-C706623EF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02278-7BA1-480E-0BC6-F69491751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5F362-7858-EC41-D69A-E88652308FA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Cash flows include both cash and cash equivalents. The statement of cash flows explains the difference between the beginning and ending balances of cash and cash equivalents. We continue to use the phrases cash flows and the statement of cash flows, but remember that both phrases refer to cash and cash equivalents.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A cash equivalent must satisfy two criteria: (1) be readily convertible to a known amount of cash and (2) be sufficiently close to its maturity so its market value is unaffected by interest rate changes.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FF030A0C-B59B-0494-E5B2-5203EB633E4E}"/>
              </a:ext>
            </a:extLst>
          </p:cNvPr>
          <p:cNvSpPr>
            <a:spLocks noGrp="1"/>
          </p:cNvSpPr>
          <p:nvPr>
            <p:ph type="sldNum" sz="quarter" idx="5"/>
          </p:nvPr>
        </p:nvSpPr>
        <p:spPr/>
        <p:txBody>
          <a:bodyPr/>
          <a:lstStyle/>
          <a:p>
            <a:fld id="{A8E14B53-6BE8-43EB-AABB-34FD132797A5}" type="slidenum">
              <a:rPr lang="en-US" smtClean="0"/>
              <a:t>6</a:t>
            </a:fld>
            <a:endParaRPr lang="en-US" dirty="0"/>
          </a:p>
        </p:txBody>
      </p:sp>
    </p:spTree>
    <p:extLst>
      <p:ext uri="{BB962C8B-B14F-4D97-AF65-F5344CB8AC3E}">
        <p14:creationId xmlns:p14="http://schemas.microsoft.com/office/powerpoint/2010/main" val="356238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17C8-43A6-59D1-E924-3A8D1FE0F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D58C4-AECA-6427-7EBD-EA4C82323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2B1BF-DAC6-61FE-0700-1C695D1F4616}"/>
              </a:ext>
            </a:extLst>
          </p:cNvPr>
          <p:cNvSpPr>
            <a:spLocks noGrp="1"/>
          </p:cNvSpPr>
          <p:nvPr>
            <p:ph type="body" idx="1"/>
          </p:nvPr>
        </p:nvSpPr>
        <p:spPr/>
        <p:txBody>
          <a:bodyPr/>
          <a:lstStyle/>
          <a:p>
            <a:pPr>
              <a:buFont typeface="Wingdings" pitchFamily="2" charset="2"/>
              <a:buNone/>
            </a:pP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Since cash and cash equivalents are combined, the statement of cash flows does not report transactions between cash and cash equivalents, such as cash paid to purchase cash equivalents and cash received from selling cash equivalents. However, all other cash receipts and cash payments are classified and reported on the statement in one of three categories—operating, investing, or financing activities. Individual cash receipts and payments for each of these three categories are labeled to identify their originating transactions or events. A net cash inflow (source) occurs when the receipts in a category exceed the payments. A net cash outflow (use) occurs when the payments in a category exceed the receipts.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3CC8BC3A-FA8E-54A1-4F33-97EB1FF28636}"/>
              </a:ext>
            </a:extLst>
          </p:cNvPr>
          <p:cNvSpPr>
            <a:spLocks noGrp="1"/>
          </p:cNvSpPr>
          <p:nvPr>
            <p:ph type="sldNum" sz="quarter" idx="5"/>
          </p:nvPr>
        </p:nvSpPr>
        <p:spPr/>
        <p:txBody>
          <a:bodyPr/>
          <a:lstStyle/>
          <a:p>
            <a:fld id="{A8E14B53-6BE8-43EB-AABB-34FD132797A5}" type="slidenum">
              <a:rPr lang="en-US" smtClean="0"/>
              <a:t>7</a:t>
            </a:fld>
            <a:endParaRPr lang="en-US" dirty="0"/>
          </a:p>
        </p:txBody>
      </p:sp>
    </p:spTree>
    <p:extLst>
      <p:ext uri="{BB962C8B-B14F-4D97-AF65-F5344CB8AC3E}">
        <p14:creationId xmlns:p14="http://schemas.microsoft.com/office/powerpoint/2010/main" val="190782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C782-FD96-142D-EDF0-E2D2A58BB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1349A-3183-D06D-D3B4-7F82107DC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A6A12-EE52-CB97-47B8-11BCEF1A5D4E}"/>
              </a:ext>
            </a:extLst>
          </p:cNvPr>
          <p:cNvSpPr>
            <a:spLocks noGrp="1"/>
          </p:cNvSpPr>
          <p:nvPr>
            <p:ph type="body" idx="1"/>
          </p:nvPr>
        </p:nvSpPr>
        <p:spPr/>
        <p:txBody>
          <a:bodyPr/>
          <a:lstStyle/>
          <a:p>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Operating activities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include transactions and events that affect net income. Examples are the production and purchase of inventory, the sale of goods and services to customers, and the expenditures to operate the business. Not all items in income, such as unusual gains and losses, are operating activities (we discuss these exceptions later). This slide lists the more common cash inflows and outflows from operating activities.</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7163E09B-B091-E0D0-72F8-168EB1A5C03E}"/>
              </a:ext>
            </a:extLst>
          </p:cNvPr>
          <p:cNvSpPr>
            <a:spLocks noGrp="1"/>
          </p:cNvSpPr>
          <p:nvPr>
            <p:ph type="sldNum" sz="quarter" idx="5"/>
          </p:nvPr>
        </p:nvSpPr>
        <p:spPr/>
        <p:txBody>
          <a:bodyPr/>
          <a:lstStyle/>
          <a:p>
            <a:fld id="{A8E14B53-6BE8-43EB-AABB-34FD132797A5}" type="slidenum">
              <a:rPr lang="en-US" smtClean="0"/>
              <a:t>8</a:t>
            </a:fld>
            <a:endParaRPr lang="en-US" dirty="0"/>
          </a:p>
        </p:txBody>
      </p:sp>
    </p:spTree>
    <p:extLst>
      <p:ext uri="{BB962C8B-B14F-4D97-AF65-F5344CB8AC3E}">
        <p14:creationId xmlns:p14="http://schemas.microsoft.com/office/powerpoint/2010/main" val="338153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59AA4-A42A-86F5-B93F-5603725A5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B4142-D209-E2A2-0BCB-96E9DE0CB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0196E-FC2F-41B0-80D0-DDD6A72BBFD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ＭＳ Ｐゴシック" pitchFamily="-107" charset="-128"/>
              </a:rPr>
              <a:t>Investing activities </a:t>
            </a:r>
            <a:r>
              <a:rPr kumimoji="0" lang="en-US" altLang="en-US" sz="1200" b="0" i="0" u="none" strike="noStrike" kern="1200" cap="none" spc="0" normalizeH="0" baseline="0" noProof="0" dirty="0">
                <a:ln>
                  <a:noFill/>
                </a:ln>
                <a:solidFill>
                  <a:prstClr val="black"/>
                </a:solidFill>
                <a:effectLst/>
                <a:uLnTx/>
                <a:uFillTx/>
                <a:latin typeface="Calibri"/>
                <a:ea typeface="ＭＳ Ｐゴシック" pitchFamily="-107" charset="-128"/>
              </a:rPr>
              <a:t>include transactions and events that come from the purchase and sale of long-term assets. They also include (1) the purchase and sale of short-term investments in other entities, and (2) lending and collecting money for notes receivable. This slide lists examples of cash flows from investing activities. Cash from collecting the principal on notes is an investing activity. However, collecting interest on notes is an operating activity. If a note results from sales to customers, it is as operating activity.</a:t>
            </a:r>
            <a:endParaRPr lang="en-US" altLang="en-US" dirty="0">
              <a:latin typeface="Calibri" panose="020F0502020204030204" pitchFamily="34" charset="0"/>
              <a:ea typeface="ＭＳ Ｐゴシック" pitchFamily="-107"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FE11B25F-4DF6-ADDE-3E0D-F4B41A62EF6A}"/>
              </a:ext>
            </a:extLst>
          </p:cNvPr>
          <p:cNvSpPr>
            <a:spLocks noGrp="1"/>
          </p:cNvSpPr>
          <p:nvPr>
            <p:ph type="sldNum" sz="quarter" idx="5"/>
          </p:nvPr>
        </p:nvSpPr>
        <p:spPr/>
        <p:txBody>
          <a:bodyPr/>
          <a:lstStyle/>
          <a:p>
            <a:fld id="{A8E14B53-6BE8-43EB-AABB-34FD132797A5}" type="slidenum">
              <a:rPr lang="en-US" smtClean="0"/>
              <a:t>9</a:t>
            </a:fld>
            <a:endParaRPr lang="en-US" dirty="0"/>
          </a:p>
        </p:txBody>
      </p:sp>
    </p:spTree>
    <p:extLst>
      <p:ext uri="{BB962C8B-B14F-4D97-AF65-F5344CB8AC3E}">
        <p14:creationId xmlns:p14="http://schemas.microsoft.com/office/powerpoint/2010/main" val="9688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noAutofit/>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noAutofit/>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DA8475DF-99E9-4DF0-21EE-DA3DC9E612CD}"/>
              </a:ext>
            </a:extLst>
          </p:cNvPr>
          <p:cNvSpPr>
            <a:spLocks noGrp="1"/>
          </p:cNvSpPr>
          <p:nvPr>
            <p:ph type="body" sz="quarter" idx="16"/>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4E2841B1-A0CA-C3E0-4152-91817884E0C3}"/>
              </a:ext>
            </a:extLst>
          </p:cNvPr>
          <p:cNvSpPr>
            <a:spLocks noGrp="1"/>
          </p:cNvSpPr>
          <p:nvPr>
            <p:ph type="body" sz="quarter" idx="17"/>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48799C3C-2531-7B94-067C-F9D0FA83E821}"/>
              </a:ext>
            </a:extLst>
          </p:cNvPr>
          <p:cNvSpPr>
            <a:spLocks noGrp="1"/>
          </p:cNvSpPr>
          <p:nvPr>
            <p:ph type="body" sz="quarter" idx="19"/>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6FB07903-1497-4C4D-6C02-42CB7D684816}"/>
              </a:ext>
            </a:extLst>
          </p:cNvPr>
          <p:cNvSpPr>
            <a:spLocks noGrp="1"/>
          </p:cNvSpPr>
          <p:nvPr>
            <p:ph type="body" sz="quarter" idx="20"/>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452628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771D63F7-D0B9-6679-7EA3-952D63EE3182}"/>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7" name="Text Placeholder 4">
            <a:extLst>
              <a:ext uri="{FF2B5EF4-FFF2-40B4-BE49-F238E27FC236}">
                <a16:creationId xmlns:a16="http://schemas.microsoft.com/office/drawing/2014/main" id="{F0FBFCC1-3BF3-7126-0F0F-F70CF232FB6B}"/>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7119"/>
            <a:ext cx="355840" cy="180879"/>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323799742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246278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0AB70AB4-F7C2-384F-472C-DDF13099864D}"/>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1" name="Text Placeholder 4">
            <a:extLst>
              <a:ext uri="{FF2B5EF4-FFF2-40B4-BE49-F238E27FC236}">
                <a16:creationId xmlns:a16="http://schemas.microsoft.com/office/drawing/2014/main" id="{BD524BE4-D7F7-5A6D-5FB6-DCA53BFA14DE}"/>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2486840536"/>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4076700" cy="4645728"/>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691640"/>
            <a:ext cx="4076700" cy="464572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DF179EFA-E3F2-F855-279F-9703B70912C7}"/>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648FD8F4-6D8E-E138-4434-1B9674E26E36}"/>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59930613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5791200" cy="4645728"/>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691640"/>
            <a:ext cx="2383047" cy="46482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CC2C8DD4-1C81-9EF5-C73F-FB049A5822A8}"/>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470F90C6-D503-AB73-A1AC-E9F8F2B7513A}"/>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121231101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246278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299"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DA8475DF-99E9-4DF0-21EE-DA3DC9E612CD}"/>
              </a:ext>
            </a:extLst>
          </p:cNvPr>
          <p:cNvSpPr>
            <a:spLocks noGrp="1"/>
          </p:cNvSpPr>
          <p:nvPr>
            <p:ph type="body" sz="quarter" idx="16"/>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4E2841B1-A0CA-C3E0-4152-91817884E0C3}"/>
              </a:ext>
            </a:extLst>
          </p:cNvPr>
          <p:cNvSpPr>
            <a:spLocks noGrp="1"/>
          </p:cNvSpPr>
          <p:nvPr>
            <p:ph type="body" sz="quarter" idx="17"/>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84119697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0"/>
            <a:ext cx="8458200" cy="64008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488006"/>
            <a:ext cx="8458200" cy="64008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284372"/>
            <a:ext cx="8458200" cy="64008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4080738"/>
            <a:ext cx="8458200" cy="64008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877104"/>
            <a:ext cx="8458200" cy="64008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673471"/>
            <a:ext cx="8458200" cy="640080"/>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48799C3C-2531-7B94-067C-F9D0FA83E821}"/>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6FB07903-1497-4C4D-6C02-42CB7D684816}"/>
              </a:ext>
            </a:extLst>
          </p:cNvPr>
          <p:cNvSpPr>
            <a:spLocks noGrp="1"/>
          </p:cNvSpPr>
          <p:nvPr>
            <p:ph type="body" sz="quarter" idx="20"/>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207169965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elve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691640"/>
            <a:ext cx="4054929" cy="640080"/>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342900" y="2488006"/>
            <a:ext cx="4054929" cy="640080"/>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42900" y="3284372"/>
            <a:ext cx="4054929" cy="640080"/>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342900" y="4080738"/>
            <a:ext cx="4054929" cy="640080"/>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342900" y="4877104"/>
            <a:ext cx="4054929" cy="640080"/>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342900" y="5673471"/>
            <a:ext cx="4054929" cy="640080"/>
          </a:xfrm>
        </p:spPr>
        <p:txBody>
          <a:bodyPr/>
          <a:lstStyle>
            <a:lvl1pPr>
              <a:defRPr/>
            </a:lvl1pPr>
          </a:lstStyle>
          <a:p>
            <a:pPr lvl="0"/>
            <a:endParaRPr lang="en-US" dirty="0"/>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4746171" y="1691640"/>
            <a:ext cx="4054929" cy="640080"/>
          </a:xfrm>
          <a:prstGeom prst="rect">
            <a:avLst/>
          </a:prstGeom>
        </p:spPr>
        <p:txBody>
          <a:bodyPr/>
          <a:lstStyle>
            <a:lvl1pPr>
              <a:defRPr/>
            </a:lvl1pPr>
          </a:lstStyle>
          <a:p>
            <a:pPr lvl="0"/>
            <a:endParaRPr lang="en-US" dirty="0"/>
          </a:p>
        </p:txBody>
      </p:sp>
      <p:sp>
        <p:nvSpPr>
          <p:cNvPr id="19" name="Content Placeholder 8">
            <a:extLst>
              <a:ext uri="{FF2B5EF4-FFF2-40B4-BE49-F238E27FC236}">
                <a16:creationId xmlns:a16="http://schemas.microsoft.com/office/drawing/2014/main" id="{8C7D2907-9E3B-4E83-6CFD-2950A48E8B03}"/>
              </a:ext>
            </a:extLst>
          </p:cNvPr>
          <p:cNvSpPr>
            <a:spLocks noGrp="1"/>
          </p:cNvSpPr>
          <p:nvPr>
            <p:ph sz="quarter" idx="20"/>
          </p:nvPr>
        </p:nvSpPr>
        <p:spPr>
          <a:xfrm>
            <a:off x="4746171" y="2488006"/>
            <a:ext cx="4054929" cy="640080"/>
          </a:xfrm>
        </p:spPr>
        <p:txBody>
          <a:bodyPr/>
          <a:lstStyle>
            <a:lvl1pPr>
              <a:defRPr/>
            </a:lvl1pPr>
          </a:lstStyle>
          <a:p>
            <a:pPr lvl="0"/>
            <a:endParaRPr lang="en-US" dirty="0"/>
          </a:p>
        </p:txBody>
      </p:sp>
      <p:sp>
        <p:nvSpPr>
          <p:cNvPr id="20" name="Content Placeholder 9">
            <a:extLst>
              <a:ext uri="{FF2B5EF4-FFF2-40B4-BE49-F238E27FC236}">
                <a16:creationId xmlns:a16="http://schemas.microsoft.com/office/drawing/2014/main" id="{689547EE-237D-CCAC-DAA1-AADFFC9C7B67}"/>
              </a:ext>
            </a:extLst>
          </p:cNvPr>
          <p:cNvSpPr>
            <a:spLocks noGrp="1"/>
          </p:cNvSpPr>
          <p:nvPr>
            <p:ph sz="quarter" idx="21"/>
          </p:nvPr>
        </p:nvSpPr>
        <p:spPr>
          <a:xfrm>
            <a:off x="4746171" y="3284372"/>
            <a:ext cx="4054929" cy="640080"/>
          </a:xfrm>
        </p:spPr>
        <p:txBody>
          <a:bodyPr/>
          <a:lstStyle>
            <a:lvl1pPr>
              <a:defRPr/>
            </a:lvl1pPr>
          </a:lstStyle>
          <a:p>
            <a:pPr lvl="0"/>
            <a:endParaRPr lang="en-US" dirty="0"/>
          </a:p>
        </p:txBody>
      </p:sp>
      <p:sp>
        <p:nvSpPr>
          <p:cNvPr id="21" name="Content Placeholder 10">
            <a:extLst>
              <a:ext uri="{FF2B5EF4-FFF2-40B4-BE49-F238E27FC236}">
                <a16:creationId xmlns:a16="http://schemas.microsoft.com/office/drawing/2014/main" id="{747AC1A0-A722-628F-9C0E-5820FBDB98D5}"/>
              </a:ext>
            </a:extLst>
          </p:cNvPr>
          <p:cNvSpPr>
            <a:spLocks noGrp="1"/>
          </p:cNvSpPr>
          <p:nvPr>
            <p:ph sz="quarter" idx="22"/>
          </p:nvPr>
        </p:nvSpPr>
        <p:spPr>
          <a:xfrm>
            <a:off x="4746171" y="4080738"/>
            <a:ext cx="4054929" cy="640080"/>
          </a:xfrm>
        </p:spPr>
        <p:txBody>
          <a:bodyPr/>
          <a:lstStyle>
            <a:lvl1pPr>
              <a:defRPr/>
            </a:lvl1pPr>
          </a:lstStyle>
          <a:p>
            <a:pPr lvl="0"/>
            <a:endParaRPr lang="en-US" dirty="0"/>
          </a:p>
        </p:txBody>
      </p:sp>
      <p:sp>
        <p:nvSpPr>
          <p:cNvPr id="22" name="Content Placeholder 11">
            <a:extLst>
              <a:ext uri="{FF2B5EF4-FFF2-40B4-BE49-F238E27FC236}">
                <a16:creationId xmlns:a16="http://schemas.microsoft.com/office/drawing/2014/main" id="{E49DFDA8-A118-EBBD-EF64-3FC3F23C2912}"/>
              </a:ext>
            </a:extLst>
          </p:cNvPr>
          <p:cNvSpPr>
            <a:spLocks noGrp="1"/>
          </p:cNvSpPr>
          <p:nvPr>
            <p:ph sz="quarter" idx="23"/>
          </p:nvPr>
        </p:nvSpPr>
        <p:spPr>
          <a:xfrm>
            <a:off x="4746171" y="4877104"/>
            <a:ext cx="4054929" cy="640080"/>
          </a:xfrm>
        </p:spPr>
        <p:txBody>
          <a:bodyPr/>
          <a:lstStyle>
            <a:lvl1pPr>
              <a:defRPr/>
            </a:lvl1pPr>
          </a:lstStyle>
          <a:p>
            <a:pPr lvl="0"/>
            <a:endParaRPr lang="en-US" dirty="0"/>
          </a:p>
        </p:txBody>
      </p:sp>
      <p:sp>
        <p:nvSpPr>
          <p:cNvPr id="23" name="Content Placeholder 12">
            <a:extLst>
              <a:ext uri="{FF2B5EF4-FFF2-40B4-BE49-F238E27FC236}">
                <a16:creationId xmlns:a16="http://schemas.microsoft.com/office/drawing/2014/main" id="{6DD3370B-2A3A-800D-168F-1870BB693D16}"/>
              </a:ext>
            </a:extLst>
          </p:cNvPr>
          <p:cNvSpPr>
            <a:spLocks noGrp="1"/>
          </p:cNvSpPr>
          <p:nvPr>
            <p:ph sz="quarter" idx="24"/>
          </p:nvPr>
        </p:nvSpPr>
        <p:spPr>
          <a:xfrm>
            <a:off x="4746171" y="5673471"/>
            <a:ext cx="4054929" cy="640080"/>
          </a:xfrm>
        </p:spPr>
        <p:txBody>
          <a:bodyPr/>
          <a:lstStyle>
            <a:lvl1pPr>
              <a:defRPr/>
            </a:lvl1pPr>
          </a:lstStyle>
          <a:p>
            <a:pPr lvl="0"/>
            <a:endParaRPr lang="en-US" dirty="0"/>
          </a:p>
        </p:txBody>
      </p:sp>
      <p:sp>
        <p:nvSpPr>
          <p:cNvPr id="24" name="Text Placeholder 3">
            <a:extLst>
              <a:ext uri="{FF2B5EF4-FFF2-40B4-BE49-F238E27FC236}">
                <a16:creationId xmlns:a16="http://schemas.microsoft.com/office/drawing/2014/main" id="{0F2A4D28-0E76-6894-1DEC-B73BE853B1DA}"/>
              </a:ext>
            </a:extLst>
          </p:cNvPr>
          <p:cNvSpPr>
            <a:spLocks noGrp="1"/>
          </p:cNvSpPr>
          <p:nvPr>
            <p:ph type="body" sz="quarter" idx="2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25" name="Text Placeholder 4">
            <a:extLst>
              <a:ext uri="{FF2B5EF4-FFF2-40B4-BE49-F238E27FC236}">
                <a16:creationId xmlns:a16="http://schemas.microsoft.com/office/drawing/2014/main" id="{8CADC2C3-530C-220C-FD07-FEFFDB3AE3DA}"/>
              </a:ext>
            </a:extLst>
          </p:cNvPr>
          <p:cNvSpPr>
            <a:spLocks noGrp="1"/>
          </p:cNvSpPr>
          <p:nvPr>
            <p:ph type="body" sz="quarter" idx="2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2459115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een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1" y="1691640"/>
            <a:ext cx="2554513" cy="640080"/>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342901" y="2488006"/>
            <a:ext cx="2554513" cy="640080"/>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42901" y="3284372"/>
            <a:ext cx="2554513" cy="640080"/>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342901" y="4080738"/>
            <a:ext cx="2554513" cy="640080"/>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342901" y="4877104"/>
            <a:ext cx="2554513" cy="640080"/>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342901" y="5673471"/>
            <a:ext cx="2554513" cy="640080"/>
          </a:xfrm>
        </p:spPr>
        <p:txBody>
          <a:bodyPr/>
          <a:lstStyle>
            <a:lvl1pPr>
              <a:defRPr/>
            </a:lvl1pPr>
          </a:lstStyle>
          <a:p>
            <a:pPr lvl="0"/>
            <a:endParaRPr lang="en-US" dirty="0"/>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3294744" y="1691640"/>
            <a:ext cx="2554513" cy="640080"/>
          </a:xfrm>
          <a:prstGeom prst="rect">
            <a:avLst/>
          </a:prstGeom>
        </p:spPr>
        <p:txBody>
          <a:bodyPr/>
          <a:lstStyle>
            <a:lvl1pPr>
              <a:defRPr/>
            </a:lvl1pPr>
          </a:lstStyle>
          <a:p>
            <a:pPr lvl="0"/>
            <a:endParaRPr lang="en-US" dirty="0"/>
          </a:p>
        </p:txBody>
      </p:sp>
      <p:sp>
        <p:nvSpPr>
          <p:cNvPr id="19" name="Content Placeholder 8">
            <a:extLst>
              <a:ext uri="{FF2B5EF4-FFF2-40B4-BE49-F238E27FC236}">
                <a16:creationId xmlns:a16="http://schemas.microsoft.com/office/drawing/2014/main" id="{8C7D2907-9E3B-4E83-6CFD-2950A48E8B03}"/>
              </a:ext>
            </a:extLst>
          </p:cNvPr>
          <p:cNvSpPr>
            <a:spLocks noGrp="1"/>
          </p:cNvSpPr>
          <p:nvPr>
            <p:ph sz="quarter" idx="20"/>
          </p:nvPr>
        </p:nvSpPr>
        <p:spPr>
          <a:xfrm>
            <a:off x="3294744" y="2488006"/>
            <a:ext cx="2554513" cy="640080"/>
          </a:xfrm>
        </p:spPr>
        <p:txBody>
          <a:bodyPr/>
          <a:lstStyle>
            <a:lvl1pPr>
              <a:defRPr/>
            </a:lvl1pPr>
          </a:lstStyle>
          <a:p>
            <a:pPr lvl="0"/>
            <a:endParaRPr lang="en-US" dirty="0"/>
          </a:p>
        </p:txBody>
      </p:sp>
      <p:sp>
        <p:nvSpPr>
          <p:cNvPr id="20" name="Content Placeholder 9">
            <a:extLst>
              <a:ext uri="{FF2B5EF4-FFF2-40B4-BE49-F238E27FC236}">
                <a16:creationId xmlns:a16="http://schemas.microsoft.com/office/drawing/2014/main" id="{689547EE-237D-CCAC-DAA1-AADFFC9C7B67}"/>
              </a:ext>
            </a:extLst>
          </p:cNvPr>
          <p:cNvSpPr>
            <a:spLocks noGrp="1"/>
          </p:cNvSpPr>
          <p:nvPr>
            <p:ph sz="quarter" idx="21"/>
          </p:nvPr>
        </p:nvSpPr>
        <p:spPr>
          <a:xfrm>
            <a:off x="3294744" y="3284372"/>
            <a:ext cx="2554513" cy="640080"/>
          </a:xfrm>
        </p:spPr>
        <p:txBody>
          <a:bodyPr/>
          <a:lstStyle>
            <a:lvl1pPr>
              <a:defRPr/>
            </a:lvl1pPr>
          </a:lstStyle>
          <a:p>
            <a:pPr lvl="0"/>
            <a:endParaRPr lang="en-US" dirty="0"/>
          </a:p>
        </p:txBody>
      </p:sp>
      <p:sp>
        <p:nvSpPr>
          <p:cNvPr id="21" name="Content Placeholder 10">
            <a:extLst>
              <a:ext uri="{FF2B5EF4-FFF2-40B4-BE49-F238E27FC236}">
                <a16:creationId xmlns:a16="http://schemas.microsoft.com/office/drawing/2014/main" id="{747AC1A0-A722-628F-9C0E-5820FBDB98D5}"/>
              </a:ext>
            </a:extLst>
          </p:cNvPr>
          <p:cNvSpPr>
            <a:spLocks noGrp="1"/>
          </p:cNvSpPr>
          <p:nvPr>
            <p:ph sz="quarter" idx="22"/>
          </p:nvPr>
        </p:nvSpPr>
        <p:spPr>
          <a:xfrm>
            <a:off x="3294744" y="4080738"/>
            <a:ext cx="2554513" cy="640080"/>
          </a:xfrm>
        </p:spPr>
        <p:txBody>
          <a:bodyPr/>
          <a:lstStyle>
            <a:lvl1pPr>
              <a:defRPr/>
            </a:lvl1pPr>
          </a:lstStyle>
          <a:p>
            <a:pPr lvl="0"/>
            <a:endParaRPr lang="en-US" dirty="0"/>
          </a:p>
        </p:txBody>
      </p:sp>
      <p:sp>
        <p:nvSpPr>
          <p:cNvPr id="22" name="Content Placeholder 11">
            <a:extLst>
              <a:ext uri="{FF2B5EF4-FFF2-40B4-BE49-F238E27FC236}">
                <a16:creationId xmlns:a16="http://schemas.microsoft.com/office/drawing/2014/main" id="{E49DFDA8-A118-EBBD-EF64-3FC3F23C2912}"/>
              </a:ext>
            </a:extLst>
          </p:cNvPr>
          <p:cNvSpPr>
            <a:spLocks noGrp="1"/>
          </p:cNvSpPr>
          <p:nvPr>
            <p:ph sz="quarter" idx="23"/>
          </p:nvPr>
        </p:nvSpPr>
        <p:spPr>
          <a:xfrm>
            <a:off x="3294744" y="4877104"/>
            <a:ext cx="2554513" cy="640080"/>
          </a:xfrm>
        </p:spPr>
        <p:txBody>
          <a:bodyPr/>
          <a:lstStyle>
            <a:lvl1pPr>
              <a:defRPr/>
            </a:lvl1pPr>
          </a:lstStyle>
          <a:p>
            <a:pPr lvl="0"/>
            <a:endParaRPr lang="en-US" dirty="0"/>
          </a:p>
        </p:txBody>
      </p:sp>
      <p:sp>
        <p:nvSpPr>
          <p:cNvPr id="23" name="Content Placeholder 12">
            <a:extLst>
              <a:ext uri="{FF2B5EF4-FFF2-40B4-BE49-F238E27FC236}">
                <a16:creationId xmlns:a16="http://schemas.microsoft.com/office/drawing/2014/main" id="{6DD3370B-2A3A-800D-168F-1870BB693D16}"/>
              </a:ext>
            </a:extLst>
          </p:cNvPr>
          <p:cNvSpPr>
            <a:spLocks noGrp="1"/>
          </p:cNvSpPr>
          <p:nvPr>
            <p:ph sz="quarter" idx="24"/>
          </p:nvPr>
        </p:nvSpPr>
        <p:spPr>
          <a:xfrm>
            <a:off x="3294744" y="5673471"/>
            <a:ext cx="2554513" cy="640080"/>
          </a:xfrm>
        </p:spPr>
        <p:txBody>
          <a:bodyPr/>
          <a:lstStyle>
            <a:lvl1pPr>
              <a:defRPr/>
            </a:lvl1pPr>
          </a:lstStyle>
          <a:p>
            <a:pPr lvl="0"/>
            <a:endParaRPr lang="en-US" dirty="0"/>
          </a:p>
        </p:txBody>
      </p:sp>
      <p:sp>
        <p:nvSpPr>
          <p:cNvPr id="4" name="Content Placeholder 13">
            <a:extLst>
              <a:ext uri="{FF2B5EF4-FFF2-40B4-BE49-F238E27FC236}">
                <a16:creationId xmlns:a16="http://schemas.microsoft.com/office/drawing/2014/main" id="{94B26D90-64A3-D054-BB8F-32C6CE0BE363}"/>
              </a:ext>
            </a:extLst>
          </p:cNvPr>
          <p:cNvSpPr>
            <a:spLocks noGrp="1"/>
          </p:cNvSpPr>
          <p:nvPr>
            <p:ph sz="quarter" idx="25"/>
          </p:nvPr>
        </p:nvSpPr>
        <p:spPr>
          <a:xfrm>
            <a:off x="6246588" y="1691640"/>
            <a:ext cx="2554513" cy="640080"/>
          </a:xfrm>
          <a:prstGeom prst="rect">
            <a:avLst/>
          </a:prstGeom>
        </p:spPr>
        <p:txBody>
          <a:bodyPr/>
          <a:lstStyle>
            <a:lvl1pPr>
              <a:defRPr/>
            </a:lvl1pPr>
          </a:lstStyle>
          <a:p>
            <a:pPr lvl="0"/>
            <a:endParaRPr lang="en-US" dirty="0"/>
          </a:p>
        </p:txBody>
      </p:sp>
      <p:sp>
        <p:nvSpPr>
          <p:cNvPr id="7" name="Content Placeholder 14">
            <a:extLst>
              <a:ext uri="{FF2B5EF4-FFF2-40B4-BE49-F238E27FC236}">
                <a16:creationId xmlns:a16="http://schemas.microsoft.com/office/drawing/2014/main" id="{B6E7DEB2-7EFD-AC3E-B00E-FE9AD85E049E}"/>
              </a:ext>
            </a:extLst>
          </p:cNvPr>
          <p:cNvSpPr>
            <a:spLocks noGrp="1"/>
          </p:cNvSpPr>
          <p:nvPr>
            <p:ph sz="quarter" idx="26"/>
          </p:nvPr>
        </p:nvSpPr>
        <p:spPr>
          <a:xfrm>
            <a:off x="6246588" y="2488006"/>
            <a:ext cx="2554513" cy="640080"/>
          </a:xfrm>
        </p:spPr>
        <p:txBody>
          <a:bodyPr/>
          <a:lstStyle>
            <a:lvl1pPr>
              <a:defRPr/>
            </a:lvl1pPr>
          </a:lstStyle>
          <a:p>
            <a:pPr lvl="0"/>
            <a:endParaRPr lang="en-US" dirty="0"/>
          </a:p>
        </p:txBody>
      </p:sp>
      <p:sp>
        <p:nvSpPr>
          <p:cNvPr id="9" name="Content Placeholder 15">
            <a:extLst>
              <a:ext uri="{FF2B5EF4-FFF2-40B4-BE49-F238E27FC236}">
                <a16:creationId xmlns:a16="http://schemas.microsoft.com/office/drawing/2014/main" id="{1D9F9BE1-3FEE-265A-4601-43AC76F186FD}"/>
              </a:ext>
            </a:extLst>
          </p:cNvPr>
          <p:cNvSpPr>
            <a:spLocks noGrp="1"/>
          </p:cNvSpPr>
          <p:nvPr>
            <p:ph sz="quarter" idx="27"/>
          </p:nvPr>
        </p:nvSpPr>
        <p:spPr>
          <a:xfrm>
            <a:off x="6246588" y="3284372"/>
            <a:ext cx="2554513" cy="640080"/>
          </a:xfrm>
        </p:spPr>
        <p:txBody>
          <a:bodyPr/>
          <a:lstStyle>
            <a:lvl1pPr>
              <a:defRPr/>
            </a:lvl1pPr>
          </a:lstStyle>
          <a:p>
            <a:pPr lvl="0"/>
            <a:endParaRPr lang="en-US" dirty="0"/>
          </a:p>
        </p:txBody>
      </p:sp>
      <p:sp>
        <p:nvSpPr>
          <p:cNvPr id="10" name="Content Placeholder 16">
            <a:extLst>
              <a:ext uri="{FF2B5EF4-FFF2-40B4-BE49-F238E27FC236}">
                <a16:creationId xmlns:a16="http://schemas.microsoft.com/office/drawing/2014/main" id="{84B77A11-CF48-C2D0-55DD-3330B8283587}"/>
              </a:ext>
            </a:extLst>
          </p:cNvPr>
          <p:cNvSpPr>
            <a:spLocks noGrp="1"/>
          </p:cNvSpPr>
          <p:nvPr>
            <p:ph sz="quarter" idx="28"/>
          </p:nvPr>
        </p:nvSpPr>
        <p:spPr>
          <a:xfrm>
            <a:off x="6246588" y="4080738"/>
            <a:ext cx="2554513" cy="640080"/>
          </a:xfrm>
        </p:spPr>
        <p:txBody>
          <a:bodyPr/>
          <a:lstStyle>
            <a:lvl1pPr>
              <a:defRPr/>
            </a:lvl1pPr>
          </a:lstStyle>
          <a:p>
            <a:pPr lvl="0"/>
            <a:endParaRPr lang="en-US" dirty="0"/>
          </a:p>
        </p:txBody>
      </p:sp>
      <p:sp>
        <p:nvSpPr>
          <p:cNvPr id="12" name="Content Placeholder 17">
            <a:extLst>
              <a:ext uri="{FF2B5EF4-FFF2-40B4-BE49-F238E27FC236}">
                <a16:creationId xmlns:a16="http://schemas.microsoft.com/office/drawing/2014/main" id="{F98B8886-62C2-45E6-8144-B13DFB6D2EAA}"/>
              </a:ext>
            </a:extLst>
          </p:cNvPr>
          <p:cNvSpPr>
            <a:spLocks noGrp="1"/>
          </p:cNvSpPr>
          <p:nvPr>
            <p:ph sz="quarter" idx="29"/>
          </p:nvPr>
        </p:nvSpPr>
        <p:spPr>
          <a:xfrm>
            <a:off x="6246588" y="4877104"/>
            <a:ext cx="2554513" cy="640080"/>
          </a:xfrm>
        </p:spPr>
        <p:txBody>
          <a:bodyPr/>
          <a:lstStyle>
            <a:lvl1pPr>
              <a:defRPr/>
            </a:lvl1pPr>
          </a:lstStyle>
          <a:p>
            <a:pPr lvl="0"/>
            <a:endParaRPr lang="en-US" dirty="0"/>
          </a:p>
        </p:txBody>
      </p:sp>
      <p:sp>
        <p:nvSpPr>
          <p:cNvPr id="14" name="Content Placeholder 18">
            <a:extLst>
              <a:ext uri="{FF2B5EF4-FFF2-40B4-BE49-F238E27FC236}">
                <a16:creationId xmlns:a16="http://schemas.microsoft.com/office/drawing/2014/main" id="{9DAE65B4-BA13-857E-D429-4AB3603DBDE4}"/>
              </a:ext>
            </a:extLst>
          </p:cNvPr>
          <p:cNvSpPr>
            <a:spLocks noGrp="1"/>
          </p:cNvSpPr>
          <p:nvPr>
            <p:ph sz="quarter" idx="30"/>
          </p:nvPr>
        </p:nvSpPr>
        <p:spPr>
          <a:xfrm>
            <a:off x="6246588" y="5673471"/>
            <a:ext cx="2554513" cy="640080"/>
          </a:xfrm>
        </p:spPr>
        <p:txBody>
          <a:bodyPr/>
          <a:lstStyle>
            <a:lvl1pPr>
              <a:defRPr/>
            </a:lvl1pPr>
          </a:lstStyle>
          <a:p>
            <a:pPr lvl="0"/>
            <a:endParaRPr lang="en-US" dirty="0"/>
          </a:p>
        </p:txBody>
      </p:sp>
      <p:sp>
        <p:nvSpPr>
          <p:cNvPr id="16" name="Text Placeholder 3">
            <a:extLst>
              <a:ext uri="{FF2B5EF4-FFF2-40B4-BE49-F238E27FC236}">
                <a16:creationId xmlns:a16="http://schemas.microsoft.com/office/drawing/2014/main" id="{04468B86-03CB-4A61-B64D-0EC47AD8851A}"/>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7" name="Text Placeholder 4">
            <a:extLst>
              <a:ext uri="{FF2B5EF4-FFF2-40B4-BE49-F238E27FC236}">
                <a16:creationId xmlns:a16="http://schemas.microsoft.com/office/drawing/2014/main" id="{2994964F-244F-3AAD-A676-EF2FFCE10AD9}"/>
              </a:ext>
            </a:extLst>
          </p:cNvPr>
          <p:cNvSpPr>
            <a:spLocks noGrp="1"/>
          </p:cNvSpPr>
          <p:nvPr>
            <p:ph type="body" sz="quarter" idx="32"/>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138908570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noAutofit/>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noAutofit/>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noAutofit/>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noAutofit/>
          </a:bodyPr>
          <a:lstStyle>
            <a:lvl1pPr algn="ctr">
              <a:defRPr/>
            </a:lvl1pPr>
          </a:lstStyle>
          <a:p>
            <a:pPr defTabSz="457200">
              <a:spcBef>
                <a:spcPct val="20000"/>
              </a:spcBef>
              <a:defRPr/>
            </a:pPr>
            <a:r>
              <a:rPr lang="en-US" dirty="0"/>
              <a:t>© McGraw Hill LLC. All rights reserved. No reproduction or distribution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noAutofit/>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noAutofit/>
          </a:bodyPr>
          <a:lstStyle>
            <a:lvl1pPr algn="ctr">
              <a:defRPr/>
            </a:lvl1pPr>
          </a:lstStyle>
          <a:p>
            <a:pPr defTabSz="457200">
              <a:spcBef>
                <a:spcPct val="20000"/>
              </a:spcBef>
              <a:defRPr/>
            </a:pPr>
            <a:r>
              <a:rPr lang="en-US" dirty="0"/>
              <a:t>© McGraw Hill LLC. All rights reserved. No reproduction or distribution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33770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22792" y="6675120"/>
            <a:ext cx="356616"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sz="2800"/>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22792" y="6675120"/>
            <a:ext cx="356616" cy="182880"/>
          </a:xfrm>
        </p:spPr>
        <p:txBody>
          <a:bodyPr/>
          <a:lstStyle/>
          <a:p>
            <a:r>
              <a:rPr lang="en-US" dirty="0"/>
              <a:t>16-</a:t>
            </a:r>
            <a:fld id="{68151E55-6873-49E2-B8D5-2F265E6F1973}" type="slidenum">
              <a:rPr smtClean="0"/>
              <a:pPr/>
              <a:t>‹#›</a:t>
            </a:fld>
            <a:endParaRPr lang="en-US" dirty="0"/>
          </a:p>
        </p:txBody>
      </p:sp>
    </p:spTree>
    <p:extLst>
      <p:ext uri="{BB962C8B-B14F-4D97-AF65-F5344CB8AC3E}">
        <p14:creationId xmlns:p14="http://schemas.microsoft.com/office/powerpoint/2010/main" val="380367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8" name="Return to main slide Link 1">
            <a:extLst>
              <a:ext uri="{FF2B5EF4-FFF2-40B4-BE49-F238E27FC236}">
                <a16:creationId xmlns:a16="http://schemas.microsoft.com/office/drawing/2014/main" id="{CA8931B4-D4B5-E0CD-32BB-AC6D28442CF4}"/>
              </a:ext>
            </a:extLst>
          </p:cNvPr>
          <p:cNvSpPr>
            <a:spLocks noGrp="1"/>
          </p:cNvSpPr>
          <p:nvPr>
            <p:ph type="body" sz="quarter" idx="16" hasCustomPrompt="1"/>
          </p:nvPr>
        </p:nvSpPr>
        <p:spPr>
          <a:xfrm>
            <a:off x="3081338" y="1068388"/>
            <a:ext cx="2981325" cy="225425"/>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lvl="0" algn="ctr"/>
            <a:r>
              <a:rPr lang="en-US" dirty="0"/>
              <a:t>Return to parent-slide containing images.</a:t>
            </a:r>
          </a:p>
        </p:txBody>
      </p:sp>
      <p:sp>
        <p:nvSpPr>
          <p:cNvPr id="10" name="Content Placeholder 9">
            <a:extLst>
              <a:ext uri="{FF2B5EF4-FFF2-40B4-BE49-F238E27FC236}">
                <a16:creationId xmlns:a16="http://schemas.microsoft.com/office/drawing/2014/main" id="{73626CFD-2963-C1FF-579E-726768F60547}"/>
              </a:ext>
            </a:extLst>
          </p:cNvPr>
          <p:cNvSpPr>
            <a:spLocks noGrp="1"/>
          </p:cNvSpPr>
          <p:nvPr>
            <p:ph sz="quarter" idx="17" hasCustomPrompt="1"/>
          </p:nvPr>
        </p:nvSpPr>
        <p:spPr/>
        <p:txBody>
          <a:bodyPr/>
          <a:lstStyle>
            <a:lvl1pPr>
              <a:defRPr>
                <a:latin typeface="+mn-lt"/>
              </a:defRPr>
            </a:lvl1pPr>
            <a:lvl2pPr>
              <a:defRPr>
                <a:latin typeface="+mn-lt"/>
              </a:defRPr>
            </a:lvl2pPr>
            <a:lvl3pPr>
              <a:defRPr>
                <a:latin typeface="+mn-lt"/>
              </a:defRPr>
            </a:lvl3pPr>
          </a:lstStyle>
          <a:p>
            <a:pPr lvl="0"/>
            <a:r>
              <a:rPr lang="en-US" dirty="0"/>
              <a:t>Slide Content</a:t>
            </a:r>
          </a:p>
          <a:p>
            <a:pPr lvl="1"/>
            <a:r>
              <a:rPr lang="en-US" dirty="0"/>
              <a:t>Second level</a:t>
            </a:r>
          </a:p>
          <a:p>
            <a:pPr lvl="2"/>
            <a:r>
              <a:rPr lang="en-US" dirty="0"/>
              <a:t>Third level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Return to main slide Link 2">
            <a:extLst>
              <a:ext uri="{FF2B5EF4-FFF2-40B4-BE49-F238E27FC236}">
                <a16:creationId xmlns:a16="http://schemas.microsoft.com/office/drawing/2014/main" id="{162BB7A2-838E-4F41-55FD-C715383EE3E2}"/>
              </a:ext>
            </a:extLst>
          </p:cNvPr>
          <p:cNvSpPr>
            <a:spLocks noGrp="1"/>
          </p:cNvSpPr>
          <p:nvPr>
            <p:ph type="body" sz="quarter" idx="18" hasCustomPrompt="1"/>
          </p:nvPr>
        </p:nvSpPr>
        <p:spPr>
          <a:xfrm>
            <a:off x="3081528" y="6354763"/>
            <a:ext cx="2980944" cy="228600"/>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6616"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13222756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1752"/>
            <a:ext cx="8458200" cy="676656"/>
          </a:xfrm>
          <a:prstGeom prst="rect">
            <a:avLst/>
          </a:prstGeom>
        </p:spPr>
        <p:txBody>
          <a:bodyPr anchor="ctr">
            <a:noAutofit/>
          </a:bodyPr>
          <a:lstStyle>
            <a:lvl1pPr>
              <a:defRPr sz="2400"/>
            </a:lvl1pPr>
          </a:lstStyle>
          <a:p>
            <a:r>
              <a:rPr lang="en-US" dirty="0"/>
              <a:t>Slide Title</a:t>
            </a:r>
          </a:p>
        </p:txBody>
      </p:sp>
      <p:sp>
        <p:nvSpPr>
          <p:cNvPr id="4" name="Return to main slide Link 1">
            <a:extLst>
              <a:ext uri="{FF2B5EF4-FFF2-40B4-BE49-F238E27FC236}">
                <a16:creationId xmlns:a16="http://schemas.microsoft.com/office/drawing/2014/main" id="{F26EDF14-B2E9-BF97-26C7-B5361587CB5A}"/>
              </a:ext>
            </a:extLst>
          </p:cNvPr>
          <p:cNvSpPr>
            <a:spLocks noGrp="1"/>
          </p:cNvSpPr>
          <p:nvPr>
            <p:ph type="body" sz="quarter" idx="17" hasCustomPrompt="1"/>
          </p:nvPr>
        </p:nvSpPr>
        <p:spPr>
          <a:xfrm>
            <a:off x="3081528" y="1069848"/>
            <a:ext cx="2980944" cy="225425"/>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12" name="Image Identifier 1">
            <a:extLst>
              <a:ext uri="{FF2B5EF4-FFF2-40B4-BE49-F238E27FC236}">
                <a16:creationId xmlns:a16="http://schemas.microsoft.com/office/drawing/2014/main" id="{66FC4F3D-1006-001F-E3E1-34E8D98BCCA6}"/>
              </a:ext>
            </a:extLst>
          </p:cNvPr>
          <p:cNvSpPr>
            <a:spLocks noGrp="1"/>
          </p:cNvSpPr>
          <p:nvPr>
            <p:ph type="body" sz="quarter" idx="18" hasCustomPrompt="1"/>
          </p:nvPr>
        </p:nvSpPr>
        <p:spPr>
          <a:xfrm>
            <a:off x="342900" y="1410562"/>
            <a:ext cx="4078224" cy="393700"/>
          </a:xfrm>
        </p:spPr>
        <p:txBody>
          <a:bodyPr>
            <a:noAutofit/>
          </a:bodyPr>
          <a:lstStyle/>
          <a:p>
            <a:pPr lvl="0"/>
            <a:r>
              <a:rPr lang="en-US" dirty="0"/>
              <a:t>Image Identifier 1</a:t>
            </a:r>
          </a:p>
        </p:txBody>
      </p:sp>
      <p:sp>
        <p:nvSpPr>
          <p:cNvPr id="14" name="Content Placeholder 1">
            <a:extLst>
              <a:ext uri="{FF2B5EF4-FFF2-40B4-BE49-F238E27FC236}">
                <a16:creationId xmlns:a16="http://schemas.microsoft.com/office/drawing/2014/main" id="{AD34AB29-6F3A-C82E-2112-A29AFE3E8783}"/>
              </a:ext>
            </a:extLst>
          </p:cNvPr>
          <p:cNvSpPr>
            <a:spLocks noGrp="1"/>
          </p:cNvSpPr>
          <p:nvPr>
            <p:ph sz="quarter" idx="19" hasCustomPrompt="1"/>
          </p:nvPr>
        </p:nvSpPr>
        <p:spPr>
          <a:xfrm>
            <a:off x="342900" y="1929384"/>
            <a:ext cx="4076700" cy="4314825"/>
          </a:xfrm>
        </p:spPr>
        <p:txBody>
          <a:bodyPr>
            <a:noAutofit/>
          </a:bodyPr>
          <a:lstStyle/>
          <a:p>
            <a:pPr lvl="0"/>
            <a:r>
              <a:rPr lang="en-US" dirty="0"/>
              <a:t>Slide Content</a:t>
            </a:r>
          </a:p>
          <a:p>
            <a:pPr lvl="1"/>
            <a:r>
              <a:rPr lang="en-US" dirty="0"/>
              <a:t>Second level</a:t>
            </a:r>
          </a:p>
          <a:p>
            <a:pPr lvl="2"/>
            <a:r>
              <a:rPr lang="en-US" dirty="0"/>
              <a:t>Third level</a:t>
            </a:r>
          </a:p>
        </p:txBody>
      </p:sp>
      <p:sp>
        <p:nvSpPr>
          <p:cNvPr id="16" name="Image Identifier 2">
            <a:extLst>
              <a:ext uri="{FF2B5EF4-FFF2-40B4-BE49-F238E27FC236}">
                <a16:creationId xmlns:a16="http://schemas.microsoft.com/office/drawing/2014/main" id="{91F14EE4-57B2-80F8-F97F-8F90727CD808}"/>
              </a:ext>
            </a:extLst>
          </p:cNvPr>
          <p:cNvSpPr>
            <a:spLocks noGrp="1"/>
          </p:cNvSpPr>
          <p:nvPr>
            <p:ph type="body" sz="quarter" idx="20" hasCustomPrompt="1"/>
          </p:nvPr>
        </p:nvSpPr>
        <p:spPr>
          <a:xfrm>
            <a:off x="4727448" y="1404938"/>
            <a:ext cx="4078224" cy="393192"/>
          </a:xfrm>
        </p:spPr>
        <p:txBody>
          <a:bodyPr>
            <a:noAutofit/>
          </a:bodyPr>
          <a:lstStyle/>
          <a:p>
            <a:pPr lvl="0"/>
            <a:r>
              <a:rPr lang="en-US" dirty="0"/>
              <a:t>Image Identifier 2</a:t>
            </a:r>
          </a:p>
        </p:txBody>
      </p:sp>
      <p:sp>
        <p:nvSpPr>
          <p:cNvPr id="18" name="Content Placeholder 2">
            <a:extLst>
              <a:ext uri="{FF2B5EF4-FFF2-40B4-BE49-F238E27FC236}">
                <a16:creationId xmlns:a16="http://schemas.microsoft.com/office/drawing/2014/main" id="{A10A15B6-CA9D-727F-1B00-62A32964057D}"/>
              </a:ext>
            </a:extLst>
          </p:cNvPr>
          <p:cNvSpPr>
            <a:spLocks noGrp="1"/>
          </p:cNvSpPr>
          <p:nvPr>
            <p:ph sz="quarter" idx="21" hasCustomPrompt="1"/>
          </p:nvPr>
        </p:nvSpPr>
        <p:spPr>
          <a:xfrm>
            <a:off x="4727448" y="1929384"/>
            <a:ext cx="4078224" cy="4314825"/>
          </a:xfrm>
        </p:spPr>
        <p:txBody>
          <a:bodyPr>
            <a:noAutofit/>
          </a:bodyPr>
          <a:lstStyle/>
          <a:p>
            <a:pPr lvl="0"/>
            <a:r>
              <a:rPr lang="en-US" dirty="0"/>
              <a:t>Slide Content 2</a:t>
            </a:r>
          </a:p>
          <a:p>
            <a:pPr lvl="1"/>
            <a:r>
              <a:rPr lang="en-US" dirty="0"/>
              <a:t>Second level</a:t>
            </a:r>
          </a:p>
          <a:p>
            <a:pPr lvl="2"/>
            <a:r>
              <a:rPr lang="en-US" dirty="0"/>
              <a:t>Third level</a:t>
            </a:r>
          </a:p>
        </p:txBody>
      </p:sp>
      <p:sp>
        <p:nvSpPr>
          <p:cNvPr id="19" name="Return to main slide Link 2">
            <a:extLst>
              <a:ext uri="{FF2B5EF4-FFF2-40B4-BE49-F238E27FC236}">
                <a16:creationId xmlns:a16="http://schemas.microsoft.com/office/drawing/2014/main" id="{3984A342-B272-A827-160E-66826A20DB1A}"/>
              </a:ext>
            </a:extLst>
          </p:cNvPr>
          <p:cNvSpPr>
            <a:spLocks noGrp="1"/>
          </p:cNvSpPr>
          <p:nvPr>
            <p:ph type="body" sz="quarter" idx="22" hasCustomPrompt="1"/>
          </p:nvPr>
        </p:nvSpPr>
        <p:spPr>
          <a:xfrm>
            <a:off x="3081528" y="6355080"/>
            <a:ext cx="2980944" cy="228600"/>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a:prstGeom prst="rect">
            <a:avLst/>
          </a:prstGeom>
        </p:spPr>
        <p:txBody>
          <a:bodyPr>
            <a:noAutofit/>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9539636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21792"/>
            <a:ext cx="8458200" cy="731520"/>
          </a:xfrm>
          <a:prstGeom prst="rect">
            <a:avLst/>
          </a:prstGeom>
        </p:spPr>
        <p:txBody>
          <a:bodyPr anchor="ctr"/>
          <a:lstStyle>
            <a:lvl1pPr algn="ctr">
              <a:defRPr sz="2800">
                <a:latin typeface="Calibri" panose="020F0502020204030204" pitchFamily="34" charset="0"/>
                <a:ea typeface="Calibri" panose="020F0502020204030204" pitchFamily="34" charset="0"/>
                <a:cs typeface="Calibri" panose="020F0502020204030204" pitchFamily="34" charset="0"/>
              </a:defRPr>
            </a:lvl1pPr>
          </a:lstStyle>
          <a:p>
            <a:r>
              <a:rPr lang="en-US" dirty="0"/>
              <a:t>Slide Title</a:t>
            </a:r>
          </a:p>
        </p:txBody>
      </p:sp>
      <p:sp>
        <p:nvSpPr>
          <p:cNvPr id="8" name="Return to main slide Link 1">
            <a:extLst>
              <a:ext uri="{FF2B5EF4-FFF2-40B4-BE49-F238E27FC236}">
                <a16:creationId xmlns:a16="http://schemas.microsoft.com/office/drawing/2014/main" id="{CA8931B4-D4B5-E0CD-32BB-AC6D28442CF4}"/>
              </a:ext>
            </a:extLst>
          </p:cNvPr>
          <p:cNvSpPr>
            <a:spLocks noGrp="1"/>
          </p:cNvSpPr>
          <p:nvPr>
            <p:ph type="body" sz="quarter" idx="16" hasCustomPrompt="1"/>
          </p:nvPr>
        </p:nvSpPr>
        <p:spPr>
          <a:xfrm>
            <a:off x="3081338" y="1453896"/>
            <a:ext cx="2981325" cy="225425"/>
          </a:xfrm>
        </p:spPr>
        <p:txBody>
          <a:bodyPr anchor="ctr">
            <a:noAutofit/>
          </a:bodyPr>
          <a:lstStyle>
            <a:lvl1pPr algn="ctr">
              <a:defRPr sz="1200">
                <a:latin typeface="Calibri" panose="020F0502020204030204" pitchFamily="34" charset="0"/>
                <a:ea typeface="Calibri" panose="020F0502020204030204" pitchFamily="34" charset="0"/>
                <a:cs typeface="Calibri" panose="020F0502020204030204" pitchFamily="34" charset="0"/>
              </a:defRPr>
            </a:lvl1pPr>
            <a:lvl2pPr algn="ctr">
              <a:defRPr sz="1200"/>
            </a:lvl2pPr>
            <a:lvl3pPr algn="ctr">
              <a:defRPr sz="1200"/>
            </a:lvl3pPr>
            <a:lvl4pPr algn="ctr">
              <a:defRPr sz="1200"/>
            </a:lvl4pPr>
            <a:lvl5pPr algn="ctr">
              <a:defRPr sz="1200"/>
            </a:lvl5pPr>
          </a:lstStyle>
          <a:p>
            <a:pPr lvl="0" algn="ctr"/>
            <a:r>
              <a:rPr lang="en-US" dirty="0"/>
              <a:t>Return to parent-slide containing images.</a:t>
            </a:r>
          </a:p>
        </p:txBody>
      </p:sp>
      <p:sp>
        <p:nvSpPr>
          <p:cNvPr id="10" name="Content Placeholder 9">
            <a:extLst>
              <a:ext uri="{FF2B5EF4-FFF2-40B4-BE49-F238E27FC236}">
                <a16:creationId xmlns:a16="http://schemas.microsoft.com/office/drawing/2014/main" id="{73626CFD-2963-C1FF-579E-726768F60547}"/>
              </a:ext>
            </a:extLst>
          </p:cNvPr>
          <p:cNvSpPr>
            <a:spLocks noGrp="1"/>
          </p:cNvSpPr>
          <p:nvPr>
            <p:ph sz="quarter" idx="17" hasCustomPrompt="1"/>
          </p:nvPr>
        </p:nvSpPr>
        <p:spPr>
          <a:xfrm>
            <a:off x="342900" y="1755648"/>
            <a:ext cx="8458200" cy="4526280"/>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Slide Content</a:t>
            </a:r>
          </a:p>
          <a:p>
            <a:pPr lvl="1"/>
            <a:r>
              <a:rPr lang="en-US" dirty="0"/>
              <a:t>Second level</a:t>
            </a:r>
          </a:p>
          <a:p>
            <a:pPr lvl="2"/>
            <a:r>
              <a:rPr lang="en-US" dirty="0"/>
              <a:t>Third level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Return to main slide Link 2">
            <a:extLst>
              <a:ext uri="{FF2B5EF4-FFF2-40B4-BE49-F238E27FC236}">
                <a16:creationId xmlns:a16="http://schemas.microsoft.com/office/drawing/2014/main" id="{162BB7A2-838E-4F41-55FD-C715383EE3E2}"/>
              </a:ext>
            </a:extLst>
          </p:cNvPr>
          <p:cNvSpPr>
            <a:spLocks noGrp="1"/>
          </p:cNvSpPr>
          <p:nvPr>
            <p:ph type="body" sz="quarter" idx="18" hasCustomPrompt="1"/>
          </p:nvPr>
        </p:nvSpPr>
        <p:spPr>
          <a:xfrm>
            <a:off x="3081528" y="6354763"/>
            <a:ext cx="2980944" cy="228600"/>
          </a:xfrm>
        </p:spPr>
        <p:txBody>
          <a:bodyPr anchor="ctr">
            <a:noAutofit/>
          </a:bodyPr>
          <a:lstStyle>
            <a:lvl1pPr algn="ctr">
              <a:defRPr sz="1200">
                <a:latin typeface="Calibri" panose="020F0502020204030204" pitchFamily="34" charset="0"/>
                <a:ea typeface="Calibri" panose="020F0502020204030204" pitchFamily="34" charset="0"/>
                <a:cs typeface="Calibri" panose="020F0502020204030204" pitchFamily="34" charset="0"/>
              </a:defRPr>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6616" cy="182880"/>
          </a:xfrm>
        </p:spPr>
        <p:txBody>
          <a:body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246886122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noAutofit/>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noAutofit/>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685800" y="3172968"/>
            <a:ext cx="4727448" cy="914400"/>
          </a:xfrm>
          <a:prstGeom prst="rect">
            <a:avLst/>
          </a:prstGeom>
        </p:spPr>
        <p:txBody>
          <a:bodyPr anchor="t">
            <a:noAutofit/>
          </a:bodyPr>
          <a:lstStyle>
            <a:lvl1pPr algn="l">
              <a:lnSpc>
                <a:spcPct val="100000"/>
              </a:lnSpc>
              <a:defRPr sz="3200" b="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3" name="Subtitle"/>
          <p:cNvSpPr>
            <a:spLocks noGrp="1"/>
          </p:cNvSpPr>
          <p:nvPr>
            <p:ph type="subTitle" idx="1"/>
          </p:nvPr>
        </p:nvSpPr>
        <p:spPr>
          <a:xfrm>
            <a:off x="685800" y="1499616"/>
            <a:ext cx="7772400" cy="1527048"/>
          </a:xfrm>
          <a:prstGeom prst="rect">
            <a:avLst/>
          </a:prstGeom>
        </p:spPr>
        <p:txBody>
          <a:bodyPr>
            <a:noAutofit/>
          </a:bodyPr>
          <a:lstStyle>
            <a:lvl1pPr marL="0" indent="0" algn="l">
              <a:buNone/>
              <a:defRPr sz="4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33" name="Text Placeholder"/>
          <p:cNvSpPr>
            <a:spLocks noGrp="1"/>
          </p:cNvSpPr>
          <p:nvPr>
            <p:ph type="body" sz="quarter" idx="10"/>
          </p:nvPr>
        </p:nvSpPr>
        <p:spPr>
          <a:xfrm>
            <a:off x="685800" y="4480560"/>
            <a:ext cx="7315200" cy="1636776"/>
          </a:xfrm>
          <a:prstGeom prst="rect">
            <a:avLst/>
          </a:prstGeom>
        </p:spPr>
        <p:txBody>
          <a:bodyPr>
            <a:noAutofit/>
          </a:bodyPr>
          <a:lstStyle>
            <a:lvl1pPr>
              <a:spcBef>
                <a:spcPts val="672"/>
              </a:spcBef>
              <a:defRPr sz="2800" b="1">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4024858541"/>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4" name="Appendix Link">
            <a:extLst>
              <a:ext uri="{FF2B5EF4-FFF2-40B4-BE49-F238E27FC236}">
                <a16:creationId xmlns:a16="http://schemas.microsoft.com/office/drawing/2014/main" id="{771D63F7-D0B9-6679-7EA3-952D63EE3182}"/>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7" name="Image Credit">
            <a:extLst>
              <a:ext uri="{FF2B5EF4-FFF2-40B4-BE49-F238E27FC236}">
                <a16:creationId xmlns:a16="http://schemas.microsoft.com/office/drawing/2014/main" id="{F0FBFCC1-3BF3-7126-0F0F-F70CF232FB6B}"/>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7119"/>
            <a:ext cx="355840" cy="180879"/>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9" name="Appendix Link">
            <a:extLst>
              <a:ext uri="{FF2B5EF4-FFF2-40B4-BE49-F238E27FC236}">
                <a16:creationId xmlns:a16="http://schemas.microsoft.com/office/drawing/2014/main" id="{0AB70AB4-F7C2-384F-472C-DDF13099864D}"/>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1" name="Image Credit">
            <a:extLst>
              <a:ext uri="{FF2B5EF4-FFF2-40B4-BE49-F238E27FC236}">
                <a16:creationId xmlns:a16="http://schemas.microsoft.com/office/drawing/2014/main" id="{BD524BE4-D7F7-5A6D-5FB6-DCA53BFA14DE}"/>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80160"/>
            <a:ext cx="4076700" cy="4974336"/>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DF179EFA-E3F2-F855-279F-9703B70912C7}"/>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648FD8F4-6D8E-E138-4434-1B9674E26E36}"/>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80160"/>
            <a:ext cx="2383047" cy="4974336"/>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CC2C8DD4-1C81-9EF5-C73F-FB049A5822A8}"/>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470F90C6-D503-AB73-A1AC-E9F8F2B7513A}"/>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noAutofit/>
          </a:bodyPr>
          <a:lstStyle>
            <a:lvl1pPr algn="ctr">
              <a:defRPr sz="800">
                <a:solidFill>
                  <a:schemeClr val="tx1"/>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586200"/>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C179790D-0AAB-45C4-2B1B-4D9055E9F512}"/>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6616" cy="182880"/>
          </a:xfrm>
          <a:prstGeom prst="rect">
            <a:avLst/>
          </a:prstGeom>
        </p:spPr>
        <p:txBody>
          <a:bodyPr vert="horz" lIns="45720" tIns="45720" rIns="45720" bIns="45720" rtlCol="0" anchor="ctr">
            <a:noAutofit/>
          </a:bodyPr>
          <a:lstStyle>
            <a:lvl1pPr algn="r">
              <a:defRPr sz="800">
                <a:solidFill>
                  <a:schemeClr val="tx1"/>
                </a:solidFill>
              </a:defRPr>
            </a:lvl1pPr>
          </a:lstStyle>
          <a:p>
            <a:r>
              <a:rPr lang="en-US" dirty="0"/>
              <a:t>16-</a:t>
            </a:r>
            <a:fld id="{68151E55-6873-49E2-B8D5-2F265E6F1973}" type="slidenum">
              <a:rPr lang="en-US" smtClean="0"/>
              <a:pPr/>
              <a:t>‹#›</a:t>
            </a:fld>
            <a:endParaRPr lang="en-US" dirty="0"/>
          </a:p>
        </p:txBody>
      </p:sp>
      <p:sp>
        <p:nvSpPr>
          <p:cNvPr id="4" name="Rectangle 3">
            <a:extLst>
              <a:ext uri="{FF2B5EF4-FFF2-40B4-BE49-F238E27FC236}">
                <a16:creationId xmlns:a16="http://schemas.microsoft.com/office/drawing/2014/main" id="{024F46BA-5071-BABE-6972-54CCECBDBD23}"/>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939136772"/>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72465" y="114568"/>
            <a:ext cx="3873993" cy="338554"/>
          </a:xfrm>
          <a:prstGeom prst="rect">
            <a:avLst/>
          </a:prstGeom>
          <a:noFill/>
        </p:spPr>
        <p:txBody>
          <a:bodyPr wrap="square" lIns="45720" r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solidFill>
                  <a:schemeClr val="bg1"/>
                </a:solidFill>
                <a:effectLst/>
                <a:latin typeface="Arial" panose="020B0604020202020204" pitchFamily="34" charset="0"/>
                <a:ea typeface="Calibri" panose="020F0502020204030204" pitchFamily="34" charset="0"/>
              </a:rPr>
              <a:t>Because learning changes everything.</a:t>
            </a:r>
            <a:r>
              <a:rPr lang="en-US" sz="1050" spc="40" baseline="60000" dirty="0">
                <a:solidFill>
                  <a:schemeClr val="bg1"/>
                </a:solidFill>
                <a:effectLst/>
                <a:latin typeface="Arial" panose="020B0604020202020204" pitchFamily="34" charset="0"/>
                <a:ea typeface="Calibri" panose="020F0502020204030204" pitchFamily="34" charset="0"/>
              </a:rPr>
              <a:t>®</a:t>
            </a:r>
            <a:endParaRPr lang="en-US" sz="1600" spc="40" baseline="60000" dirty="0">
              <a:solidFill>
                <a:schemeClr val="bg1"/>
              </a:solidFill>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noAutofit/>
          </a:bodyPr>
          <a:lstStyle>
            <a:lvl1pPr algn="ctr">
              <a:defRPr sz="800">
                <a:solidFill>
                  <a:schemeClr val="tx1"/>
                </a:solidFill>
              </a:defRPr>
            </a:lvl1pPr>
          </a:lstStyle>
          <a:p>
            <a:pPr defTabSz="457200">
              <a:spcBef>
                <a:spcPct val="20000"/>
              </a:spcBef>
              <a:defRPr/>
            </a:pPr>
            <a:r>
              <a:rPr lang="en-US" dirty="0"/>
              <a:t>Add long copyright</a:t>
            </a:r>
          </a:p>
        </p:txBody>
      </p:sp>
    </p:spTree>
    <p:extLst>
      <p:ext uri="{BB962C8B-B14F-4D97-AF65-F5344CB8AC3E}">
        <p14:creationId xmlns:p14="http://schemas.microsoft.com/office/powerpoint/2010/main" val="2049659534"/>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82880"/>
          </a:xfrm>
          <a:prstGeom prst="rect">
            <a:avLst/>
          </a:prstGeom>
        </p:spPr>
        <p:txBody>
          <a:bodyPr vert="horz" lIns="45720" tIns="45720" rIns="45720" bIns="45720" rtlCol="0" anchor="ctr">
            <a:noAutofit/>
          </a:bodyP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3B5E4-917D-A8D9-0DCD-49BA44193590}"/>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chemeClr val="tx1"/>
              </a:solidFill>
              <a:latin typeface="Palatino Linotype"/>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640080"/>
            <a:ext cx="8458200" cy="768096"/>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691640"/>
            <a:ext cx="8458200" cy="452628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82880"/>
          </a:xfrm>
          <a:prstGeom prst="rect">
            <a:avLst/>
          </a:prstGeom>
        </p:spPr>
        <p:txBody>
          <a:bodyPr vert="horz" lIns="45720" tIns="45720" rIns="45720" bIns="45720" rtlCol="0" anchor="ctr">
            <a:noAutofit/>
          </a:bodyPr>
          <a:lstStyle>
            <a:lvl1pPr algn="r">
              <a:defRPr sz="800">
                <a:solidFill>
                  <a:schemeClr val="tx1"/>
                </a:solidFill>
              </a:defRPr>
            </a:lvl1pPr>
          </a:lstStyle>
          <a:p>
            <a:r>
              <a:rPr lang="en-US" dirty="0"/>
              <a:t>16-</a:t>
            </a:r>
            <a:fld id="{68151E55-6873-49E2-B8D5-2F265E6F1973}" type="slidenum">
              <a:rPr lang="en-US" smtClean="0"/>
              <a:pPr/>
              <a:t>‹#›</a:t>
            </a:fld>
            <a:endParaRPr lang="en-US" dirty="0"/>
          </a:p>
        </p:txBody>
      </p:sp>
    </p:spTree>
    <p:extLst>
      <p:ext uri="{BB962C8B-B14F-4D97-AF65-F5344CB8AC3E}">
        <p14:creationId xmlns:p14="http://schemas.microsoft.com/office/powerpoint/2010/main" val="37506915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9" r:id="rId7"/>
    <p:sldLayoutId id="2147483720" r:id="rId8"/>
  </p:sldLayoutIdLst>
  <p:hf hdr="0" dt="0"/>
  <p:txStyles>
    <p:titleStyle>
      <a:lvl1pPr algn="ctr" defTabSz="914400" rtl="0" eaLnBrk="1" latinLnBrk="0" hangingPunct="1">
        <a:lnSpc>
          <a:spcPct val="9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94944" indent="-347472"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dirty="0"/>
              <a:t>Add long copyright line here</a:t>
            </a:r>
          </a:p>
        </p:txBody>
      </p:sp>
      <p:sp>
        <p:nvSpPr>
          <p:cNvPr id="2" name="Rectangle 1">
            <a:extLst>
              <a:ext uri="{FF2B5EF4-FFF2-40B4-BE49-F238E27FC236}">
                <a16:creationId xmlns:a16="http://schemas.microsoft.com/office/drawing/2014/main" id="{F4F09435-81CE-0C9A-6118-DAED14E561E8}"/>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2932283903"/>
      </p:ext>
    </p:extLst>
  </p:cSld>
  <p:clrMap bg1="lt1" tx1="dk1" bg2="lt2" tx2="dk2" accent1="accent1" accent2="accent2" accent3="accent3" accent4="accent4" accent5="accent5" accent6="accent6" hlink="hlink" folHlink="folHlink"/>
  <p:sldLayoutIdLst>
    <p:sldLayoutId id="2147483718"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88226B19-7C1D-B85A-CF8F-901F977BD8E0}"/>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2792" y="6675120"/>
            <a:ext cx="356616" cy="182880"/>
          </a:xfrm>
          <a:prstGeom prst="rect">
            <a:avLst/>
          </a:prstGeom>
        </p:spPr>
        <p:txBody>
          <a:bodyPr vert="horz" lIns="45720" tIns="45720" rIns="45720" bIns="45720" rtlCol="0" anchor="ctr">
            <a:noAutofit/>
          </a:bodyP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2" name="Short Copyright">
            <a:extLst>
              <a:ext uri="{FF2B5EF4-FFF2-40B4-BE49-F238E27FC236}">
                <a16:creationId xmlns:a16="http://schemas.microsoft.com/office/drawing/2014/main" id="{88226B19-7C1D-B85A-CF8F-901F977BD8E0}"/>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2792" y="6675120"/>
            <a:ext cx="356616" cy="182880"/>
          </a:xfrm>
          <a:prstGeom prst="rect">
            <a:avLst/>
          </a:prstGeom>
        </p:spPr>
        <p:txBody>
          <a:bodyPr vert="horz" lIns="45720" tIns="45720" rIns="45720" bIns="45720" rtlCol="0" anchor="ctr">
            <a:noAutofit/>
          </a:bodyPr>
          <a:lstStyle>
            <a:lvl1pPr algn="r">
              <a:defRPr lang="en-US" sz="800" smtClean="0">
                <a:solidFill>
                  <a:schemeClr val="tx1"/>
                </a:solidFill>
              </a:defRPr>
            </a:lvl1pPr>
          </a:lstStyle>
          <a:p>
            <a:r>
              <a:rPr lang="en-US" dirty="0"/>
              <a:t>16-</a:t>
            </a:r>
            <a:fld id="{68151E55-6873-49E2-B8D5-2F265E6F1973}" type="slidenum">
              <a:rPr smtClean="0"/>
              <a:pPr/>
              <a:t>‹#›</a:t>
            </a:fld>
            <a:endParaRPr lang="en-US" dirty="0"/>
          </a:p>
        </p:txBody>
      </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658771"/>
            <a:ext cx="6073803" cy="685800"/>
          </a:xfrm>
          <a:prstGeom prst="rect">
            <a:avLst/>
          </a:prstGeom>
        </p:spPr>
        <p:txBody>
          <a:bodyPr vert="horz" lIns="91440" tIns="45720" rIns="91440" bIns="45720" rtlCol="0" anchor="ctr">
            <a:noAutofit/>
          </a:bodyPr>
          <a:lstStyle/>
          <a:p>
            <a:r>
              <a:rPr lang="en-US" dirty="0"/>
              <a:t>Title goes here</a:t>
            </a:r>
          </a:p>
        </p:txBody>
      </p:sp>
      <p:sp>
        <p:nvSpPr>
          <p:cNvPr id="3" name="Rectangle 2">
            <a:extLst>
              <a:ext uri="{FF2B5EF4-FFF2-40B4-BE49-F238E27FC236}">
                <a16:creationId xmlns:a16="http://schemas.microsoft.com/office/drawing/2014/main" id="{F1EBD8C3-1E55-E05F-4F27-76CDE18986F7}"/>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672251699"/>
      </p:ext>
    </p:extLst>
  </p:cSld>
  <p:clrMap bg1="lt1" tx1="dk1" bg2="lt2" tx2="dk2" accent1="accent1" accent2="accent2" accent3="accent3" accent4="accent4" accent5="accent5" accent6="accent6" hlink="hlink" folHlink="folHlink"/>
  <p:sldLayoutIdLst>
    <p:sldLayoutId id="2147483722"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C179790D-0AAB-45C4-2B1B-4D9055E9F512}"/>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6616" cy="182880"/>
          </a:xfrm>
          <a:prstGeom prst="rect">
            <a:avLst/>
          </a:prstGeom>
        </p:spPr>
        <p:txBody>
          <a:bodyPr vert="horz" lIns="45720" tIns="45720" rIns="45720" bIns="45720" rtlCol="0" anchor="ctr">
            <a:noAutofit/>
          </a:bodyP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slide" Target="slide5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slide" Target="slide5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slide" Target="slide5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55.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slide" Target="slide5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slide" Target="slide5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slide" Target="slide5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slide" Target="slide58.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slide" Target="slide6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slide" Target="slide4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slide" Target="slide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E392-EA60-5509-D2F1-20D0454F5E7F}"/>
              </a:ext>
            </a:extLst>
          </p:cNvPr>
          <p:cNvSpPr>
            <a:spLocks noGrp="1"/>
          </p:cNvSpPr>
          <p:nvPr>
            <p:ph type="ctrTitle"/>
          </p:nvPr>
        </p:nvSpPr>
        <p:spPr>
          <a:xfrm>
            <a:off x="685800" y="3172968"/>
            <a:ext cx="4727448" cy="914400"/>
          </a:xfrm>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Chapter 16</a:t>
            </a:r>
          </a:p>
        </p:txBody>
      </p:sp>
      <p:sp>
        <p:nvSpPr>
          <p:cNvPr id="3" name="Subtitle 2">
            <a:extLst>
              <a:ext uri="{FF2B5EF4-FFF2-40B4-BE49-F238E27FC236}">
                <a16:creationId xmlns:a16="http://schemas.microsoft.com/office/drawing/2014/main" id="{BBEFC77D-1A48-E636-43D4-9A3B5932F470}"/>
              </a:ext>
            </a:extLst>
          </p:cNvPr>
          <p:cNvSpPr>
            <a:spLocks noGrp="1"/>
          </p:cNvSpPr>
          <p:nvPr>
            <p:ph type="subTitle" idx="1"/>
          </p:nvPr>
        </p:nvSpPr>
        <p:spPr>
          <a:xfrm>
            <a:off x="685800" y="1499616"/>
            <a:ext cx="6441831" cy="1527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rPr>
              <a:t>Reporting the Statement of Cash Flows</a:t>
            </a:r>
          </a:p>
        </p:txBody>
      </p:sp>
      <p:sp>
        <p:nvSpPr>
          <p:cNvPr id="4" name="Text Placeholder 3">
            <a:extLst>
              <a:ext uri="{FF2B5EF4-FFF2-40B4-BE49-F238E27FC236}">
                <a16:creationId xmlns:a16="http://schemas.microsoft.com/office/drawing/2014/main" id="{3775B584-B678-BC83-EBB5-B2AA5F9FA45C}"/>
              </a:ext>
            </a:extLst>
          </p:cNvPr>
          <p:cNvSpPr>
            <a:spLocks noGrp="1"/>
          </p:cNvSpPr>
          <p:nvPr>
            <p:ph type="body" sz="quarter" idx="10"/>
          </p:nvPr>
        </p:nvSpPr>
        <p:spPr/>
        <p:txBody>
          <a:bodyPr/>
          <a:lstStyle/>
          <a:p>
            <a:pPr>
              <a:spcBef>
                <a:spcPts val="672"/>
              </a:spcBef>
            </a:pPr>
            <a:r>
              <a:rPr lang="en-US" dirty="0"/>
              <a:t>Wild and Shaw</a:t>
            </a:r>
          </a:p>
          <a:p>
            <a:pPr>
              <a:spcBef>
                <a:spcPts val="672"/>
              </a:spcBef>
            </a:pPr>
            <a:r>
              <a:rPr lang="en-US" dirty="0"/>
              <a:t>Fundamental Accounting Principles</a:t>
            </a:r>
          </a:p>
          <a:p>
            <a:pPr>
              <a:spcBef>
                <a:spcPts val="672"/>
              </a:spcBef>
            </a:pPr>
            <a:r>
              <a:rPr lang="en-US" dirty="0"/>
              <a:t>2025 Release</a:t>
            </a:r>
          </a:p>
        </p:txBody>
      </p:sp>
      <p:sp>
        <p:nvSpPr>
          <p:cNvPr id="5" name="Footer Placeholder 4">
            <a:extLst>
              <a:ext uri="{FF2B5EF4-FFF2-40B4-BE49-F238E27FC236}">
                <a16:creationId xmlns:a16="http://schemas.microsoft.com/office/drawing/2014/main" id="{629F21BE-C144-16FC-9105-02FD33F25415}"/>
              </a:ext>
            </a:extLst>
          </p:cNvPr>
          <p:cNvSpPr>
            <a:spLocks noGrp="1"/>
          </p:cNvSpPr>
          <p:nvPr>
            <p:ph type="ftr" sz="quarter" idx="11"/>
          </p:nvPr>
        </p:nvSpPr>
        <p:spPr/>
        <p:txBody>
          <a:body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86357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865EE-82F6-29CD-6471-26A14BC09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D98FA-29CD-8BC4-415B-EC2FCFD94029}"/>
              </a:ext>
            </a:extLst>
          </p:cNvPr>
          <p:cNvSpPr>
            <a:spLocks noGrp="1"/>
          </p:cNvSpPr>
          <p:nvPr>
            <p:ph type="title"/>
          </p:nvPr>
        </p:nvSpPr>
        <p:spPr>
          <a:xfrm>
            <a:off x="342900" y="695500"/>
            <a:ext cx="8458200" cy="814645"/>
          </a:xfrm>
        </p:spPr>
        <p:txBody>
          <a:bodyPr/>
          <a:lstStyle/>
          <a:p>
            <a:r>
              <a:rPr lang="en-US" dirty="0"/>
              <a:t>Financing Activities</a:t>
            </a:r>
          </a:p>
        </p:txBody>
      </p:sp>
      <p:sp>
        <p:nvSpPr>
          <p:cNvPr id="3" name="Content Placeholder 2">
            <a:extLst>
              <a:ext uri="{FF2B5EF4-FFF2-40B4-BE49-F238E27FC236}">
                <a16:creationId xmlns:a16="http://schemas.microsoft.com/office/drawing/2014/main" id="{65282194-847F-B4B8-EE44-3EDF4BE0DDA9}"/>
              </a:ext>
            </a:extLst>
          </p:cNvPr>
          <p:cNvSpPr>
            <a:spLocks noGrp="1"/>
          </p:cNvSpPr>
          <p:nvPr>
            <p:ph sz="quarter" idx="11"/>
          </p:nvPr>
        </p:nvSpPr>
        <p:spPr>
          <a:xfrm>
            <a:off x="7242048" y="1673352"/>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16.3</a:t>
            </a:r>
          </a:p>
        </p:txBody>
      </p:sp>
      <p:pic>
        <p:nvPicPr>
          <p:cNvPr id="5" name="Picture 4" descr="Cash is shown flowing in and out of a cloud labeled Financing Activities.">
            <a:extLst>
              <a:ext uri="{FF2B5EF4-FFF2-40B4-BE49-F238E27FC236}">
                <a16:creationId xmlns:a16="http://schemas.microsoft.com/office/drawing/2014/main" id="{3082EDF7-6360-4D45-5636-9AA72D00ABCB}"/>
              </a:ext>
            </a:extLst>
          </p:cNvPr>
          <p:cNvPicPr>
            <a:picLocks noChangeAspect="1"/>
          </p:cNvPicPr>
          <p:nvPr/>
        </p:nvPicPr>
        <p:blipFill rotWithShape="1">
          <a:blip r:embed="rId3">
            <a:extLst>
              <a:ext uri="{28A0092B-C50C-407E-A947-70E740481C1C}">
                <a14:useLocalDpi xmlns:a14="http://schemas.microsoft.com/office/drawing/2010/main" val="0"/>
              </a:ext>
            </a:extLst>
          </a:blip>
          <a:srcRect t="3760"/>
          <a:stretch/>
        </p:blipFill>
        <p:spPr>
          <a:xfrm>
            <a:off x="685800" y="2667000"/>
            <a:ext cx="7620000" cy="2418680"/>
          </a:xfrm>
          <a:prstGeom prst="rect">
            <a:avLst/>
          </a:prstGeom>
        </p:spPr>
      </p:pic>
      <p:sp>
        <p:nvSpPr>
          <p:cNvPr id="4" name="Text Placeholder 3">
            <a:extLst>
              <a:ext uri="{FF2B5EF4-FFF2-40B4-BE49-F238E27FC236}">
                <a16:creationId xmlns:a16="http://schemas.microsoft.com/office/drawing/2014/main" id="{9C1E8188-F615-28FE-3CA7-B8386DC4DFA4}"/>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A37A0813-CB4A-BDF9-5FB1-5C906D8D62E8}"/>
              </a:ext>
            </a:extLst>
          </p:cNvPr>
          <p:cNvSpPr>
            <a:spLocks noGrp="1"/>
          </p:cNvSpPr>
          <p:nvPr>
            <p:ph type="sldNum" sz="quarter" idx="10"/>
          </p:nvPr>
        </p:nvSpPr>
        <p:spPr/>
        <p:txBody>
          <a:bodyPr/>
          <a:lstStyle/>
          <a:p>
            <a:r>
              <a:rPr lang="en-US" dirty="0"/>
              <a:t>16-</a:t>
            </a:r>
            <a:fld id="{68151E55-6873-49E2-B8D5-2F265E6F1973}" type="slidenum">
              <a:rPr lang="en-US" smtClean="0"/>
              <a:pPr/>
              <a:t>10</a:t>
            </a:fld>
            <a:endParaRPr lang="en-US" dirty="0"/>
          </a:p>
        </p:txBody>
      </p:sp>
    </p:spTree>
    <p:extLst>
      <p:ext uri="{BB962C8B-B14F-4D97-AF65-F5344CB8AC3E}">
        <p14:creationId xmlns:p14="http://schemas.microsoft.com/office/powerpoint/2010/main" val="187841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5484-3D34-14EE-9D99-153B2F504804}"/>
              </a:ext>
            </a:extLst>
          </p:cNvPr>
          <p:cNvSpPr>
            <a:spLocks noGrp="1"/>
          </p:cNvSpPr>
          <p:nvPr>
            <p:ph type="title"/>
          </p:nvPr>
        </p:nvSpPr>
        <p:spPr>
          <a:xfrm>
            <a:off x="342900" y="640079"/>
            <a:ext cx="8458200" cy="1159691"/>
          </a:xfrm>
        </p:spPr>
        <p:txBody>
          <a:bodyPr/>
          <a:lstStyle/>
          <a:p>
            <a:r>
              <a:rPr lang="en-US" dirty="0"/>
              <a:t>Link between Classification of Cash Flows and the Balance Sheet</a:t>
            </a:r>
          </a:p>
        </p:txBody>
      </p:sp>
      <p:sp>
        <p:nvSpPr>
          <p:cNvPr id="3" name="Content Placeholder 2">
            <a:extLst>
              <a:ext uri="{FF2B5EF4-FFF2-40B4-BE49-F238E27FC236}">
                <a16:creationId xmlns:a16="http://schemas.microsoft.com/office/drawing/2014/main" id="{F3AC3DBA-8056-95B8-5038-7B4B6D501DE7}"/>
              </a:ext>
            </a:extLst>
          </p:cNvPr>
          <p:cNvSpPr>
            <a:spLocks noGrp="1"/>
          </p:cNvSpPr>
          <p:nvPr>
            <p:ph sz="quarter" idx="11"/>
          </p:nvPr>
        </p:nvSpPr>
        <p:spPr>
          <a:xfrm>
            <a:off x="228600" y="1901951"/>
            <a:ext cx="8686800" cy="2259169"/>
          </a:xfrm>
        </p:spPr>
        <p:txBody>
          <a:bodyPr/>
          <a:lstStyle/>
          <a:p>
            <a:pPr marL="342900" indent="-342900">
              <a:spcAft>
                <a:spcPts val="0"/>
              </a:spcAft>
              <a:buFont typeface="Arial" panose="020B0604020202020204" pitchFamily="34" charset="0"/>
              <a:buChar char="•"/>
            </a:pPr>
            <a:r>
              <a:rPr lang="en-US" dirty="0">
                <a:latin typeface="+mj-lt"/>
              </a:rPr>
              <a:t>Operating, investing, and financing activities are loosely linked to the balance sheet.</a:t>
            </a:r>
          </a:p>
          <a:p>
            <a:pPr marL="342900" indent="-342900">
              <a:spcAft>
                <a:spcPts val="0"/>
              </a:spcAft>
              <a:buFont typeface="Arial" panose="020B0604020202020204" pitchFamily="34" charset="0"/>
              <a:buChar char="•"/>
            </a:pPr>
            <a:r>
              <a:rPr lang="en-US" dirty="0">
                <a:latin typeface="+mj-lt"/>
              </a:rPr>
              <a:t>Operating activities are affected by changes in current assets and current liabilities.</a:t>
            </a:r>
          </a:p>
          <a:p>
            <a:pPr marL="342900" indent="-342900">
              <a:spcAft>
                <a:spcPts val="0"/>
              </a:spcAft>
              <a:buFont typeface="Arial" panose="020B0604020202020204" pitchFamily="34" charset="0"/>
              <a:buChar char="•"/>
            </a:pPr>
            <a:r>
              <a:rPr lang="en-US" dirty="0">
                <a:latin typeface="+mj-lt"/>
              </a:rPr>
              <a:t>Investing activities are affected by changes in long-term assets.</a:t>
            </a:r>
          </a:p>
          <a:p>
            <a:pPr marL="342900" indent="-342900">
              <a:spcAft>
                <a:spcPts val="0"/>
              </a:spcAft>
              <a:buFont typeface="Arial" panose="020B0604020202020204" pitchFamily="34" charset="0"/>
              <a:buChar char="•"/>
            </a:pPr>
            <a:r>
              <a:rPr lang="en-US" dirty="0">
                <a:latin typeface="+mj-lt"/>
              </a:rPr>
              <a:t>Financing activities are affected by changes in long-term liabilities and equity.</a:t>
            </a:r>
          </a:p>
        </p:txBody>
      </p:sp>
      <p:sp>
        <p:nvSpPr>
          <p:cNvPr id="4" name="Content Placeholder 3">
            <a:extLst>
              <a:ext uri="{FF2B5EF4-FFF2-40B4-BE49-F238E27FC236}">
                <a16:creationId xmlns:a16="http://schemas.microsoft.com/office/drawing/2014/main" id="{91482BD2-30CD-2CA0-33C0-FA6E7B434438}"/>
              </a:ext>
            </a:extLst>
          </p:cNvPr>
          <p:cNvSpPr>
            <a:spLocks noGrp="1"/>
          </p:cNvSpPr>
          <p:nvPr>
            <p:ph sz="quarter" idx="14"/>
          </p:nvPr>
        </p:nvSpPr>
        <p:spPr>
          <a:xfrm>
            <a:off x="7772400" y="3886200"/>
            <a:ext cx="1069848" cy="640080"/>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16.4</a:t>
            </a:r>
          </a:p>
        </p:txBody>
      </p:sp>
      <p:pic>
        <p:nvPicPr>
          <p:cNvPr id="14" name="Picture 13" descr="A chart shows the relationship of cash flow to the balance sheet.">
            <a:extLst>
              <a:ext uri="{FF2B5EF4-FFF2-40B4-BE49-F238E27FC236}">
                <a16:creationId xmlns:a16="http://schemas.microsoft.com/office/drawing/2014/main" id="{C57D9783-9C9A-BDB8-B727-0341AFE43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52" y="4411036"/>
            <a:ext cx="6916248" cy="1713364"/>
          </a:xfrm>
          <a:prstGeom prst="rect">
            <a:avLst/>
          </a:prstGeom>
        </p:spPr>
      </p:pic>
      <p:sp>
        <p:nvSpPr>
          <p:cNvPr id="9" name="Text Placeholder 8">
            <a:extLst>
              <a:ext uri="{FF2B5EF4-FFF2-40B4-BE49-F238E27FC236}">
                <a16:creationId xmlns:a16="http://schemas.microsoft.com/office/drawing/2014/main" id="{8FD11AAE-31E0-7251-15FA-F39FB3CDFEF1}"/>
              </a:ext>
            </a:extLst>
          </p:cNvPr>
          <p:cNvSpPr>
            <a:spLocks noGrp="1"/>
          </p:cNvSpPr>
          <p:nvPr>
            <p:ph type="body" sz="quarter" idx="19"/>
          </p:nvPr>
        </p:nvSpPr>
        <p:spPr/>
        <p:txBody>
          <a:body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0B3E3D62-357D-33AF-415D-CFD1798CA3AE}"/>
              </a:ext>
            </a:extLst>
          </p:cNvPr>
          <p:cNvSpPr>
            <a:spLocks noGrp="1"/>
          </p:cNvSpPr>
          <p:nvPr>
            <p:ph type="sldNum" sz="quarter" idx="10"/>
          </p:nvPr>
        </p:nvSpPr>
        <p:spPr/>
        <p:txBody>
          <a:bodyPr/>
          <a:lstStyle/>
          <a:p>
            <a:r>
              <a:rPr lang="en-US" dirty="0"/>
              <a:t>16-</a:t>
            </a:r>
            <a:fld id="{68151E55-6873-49E2-B8D5-2F265E6F1973}" type="slidenum">
              <a:rPr lang="en-US" smtClean="0"/>
              <a:pPr/>
              <a:t>11</a:t>
            </a:fld>
            <a:endParaRPr lang="en-US" dirty="0"/>
          </a:p>
        </p:txBody>
      </p:sp>
    </p:spTree>
    <p:extLst>
      <p:ext uri="{BB962C8B-B14F-4D97-AF65-F5344CB8AC3E}">
        <p14:creationId xmlns:p14="http://schemas.microsoft.com/office/powerpoint/2010/main" val="306723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5484-3D34-14EE-9D99-153B2F504804}"/>
              </a:ext>
            </a:extLst>
          </p:cNvPr>
          <p:cNvSpPr>
            <a:spLocks noGrp="1"/>
          </p:cNvSpPr>
          <p:nvPr>
            <p:ph type="title"/>
          </p:nvPr>
        </p:nvSpPr>
        <p:spPr>
          <a:xfrm>
            <a:off x="342900" y="640079"/>
            <a:ext cx="8458200" cy="1159691"/>
          </a:xfrm>
        </p:spPr>
        <p:txBody>
          <a:bodyPr/>
          <a:lstStyle/>
          <a:p>
            <a:r>
              <a:rPr lang="en-US" dirty="0"/>
              <a:t>Noncash Investing and Financing</a:t>
            </a:r>
          </a:p>
        </p:txBody>
      </p:sp>
      <p:sp>
        <p:nvSpPr>
          <p:cNvPr id="3" name="Content Placeholder 2">
            <a:extLst>
              <a:ext uri="{FF2B5EF4-FFF2-40B4-BE49-F238E27FC236}">
                <a16:creationId xmlns:a16="http://schemas.microsoft.com/office/drawing/2014/main" id="{F3AC3DBA-8056-95B8-5038-7B4B6D501DE7}"/>
              </a:ext>
            </a:extLst>
          </p:cNvPr>
          <p:cNvSpPr>
            <a:spLocks noGrp="1"/>
          </p:cNvSpPr>
          <p:nvPr>
            <p:ph sz="quarter" idx="11"/>
          </p:nvPr>
        </p:nvSpPr>
        <p:spPr>
          <a:xfrm>
            <a:off x="455676" y="1673352"/>
            <a:ext cx="8232648" cy="521208"/>
          </a:xfrm>
        </p:spPr>
        <p:txBody>
          <a:bodyPr/>
          <a:lstStyle/>
          <a:p>
            <a:pPr>
              <a:spcAft>
                <a:spcPts val="0"/>
              </a:spcAft>
            </a:pPr>
            <a:r>
              <a:rPr lang="en-US" sz="2800" dirty="0"/>
              <a:t>Examples of Noncash Investing and Financing Activities:</a:t>
            </a:r>
          </a:p>
        </p:txBody>
      </p:sp>
      <p:sp>
        <p:nvSpPr>
          <p:cNvPr id="4" name="Content Placeholder 3">
            <a:extLst>
              <a:ext uri="{FF2B5EF4-FFF2-40B4-BE49-F238E27FC236}">
                <a16:creationId xmlns:a16="http://schemas.microsoft.com/office/drawing/2014/main" id="{91482BD2-30CD-2CA0-33C0-FA6E7B434438}"/>
              </a:ext>
            </a:extLst>
          </p:cNvPr>
          <p:cNvSpPr>
            <a:spLocks noGrp="1"/>
          </p:cNvSpPr>
          <p:nvPr>
            <p:ph sz="quarter" idx="14"/>
          </p:nvPr>
        </p:nvSpPr>
        <p:spPr>
          <a:xfrm>
            <a:off x="7927848" y="2441448"/>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16.5</a:t>
            </a:r>
          </a:p>
        </p:txBody>
      </p:sp>
      <p:sp>
        <p:nvSpPr>
          <p:cNvPr id="7" name="Content Placeholder 4">
            <a:extLst>
              <a:ext uri="{FF2B5EF4-FFF2-40B4-BE49-F238E27FC236}">
                <a16:creationId xmlns:a16="http://schemas.microsoft.com/office/drawing/2014/main" id="{5895EE80-4C11-42C7-89BE-6EE771EEFAC5}"/>
              </a:ext>
            </a:extLst>
          </p:cNvPr>
          <p:cNvSpPr>
            <a:spLocks noGrp="1"/>
          </p:cNvSpPr>
          <p:nvPr>
            <p:ph sz="quarter" idx="15" hasCustomPrompt="1"/>
          </p:nvPr>
        </p:nvSpPr>
        <p:spPr>
          <a:xfrm>
            <a:off x="342900" y="3269344"/>
            <a:ext cx="4069443" cy="968827"/>
          </a:xfrm>
          <a:solidFill>
            <a:srgbClr val="F0F5EF"/>
          </a:solidFill>
        </p:spPr>
        <p:txBody>
          <a:bodyPr numCol="1"/>
          <a:lstStyle>
            <a:lvl1pPr>
              <a:defRPr/>
            </a:lvl1pPr>
          </a:lstStyle>
          <a:p>
            <a:pPr marL="285750" indent="-285750" algn="l">
              <a:buClr>
                <a:srgbClr val="004A88"/>
              </a:buClr>
              <a:buFont typeface="Arial" panose="020B0604020202020204" pitchFamily="34" charset="0"/>
              <a:buChar char="•"/>
              <a:tabLst>
                <a:tab pos="8004175" algn="r"/>
              </a:tabLst>
            </a:pPr>
            <a:r>
              <a:rPr lang="en-US" sz="1400" b="0" u="none" kern="1200" dirty="0">
                <a:solidFill>
                  <a:schemeClr val="tx1"/>
                </a:solidFill>
                <a:latin typeface="Calibri" panose="020F0502020204030204" pitchFamily="34" charset="0"/>
                <a:ea typeface="+mn-ea"/>
                <a:cs typeface="Calibri" panose="020F0502020204030204" pitchFamily="34" charset="0"/>
              </a:rPr>
              <a:t>Retirement of debt by issuing equity stock.</a:t>
            </a:r>
          </a:p>
          <a:p>
            <a:pPr marL="285750" indent="-285750">
              <a:buClr>
                <a:srgbClr val="004A88"/>
              </a:buClr>
              <a:buFont typeface="Arial" panose="020B0604020202020204" pitchFamily="34" charset="0"/>
              <a:buChar char="•"/>
              <a:tabLst>
                <a:tab pos="8004175" algn="r"/>
              </a:tabLst>
            </a:pPr>
            <a:r>
              <a:rPr lang="en-US" sz="1400" b="0" u="none" kern="1200" dirty="0">
                <a:solidFill>
                  <a:schemeClr val="tx1"/>
                </a:solidFill>
                <a:latin typeface="Calibri" panose="020F0502020204030204" pitchFamily="34" charset="0"/>
                <a:ea typeface="+mn-ea"/>
                <a:cs typeface="Calibri" panose="020F0502020204030204" pitchFamily="34" charset="0"/>
              </a:rPr>
              <a:t>Conversion of preferred stock to common stock.</a:t>
            </a:r>
          </a:p>
          <a:p>
            <a:pPr marL="285750" indent="-285750">
              <a:buClr>
                <a:srgbClr val="004A88"/>
              </a:buClr>
              <a:buFont typeface="Arial" panose="020B0604020202020204" pitchFamily="34" charset="0"/>
              <a:buChar char="•"/>
              <a:tabLst>
                <a:tab pos="8004175" algn="r"/>
              </a:tabLst>
            </a:pPr>
            <a:r>
              <a:rPr lang="en-US" sz="1400" b="0" u="none" kern="1200" dirty="0">
                <a:solidFill>
                  <a:schemeClr val="tx1"/>
                </a:solidFill>
                <a:latin typeface="Calibri" panose="020F0502020204030204" pitchFamily="34" charset="0"/>
                <a:ea typeface="+mn-ea"/>
                <a:cs typeface="Calibri" panose="020F0502020204030204" pitchFamily="34" charset="0"/>
              </a:rPr>
              <a:t>Lease of assets in a long-term lease transaction.</a:t>
            </a:r>
          </a:p>
        </p:txBody>
      </p:sp>
      <p:sp>
        <p:nvSpPr>
          <p:cNvPr id="5" name="Content Placeholder 5">
            <a:extLst>
              <a:ext uri="{FF2B5EF4-FFF2-40B4-BE49-F238E27FC236}">
                <a16:creationId xmlns:a16="http://schemas.microsoft.com/office/drawing/2014/main" id="{AFFC2252-8750-D217-1871-54D8DFDA18E1}"/>
              </a:ext>
              <a:ext uri="{C183D7F6-B498-43B3-948B-1728B52AA6E4}">
                <adec:decorative xmlns:adec="http://schemas.microsoft.com/office/drawing/2017/decorative" val="0"/>
              </a:ext>
            </a:extLst>
          </p:cNvPr>
          <p:cNvSpPr>
            <a:spLocks noGrp="1"/>
          </p:cNvSpPr>
          <p:nvPr>
            <p:ph sz="quarter" idx="16" hasCustomPrompt="1"/>
          </p:nvPr>
        </p:nvSpPr>
        <p:spPr>
          <a:xfrm>
            <a:off x="4397830" y="3269344"/>
            <a:ext cx="4584421" cy="968827"/>
          </a:xfrm>
          <a:solidFill>
            <a:srgbClr val="F0F5EF"/>
          </a:solidFill>
        </p:spPr>
        <p:txBody>
          <a:bodyPr vert="horz" lIns="91440" tIns="45720" rIns="91440" bIns="45720" numCol="1" rtlCol="0">
            <a:noAutofit/>
          </a:bodyPr>
          <a:lstStyle>
            <a:lvl1pPr>
              <a:defRPr/>
            </a:lvl1pPr>
          </a:lstStyle>
          <a:p>
            <a:pPr marL="285750" indent="-285750">
              <a:buClr>
                <a:srgbClr val="004A88"/>
              </a:buClr>
              <a:buChar char="•"/>
              <a:tabLst>
                <a:tab pos="8004175" algn="r"/>
              </a:tabLst>
            </a:pPr>
            <a:r>
              <a:rPr lang="en-US" sz="1400" dirty="0">
                <a:ea typeface="+mn-ea"/>
              </a:rPr>
              <a:t>Purchase of long-term assets by issuing a note or bond.</a:t>
            </a:r>
          </a:p>
          <a:p>
            <a:pPr marL="285750" indent="-285750">
              <a:buClr>
                <a:srgbClr val="004A88"/>
              </a:buClr>
              <a:buChar char="•"/>
              <a:tabLst>
                <a:tab pos="8004175" algn="r"/>
              </a:tabLst>
            </a:pPr>
            <a:r>
              <a:rPr lang="en-US" sz="1400" dirty="0">
                <a:ea typeface="+mn-ea"/>
              </a:rPr>
              <a:t>Exchange of noncash assets for other noncash assets.</a:t>
            </a:r>
          </a:p>
          <a:p>
            <a:pPr marL="285750" indent="-285750">
              <a:buClr>
                <a:srgbClr val="004A88"/>
              </a:buClr>
              <a:buChar char="•"/>
              <a:tabLst>
                <a:tab pos="8004175" algn="r"/>
              </a:tabLst>
            </a:pPr>
            <a:r>
              <a:rPr lang="en-US" sz="1400" dirty="0">
                <a:ea typeface="+mn-ea"/>
              </a:rPr>
              <a:t>Purchase of noncash assets by issuing equity or debt</a:t>
            </a:r>
          </a:p>
        </p:txBody>
      </p:sp>
      <p:pic>
        <p:nvPicPr>
          <p:cNvPr id="16" name="Picture 15">
            <a:extLst>
              <a:ext uri="{FF2B5EF4-FFF2-40B4-BE49-F238E27FC236}">
                <a16:creationId xmlns:a16="http://schemas.microsoft.com/office/drawing/2014/main" id="{48F255A6-C2B4-E87F-035E-3B535BF816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2016" y="3251707"/>
            <a:ext cx="8657070" cy="24386"/>
          </a:xfrm>
          <a:prstGeom prst="rect">
            <a:avLst/>
          </a:prstGeom>
        </p:spPr>
      </p:pic>
      <p:pic>
        <p:nvPicPr>
          <p:cNvPr id="17" name="Picture 16">
            <a:extLst>
              <a:ext uri="{FF2B5EF4-FFF2-40B4-BE49-F238E27FC236}">
                <a16:creationId xmlns:a16="http://schemas.microsoft.com/office/drawing/2014/main" id="{92E6CE87-4489-8EEC-9C76-5A19D5947C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2016" y="4223510"/>
            <a:ext cx="8663167" cy="36579"/>
          </a:xfrm>
          <a:prstGeom prst="rect">
            <a:avLst/>
          </a:prstGeom>
        </p:spPr>
      </p:pic>
      <p:sp>
        <p:nvSpPr>
          <p:cNvPr id="11" name="Slide Number Placeholder 10">
            <a:extLst>
              <a:ext uri="{FF2B5EF4-FFF2-40B4-BE49-F238E27FC236}">
                <a16:creationId xmlns:a16="http://schemas.microsoft.com/office/drawing/2014/main" id="{0B3E3D62-357D-33AF-415D-CFD1798CA3AE}"/>
              </a:ext>
            </a:extLst>
          </p:cNvPr>
          <p:cNvSpPr>
            <a:spLocks noGrp="1"/>
          </p:cNvSpPr>
          <p:nvPr>
            <p:ph type="sldNum" sz="quarter" idx="10"/>
          </p:nvPr>
        </p:nvSpPr>
        <p:spPr/>
        <p:txBody>
          <a:bodyPr/>
          <a:lstStyle/>
          <a:p>
            <a:r>
              <a:rPr lang="en-US" dirty="0"/>
              <a:t>16-</a:t>
            </a:r>
            <a:fld id="{68151E55-6873-49E2-B8D5-2F265E6F1973}" type="slidenum">
              <a:rPr lang="en-US" smtClean="0"/>
              <a:pPr/>
              <a:t>12</a:t>
            </a:fld>
            <a:endParaRPr lang="en-US" dirty="0"/>
          </a:p>
        </p:txBody>
      </p:sp>
    </p:spTree>
    <p:extLst>
      <p:ext uri="{BB962C8B-B14F-4D97-AF65-F5344CB8AC3E}">
        <p14:creationId xmlns:p14="http://schemas.microsoft.com/office/powerpoint/2010/main" val="184757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5C6B-E8FF-765D-F343-90140BF01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20C6-C8CF-6A96-DA2F-2E785C54F36F}"/>
              </a:ext>
            </a:extLst>
          </p:cNvPr>
          <p:cNvSpPr>
            <a:spLocks noGrp="1"/>
          </p:cNvSpPr>
          <p:nvPr>
            <p:ph type="title"/>
          </p:nvPr>
        </p:nvSpPr>
        <p:spPr>
          <a:xfrm>
            <a:off x="342900" y="1072427"/>
            <a:ext cx="8458200" cy="768096"/>
          </a:xfrm>
        </p:spPr>
        <p:txBody>
          <a:bodyPr/>
          <a:lstStyle/>
          <a:p>
            <a:r>
              <a:rPr lang="en-US" altLang="en-US" sz="4400" b="1" dirty="0">
                <a:solidFill>
                  <a:prstClr val="black"/>
                </a:solidFill>
                <a:latin typeface="Calibri"/>
              </a:rPr>
              <a:t>Learning Objective P1</a:t>
            </a:r>
          </a:p>
        </p:txBody>
      </p:sp>
      <p:pic>
        <p:nvPicPr>
          <p:cNvPr id="7" name="Picture 2">
            <a:extLst>
              <a:ext uri="{FF2B5EF4-FFF2-40B4-BE49-F238E27FC236}">
                <a16:creationId xmlns:a16="http://schemas.microsoft.com/office/drawing/2014/main" id="{FC0016E3-1D23-B7E8-122C-55567487D643}"/>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2044782"/>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6C125456-DF6C-65E1-1F43-E17B6C1BA0F7}"/>
              </a:ext>
            </a:extLst>
          </p:cNvPr>
          <p:cNvSpPr>
            <a:spLocks noGrp="1"/>
          </p:cNvSpPr>
          <p:nvPr>
            <p:ph sz="quarter" idx="11"/>
          </p:nvPr>
        </p:nvSpPr>
        <p:spPr>
          <a:xfrm>
            <a:off x="914400" y="2132093"/>
            <a:ext cx="7315200" cy="2521967"/>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Prepare a statement of cash flows.</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8" name="Picture 3">
            <a:extLst>
              <a:ext uri="{FF2B5EF4-FFF2-40B4-BE49-F238E27FC236}">
                <a16:creationId xmlns:a16="http://schemas.microsoft.com/office/drawing/2014/main" id="{04819905-3DBE-EA0D-9066-A8074C910BCF}"/>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4654061"/>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1D1A7A86-7199-6C18-B02B-E4271BAC23CB}"/>
              </a:ext>
            </a:extLst>
          </p:cNvPr>
          <p:cNvSpPr>
            <a:spLocks noGrp="1"/>
          </p:cNvSpPr>
          <p:nvPr>
            <p:ph type="sldNum" sz="quarter" idx="10"/>
          </p:nvPr>
        </p:nvSpPr>
        <p:spPr/>
        <p:txBody>
          <a:bodyPr/>
          <a:lstStyle/>
          <a:p>
            <a:r>
              <a:rPr lang="en-US" dirty="0"/>
              <a:t>16-</a:t>
            </a:r>
            <a:fld id="{68151E55-6873-49E2-B8D5-2F265E6F1973}" type="slidenum">
              <a:rPr lang="en-US" smtClean="0"/>
              <a:pPr/>
              <a:t>13</a:t>
            </a:fld>
            <a:endParaRPr lang="en-US" dirty="0"/>
          </a:p>
        </p:txBody>
      </p:sp>
    </p:spTree>
    <p:extLst>
      <p:ext uri="{BB962C8B-B14F-4D97-AF65-F5344CB8AC3E}">
        <p14:creationId xmlns:p14="http://schemas.microsoft.com/office/powerpoint/2010/main" val="143323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2132-C195-C9B1-8862-7528107CED7F}"/>
              </a:ext>
            </a:extLst>
          </p:cNvPr>
          <p:cNvSpPr>
            <a:spLocks noGrp="1"/>
          </p:cNvSpPr>
          <p:nvPr>
            <p:ph type="title"/>
          </p:nvPr>
        </p:nvSpPr>
        <p:spPr>
          <a:xfrm>
            <a:off x="1377950" y="640080"/>
            <a:ext cx="6388100" cy="1051560"/>
          </a:xfrm>
        </p:spPr>
        <p:txBody>
          <a:bodyPr/>
          <a:lstStyle/>
          <a:p>
            <a:r>
              <a:rPr lang="en-US" dirty="0"/>
              <a:t>Format of the Statement of Cash Flows</a:t>
            </a:r>
          </a:p>
        </p:txBody>
      </p:sp>
      <p:sp>
        <p:nvSpPr>
          <p:cNvPr id="3" name="Content Placeholder 2">
            <a:extLst>
              <a:ext uri="{FF2B5EF4-FFF2-40B4-BE49-F238E27FC236}">
                <a16:creationId xmlns:a16="http://schemas.microsoft.com/office/drawing/2014/main" id="{D7C1B938-1B35-BCAA-C00B-672556BB6094}"/>
              </a:ext>
            </a:extLst>
          </p:cNvPr>
          <p:cNvSpPr>
            <a:spLocks noGrp="1"/>
          </p:cNvSpPr>
          <p:nvPr>
            <p:ph sz="quarter" idx="11"/>
          </p:nvPr>
        </p:nvSpPr>
        <p:spPr>
          <a:xfrm>
            <a:off x="7470648" y="1162304"/>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16.6</a:t>
            </a:r>
          </a:p>
        </p:txBody>
      </p:sp>
      <p:sp>
        <p:nvSpPr>
          <p:cNvPr id="4" name="Content Placeholder 3">
            <a:extLst>
              <a:ext uri="{FF2B5EF4-FFF2-40B4-BE49-F238E27FC236}">
                <a16:creationId xmlns:a16="http://schemas.microsoft.com/office/drawing/2014/main" id="{C16FE0F8-170C-433C-45A4-EE7417915E97}"/>
              </a:ext>
            </a:extLst>
          </p:cNvPr>
          <p:cNvSpPr>
            <a:spLocks noGrp="1"/>
          </p:cNvSpPr>
          <p:nvPr>
            <p:ph sz="quarter" idx="14"/>
          </p:nvPr>
        </p:nvSpPr>
        <p:spPr>
          <a:xfrm>
            <a:off x="1188720" y="2167515"/>
            <a:ext cx="6766560" cy="767644"/>
          </a:xfrm>
          <a:solidFill>
            <a:srgbClr val="296D34"/>
          </a:solidFill>
        </p:spPr>
        <p:txBody>
          <a:bodyPr vert="horz" lIns="91440" tIns="64008" rIns="91440" bIns="45720" rtlCol="0">
            <a:noAutofit/>
          </a:bodyPr>
          <a:lstStyle/>
          <a:p>
            <a:pPr algn="ctr">
              <a:spcBef>
                <a:spcPct val="0"/>
              </a:spcBef>
              <a:spcAft>
                <a:spcPts val="200"/>
              </a:spcAft>
            </a:pPr>
            <a:r>
              <a:rPr lang="en-US" sz="1300" b="1" dirty="0">
                <a:solidFill>
                  <a:srgbClr val="FFFFFF"/>
                </a:solidFill>
                <a:latin typeface="Calibri"/>
              </a:rPr>
              <a:t>COMPANY NAME</a:t>
            </a:r>
          </a:p>
          <a:p>
            <a:pPr algn="ctr">
              <a:spcBef>
                <a:spcPct val="0"/>
              </a:spcBef>
              <a:spcAft>
                <a:spcPts val="200"/>
              </a:spcAft>
            </a:pPr>
            <a:r>
              <a:rPr lang="en-US" sz="1300" b="1" dirty="0">
                <a:solidFill>
                  <a:srgbClr val="FFFFFF"/>
                </a:solidFill>
                <a:latin typeface="Calibri"/>
              </a:rPr>
              <a:t>Statement of Cash Flows</a:t>
            </a:r>
          </a:p>
          <a:p>
            <a:pPr algn="ctr">
              <a:spcBef>
                <a:spcPct val="0"/>
              </a:spcBef>
              <a:spcAft>
                <a:spcPts val="200"/>
              </a:spcAft>
            </a:pPr>
            <a:r>
              <a:rPr lang="en-US" sz="1300" b="1" dirty="0">
                <a:solidFill>
                  <a:srgbClr val="FFFFFF"/>
                </a:solidFill>
                <a:latin typeface="Calibri"/>
              </a:rPr>
              <a:t>For </a:t>
            </a:r>
            <a:r>
              <a:rPr lang="en-US" sz="1300" b="1" i="1" dirty="0">
                <a:solidFill>
                  <a:srgbClr val="FFFFFF"/>
                </a:solidFill>
                <a:latin typeface="Calibri"/>
              </a:rPr>
              <a:t>period </a:t>
            </a:r>
            <a:r>
              <a:rPr lang="en-US" sz="1300" b="1" dirty="0">
                <a:solidFill>
                  <a:srgbClr val="FFFFFF"/>
                </a:solidFill>
                <a:latin typeface="Calibri"/>
              </a:rPr>
              <a:t>Ended </a:t>
            </a:r>
            <a:r>
              <a:rPr lang="en-US" sz="1300" b="1" i="1" dirty="0">
                <a:solidFill>
                  <a:srgbClr val="FFFFFF"/>
                </a:solidFill>
                <a:latin typeface="Calibri"/>
              </a:rPr>
              <a:t>date</a:t>
            </a:r>
          </a:p>
        </p:txBody>
      </p:sp>
      <p:sp>
        <p:nvSpPr>
          <p:cNvPr id="5" name="Table Summary 4" hidden="1">
            <a:extLst>
              <a:ext uri="{FF2B5EF4-FFF2-40B4-BE49-F238E27FC236}">
                <a16:creationId xmlns:a16="http://schemas.microsoft.com/office/drawing/2014/main" id="{16159F6A-7B09-0319-718E-2D1764A9F642}"/>
              </a:ext>
            </a:extLst>
          </p:cNvPr>
          <p:cNvSpPr>
            <a:spLocks noGrp="1"/>
          </p:cNvSpPr>
          <p:nvPr>
            <p:ph sz="quarter" idx="15"/>
          </p:nvPr>
        </p:nvSpPr>
        <p:spPr>
          <a:xfrm>
            <a:off x="1176997" y="2923436"/>
            <a:ext cx="6464300" cy="940994"/>
          </a:xfrm>
        </p:spPr>
        <p:txBody>
          <a:bodyPr/>
          <a:lstStyle/>
          <a:p>
            <a:r>
              <a:rPr lang="en-US" sz="1400" dirty="0"/>
              <a:t>The following content is arranged like a table. Table titled, company name, statement of cash flows for the period ended date, lists 3 accounts related to different cash flow activities. The last 3 rows list net increase and cash balances. Blank spaces are provided for values of each of these accounts. The last rows shows a line of text. </a:t>
            </a:r>
          </a:p>
        </p:txBody>
      </p:sp>
      <p:graphicFrame>
        <p:nvGraphicFramePr>
          <p:cNvPr id="12" name="Table 11">
            <a:extLst>
              <a:ext uri="{FF2B5EF4-FFF2-40B4-BE49-F238E27FC236}">
                <a16:creationId xmlns:a16="http://schemas.microsoft.com/office/drawing/2014/main" id="{0599F4A5-04CC-55AA-A360-3148E9745507}"/>
              </a:ext>
            </a:extLst>
          </p:cNvPr>
          <p:cNvGraphicFramePr>
            <a:graphicFrameLocks noGrp="1"/>
          </p:cNvGraphicFramePr>
          <p:nvPr>
            <p:extLst>
              <p:ext uri="{D42A27DB-BD31-4B8C-83A1-F6EECF244321}">
                <p14:modId xmlns:p14="http://schemas.microsoft.com/office/powerpoint/2010/main" val="558111755"/>
              </p:ext>
            </p:extLst>
          </p:nvPr>
        </p:nvGraphicFramePr>
        <p:xfrm>
          <a:off x="1188720" y="2935159"/>
          <a:ext cx="6766560" cy="3468624"/>
        </p:xfrm>
        <a:graphic>
          <a:graphicData uri="http://schemas.openxmlformats.org/drawingml/2006/table">
            <a:tbl>
              <a:tblPr firstRow="1"/>
              <a:tblGrid>
                <a:gridCol w="5574672">
                  <a:extLst>
                    <a:ext uri="{9D8B030D-6E8A-4147-A177-3AD203B41FA5}">
                      <a16:colId xmlns:a16="http://schemas.microsoft.com/office/drawing/2014/main" val="20000"/>
                    </a:ext>
                  </a:extLst>
                </a:gridCol>
                <a:gridCol w="1191888">
                  <a:extLst>
                    <a:ext uri="{9D8B030D-6E8A-4147-A177-3AD203B41FA5}">
                      <a16:colId xmlns:a16="http://schemas.microsoft.com/office/drawing/2014/main" val="763229362"/>
                    </a:ext>
                  </a:extLst>
                </a:gridCol>
              </a:tblGrid>
              <a:tr h="245465">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Cash flows from operating activities</a:t>
                      </a:r>
                    </a:p>
                  </a:txBody>
                  <a:tcPr marL="13716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1"/>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[Compute operating cash flows using indirect or direct method]</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Net cash provided (used) by operating activities</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r>
                        <a:rPr lang="en-US" sz="1300" kern="1200" dirty="0">
                          <a:solidFill>
                            <a:schemeClr val="tx1"/>
                          </a:solidFill>
                          <a:latin typeface="Calibri" panose="020F0502020204030204" pitchFamily="34" charset="0"/>
                          <a:ea typeface="+mn-ea"/>
                          <a:cs typeface="Calibri" panose="020F0502020204030204" pitchFamily="34" charset="0"/>
                        </a:rPr>
                        <a:t>$</a:t>
                      </a:r>
                      <a:r>
                        <a:rPr lang="en-US" sz="1300" kern="1200" spc="700" baseline="0" dirty="0">
                          <a:solidFill>
                            <a:schemeClr val="tx1"/>
                          </a:solidFill>
                          <a:latin typeface="Calibri" panose="020F0502020204030204" pitchFamily="34" charset="0"/>
                          <a:ea typeface="+mn-ea"/>
                          <a:cs typeface="Calibri" panose="020F0502020204030204" pitchFamily="34" charset="0"/>
                        </a:rPr>
                        <a:t> </a:t>
                      </a:r>
                      <a:r>
                        <a:rPr lang="en-US" sz="1300" kern="1200" dirty="0">
                          <a:solidFill>
                            <a:schemeClr val="tx1"/>
                          </a:solidFill>
                          <a:latin typeface="Calibri" panose="020F0502020204030204" pitchFamily="34" charset="0"/>
                          <a:ea typeface="+mn-ea"/>
                          <a:cs typeface="Calibri" panose="020F0502020204030204" pitchFamily="34" charset="0"/>
                        </a:rPr>
                        <a:t>#</a:t>
                      </a: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245465">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Cash flows from investing activities</a:t>
                      </a:r>
                    </a:p>
                  </a:txBody>
                  <a:tcPr marL="13716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[List of individual inflows and outflows]</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Net cash provided (used) by investing activities</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r>
                        <a:rPr lang="en-US" sz="1300" kern="1200" dirty="0">
                          <a:solidFill>
                            <a:schemeClr val="tx1"/>
                          </a:solidFill>
                          <a:latin typeface="Calibri" panose="020F0502020204030204" pitchFamily="34" charset="0"/>
                          <a:ea typeface="+mn-ea"/>
                          <a:cs typeface="Calibri" panose="020F0502020204030204" pitchFamily="34" charset="0"/>
                        </a:rPr>
                        <a:t>#</a:t>
                      </a: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245465">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Cash flows from financing activities</a:t>
                      </a:r>
                    </a:p>
                  </a:txBody>
                  <a:tcPr marL="13716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49428404"/>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[List of individual inflows and outflows]</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245465">
                <a:tc>
                  <a:txBody>
                    <a:bodyPr/>
                    <a:lstStyle/>
                    <a:p>
                      <a:pPr algn="l" fontAlgn="b"/>
                      <a:r>
                        <a:rPr lang="en-US" sz="1300" kern="1200" dirty="0">
                          <a:solidFill>
                            <a:schemeClr val="tx1"/>
                          </a:solidFill>
                          <a:latin typeface="Calibri" panose="020F0502020204030204" pitchFamily="34" charset="0"/>
                          <a:ea typeface="+mn-ea"/>
                          <a:cs typeface="Calibri" panose="020F0502020204030204" pitchFamily="34" charset="0"/>
                        </a:rPr>
                        <a:t>Net cash provided (used) by financing activities</a:t>
                      </a:r>
                    </a:p>
                  </a:txBody>
                  <a:tcPr marL="27432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r>
                        <a:rPr lang="en-US" sz="1300" u="sng" kern="1200" spc="1300" baseline="0" dirty="0">
                          <a:solidFill>
                            <a:schemeClr val="tx1"/>
                          </a:solidFill>
                          <a:latin typeface="Calibri" panose="020F0502020204030204" pitchFamily="34" charset="0"/>
                          <a:ea typeface="+mn-ea"/>
                          <a:cs typeface="Calibri" panose="020F0502020204030204" pitchFamily="34" charset="0"/>
                        </a:rPr>
                        <a:t> </a:t>
                      </a:r>
                      <a:r>
                        <a:rPr lang="en-US" sz="1300" u="sng" kern="1200" dirty="0">
                          <a:solidFill>
                            <a:schemeClr val="tx1"/>
                          </a:solidFill>
                          <a:latin typeface="Calibri" panose="020F0502020204030204" pitchFamily="34" charset="0"/>
                          <a:ea typeface="+mn-ea"/>
                          <a:cs typeface="Calibri" panose="020F0502020204030204" pitchFamily="34" charset="0"/>
                        </a:rPr>
                        <a:t>#</a:t>
                      </a: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245465">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Net increase (decrease) in cash</a:t>
                      </a:r>
                    </a:p>
                  </a:txBody>
                  <a:tcPr marL="13716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algn="r" fontAlgn="b"/>
                      <a:r>
                        <a:rPr lang="en-US" sz="1300" kern="1200" dirty="0">
                          <a:solidFill>
                            <a:schemeClr val="tx1"/>
                          </a:solidFill>
                          <a:latin typeface="Calibri" panose="020F0502020204030204" pitchFamily="34" charset="0"/>
                          <a:ea typeface="+mn-ea"/>
                          <a:cs typeface="Calibri" panose="020F0502020204030204" pitchFamily="34" charset="0"/>
                        </a:rPr>
                        <a:t>$</a:t>
                      </a:r>
                      <a:r>
                        <a:rPr lang="en-US" sz="1300" kern="1200" spc="700" baseline="0" dirty="0">
                          <a:solidFill>
                            <a:schemeClr val="tx1"/>
                          </a:solidFill>
                          <a:latin typeface="Calibri" panose="020F0502020204030204" pitchFamily="34" charset="0"/>
                          <a:ea typeface="+mn-ea"/>
                          <a:cs typeface="Calibri" panose="020F0502020204030204" pitchFamily="34" charset="0"/>
                        </a:rPr>
                        <a:t> </a:t>
                      </a:r>
                      <a:r>
                        <a:rPr lang="en-US" sz="1300" kern="1200" dirty="0">
                          <a:solidFill>
                            <a:schemeClr val="tx1"/>
                          </a:solidFill>
                          <a:latin typeface="Calibri" panose="020F0502020204030204" pitchFamily="34" charset="0"/>
                          <a:ea typeface="+mn-ea"/>
                          <a:cs typeface="Calibri" panose="020F0502020204030204" pitchFamily="34" charset="0"/>
                        </a:rPr>
                        <a:t>#</a:t>
                      </a: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245465">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Cash (and equivalents) balance at prior period-end</a:t>
                      </a:r>
                    </a:p>
                  </a:txBody>
                  <a:tcPr marL="137160" marR="137160"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u="sng" kern="1200" spc="1300" baseline="0" dirty="0">
                          <a:solidFill>
                            <a:schemeClr val="tx1"/>
                          </a:solidFill>
                          <a:latin typeface="Calibri" panose="020F0502020204030204" pitchFamily="34" charset="0"/>
                          <a:ea typeface="+mn-ea"/>
                          <a:cs typeface="Calibri" panose="020F0502020204030204" pitchFamily="34" charset="0"/>
                        </a:rPr>
                        <a:t> </a:t>
                      </a:r>
                      <a:r>
                        <a:rPr lang="en-US" sz="1300" u="sng" kern="1200" dirty="0">
                          <a:solidFill>
                            <a:schemeClr val="tx1"/>
                          </a:solidFill>
                          <a:latin typeface="Calibri" panose="020F0502020204030204" pitchFamily="34" charset="0"/>
                          <a:ea typeface="+mn-ea"/>
                          <a:cs typeface="Calibri" panose="020F0502020204030204" pitchFamily="34" charset="0"/>
                        </a:rPr>
                        <a:t>#</a:t>
                      </a:r>
                      <a:endParaRPr lang="en-US" sz="1300" kern="1200" dirty="0">
                        <a:solidFill>
                          <a:schemeClr val="tx1"/>
                        </a:solidFill>
                        <a:latin typeface="Calibri" panose="020F0502020204030204" pitchFamily="34" charset="0"/>
                        <a:ea typeface="+mn-ea"/>
                        <a:cs typeface="Calibri" panose="020F0502020204030204" pitchFamily="34" charset="0"/>
                      </a:endParaRPr>
                    </a:p>
                  </a:txBody>
                  <a:tcPr marL="137160" marR="137160" marT="27432" marB="27432">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235125429"/>
                  </a:ext>
                </a:extLst>
              </a:tr>
              <a:tr h="685800">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Cash (and equivalents) balance at current period-end</a:t>
                      </a:r>
                    </a:p>
                  </a:txBody>
                  <a:tcPr marL="137160" marR="137160" marT="27432" marB="27432">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300" u="dbl" kern="1200" dirty="0">
                          <a:solidFill>
                            <a:schemeClr val="tx1"/>
                          </a:solidFill>
                          <a:latin typeface="Calibri" panose="020F0502020204030204" pitchFamily="34" charset="0"/>
                          <a:ea typeface="+mn-ea"/>
                          <a:cs typeface="Calibri" panose="020F0502020204030204" pitchFamily="34" charset="0"/>
                        </a:rPr>
                        <a:t>$</a:t>
                      </a:r>
                      <a:r>
                        <a:rPr lang="en-US" sz="1300" u="dbl" kern="1200" spc="700" baseline="0" dirty="0">
                          <a:solidFill>
                            <a:schemeClr val="tx1"/>
                          </a:solidFill>
                          <a:latin typeface="Calibri" panose="020F0502020204030204" pitchFamily="34" charset="0"/>
                          <a:ea typeface="+mn-ea"/>
                          <a:cs typeface="Calibri" panose="020F0502020204030204" pitchFamily="34" charset="0"/>
                        </a:rPr>
                        <a:t> </a:t>
                      </a:r>
                      <a:r>
                        <a:rPr lang="en-US" sz="1300" u="dbl" kern="1200" dirty="0">
                          <a:solidFill>
                            <a:schemeClr val="tx1"/>
                          </a:solidFill>
                          <a:latin typeface="Calibri" panose="020F0502020204030204" pitchFamily="34" charset="0"/>
                          <a:ea typeface="+mn-ea"/>
                          <a:cs typeface="Calibri" panose="020F0502020204030204" pitchFamily="34" charset="0"/>
                        </a:rPr>
                        <a:t>#</a:t>
                      </a:r>
                    </a:p>
                  </a:txBody>
                  <a:tcPr marL="137160" marR="137160" marT="27432" marB="27432">
                    <a:lnL w="762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12"/>
                  </a:ext>
                </a:extLst>
              </a:tr>
            </a:tbl>
          </a:graphicData>
        </a:graphic>
      </p:graphicFrame>
      <p:sp>
        <p:nvSpPr>
          <p:cNvPr id="6" name="Content Placeholder 5">
            <a:extLst>
              <a:ext uri="{FF2B5EF4-FFF2-40B4-BE49-F238E27FC236}">
                <a16:creationId xmlns:a16="http://schemas.microsoft.com/office/drawing/2014/main" id="{B2EE0E9F-4181-066C-8601-7ECCEE152F94}"/>
              </a:ext>
            </a:extLst>
          </p:cNvPr>
          <p:cNvSpPr>
            <a:spLocks noGrp="1"/>
          </p:cNvSpPr>
          <p:nvPr>
            <p:ph sz="quarter" idx="16"/>
          </p:nvPr>
        </p:nvSpPr>
        <p:spPr>
          <a:xfrm>
            <a:off x="1283335" y="6073140"/>
            <a:ext cx="6577330" cy="228600"/>
          </a:xfrm>
          <a:solidFill>
            <a:schemeClr val="bg1"/>
          </a:solidFill>
          <a:ln w="6350">
            <a:solidFill>
              <a:schemeClr val="tx1"/>
            </a:solidFill>
          </a:ln>
        </p:spPr>
        <p:txBody>
          <a:bodyPr vert="horz" lIns="91440" tIns="45720" rIns="91440" bIns="45720" rtlCol="0" anchor="ctr" anchorCtr="0">
            <a:noAutofit/>
          </a:bodyPr>
          <a:lstStyle/>
          <a:p>
            <a:r>
              <a:rPr lang="en-US" sz="1150" b="1" dirty="0">
                <a:latin typeface="Times New Roman" panose="02020603050405020304" pitchFamily="18" charset="0"/>
                <a:ea typeface="Times" panose="020B0500000000000000" pitchFamily="34" charset="0"/>
                <a:cs typeface="Times New Roman" panose="02020603050405020304" pitchFamily="18" charset="0"/>
              </a:rPr>
              <a:t>Separate schedule or note disclosure of any noncash investing and financing transactions is required.</a:t>
            </a:r>
          </a:p>
        </p:txBody>
      </p:sp>
      <p:sp>
        <p:nvSpPr>
          <p:cNvPr id="11" name="Slide Number Placeholder 10">
            <a:extLst>
              <a:ext uri="{FF2B5EF4-FFF2-40B4-BE49-F238E27FC236}">
                <a16:creationId xmlns:a16="http://schemas.microsoft.com/office/drawing/2014/main" id="{0DABC6E4-3D92-FEE2-B94F-2A174539AF6C}"/>
              </a:ext>
            </a:extLst>
          </p:cNvPr>
          <p:cNvSpPr>
            <a:spLocks noGrp="1"/>
          </p:cNvSpPr>
          <p:nvPr>
            <p:ph type="sldNum" sz="quarter" idx="10"/>
          </p:nvPr>
        </p:nvSpPr>
        <p:spPr/>
        <p:txBody>
          <a:bodyPr/>
          <a:lstStyle/>
          <a:p>
            <a:r>
              <a:rPr lang="en-US" dirty="0"/>
              <a:t>16-</a:t>
            </a:r>
            <a:fld id="{68151E55-6873-49E2-B8D5-2F265E6F1973}" type="slidenum">
              <a:rPr lang="en-US" smtClean="0"/>
              <a:pPr/>
              <a:t>14</a:t>
            </a:fld>
            <a:endParaRPr lang="en-US" dirty="0"/>
          </a:p>
        </p:txBody>
      </p:sp>
    </p:spTree>
    <p:extLst>
      <p:ext uri="{BB962C8B-B14F-4D97-AF65-F5344CB8AC3E}">
        <p14:creationId xmlns:p14="http://schemas.microsoft.com/office/powerpoint/2010/main" val="176365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2132-C195-C9B1-8862-7528107CED7F}"/>
              </a:ext>
            </a:extLst>
          </p:cNvPr>
          <p:cNvSpPr>
            <a:spLocks noGrp="1"/>
          </p:cNvSpPr>
          <p:nvPr>
            <p:ph type="title"/>
          </p:nvPr>
        </p:nvSpPr>
        <p:spPr>
          <a:xfrm>
            <a:off x="1377950" y="690880"/>
            <a:ext cx="6388100" cy="1051560"/>
          </a:xfrm>
        </p:spPr>
        <p:txBody>
          <a:bodyPr/>
          <a:lstStyle/>
          <a:p>
            <a:r>
              <a:rPr lang="en-US" dirty="0"/>
              <a:t>Preparing the Statement of Cash Flows</a:t>
            </a:r>
          </a:p>
        </p:txBody>
      </p:sp>
      <p:sp>
        <p:nvSpPr>
          <p:cNvPr id="3" name="Content Placeholder 2">
            <a:extLst>
              <a:ext uri="{FF2B5EF4-FFF2-40B4-BE49-F238E27FC236}">
                <a16:creationId xmlns:a16="http://schemas.microsoft.com/office/drawing/2014/main" id="{D7C1B938-1B35-BCAA-C00B-672556BB6094}"/>
              </a:ext>
            </a:extLst>
          </p:cNvPr>
          <p:cNvSpPr>
            <a:spLocks noGrp="1"/>
          </p:cNvSpPr>
          <p:nvPr>
            <p:ph sz="quarter" idx="11"/>
          </p:nvPr>
        </p:nvSpPr>
        <p:spPr>
          <a:xfrm>
            <a:off x="7434072" y="1280160"/>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16.7</a:t>
            </a:r>
          </a:p>
        </p:txBody>
      </p:sp>
      <p:pic>
        <p:nvPicPr>
          <p:cNvPr id="15" name="Picture 14" descr="Five steps in preparing statement of cash flows.">
            <a:extLst>
              <a:ext uri="{FF2B5EF4-FFF2-40B4-BE49-F238E27FC236}">
                <a16:creationId xmlns:a16="http://schemas.microsoft.com/office/drawing/2014/main" id="{8D3122D6-7B72-30AB-C9AD-CDB726D40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628" y="2302949"/>
            <a:ext cx="6383742" cy="2943220"/>
          </a:xfrm>
          <a:prstGeom prst="rect">
            <a:avLst/>
          </a:prstGeom>
        </p:spPr>
      </p:pic>
      <p:sp>
        <p:nvSpPr>
          <p:cNvPr id="16" name="Text Placeholder 3">
            <a:extLst>
              <a:ext uri="{FF2B5EF4-FFF2-40B4-BE49-F238E27FC236}">
                <a16:creationId xmlns:a16="http://schemas.microsoft.com/office/drawing/2014/main" id="{6A8ABBF8-E5FB-5E87-A38F-02DD9AB980F6}"/>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0DABC6E4-3D92-FEE2-B94F-2A174539AF6C}"/>
              </a:ext>
            </a:extLst>
          </p:cNvPr>
          <p:cNvSpPr>
            <a:spLocks noGrp="1"/>
          </p:cNvSpPr>
          <p:nvPr>
            <p:ph type="sldNum" sz="quarter" idx="10"/>
          </p:nvPr>
        </p:nvSpPr>
        <p:spPr/>
        <p:txBody>
          <a:bodyPr/>
          <a:lstStyle/>
          <a:p>
            <a:r>
              <a:rPr lang="en-US" dirty="0"/>
              <a:t>16-</a:t>
            </a:r>
            <a:fld id="{68151E55-6873-49E2-B8D5-2F265E6F1973}" type="slidenum">
              <a:rPr lang="en-US" smtClean="0"/>
              <a:pPr/>
              <a:t>15</a:t>
            </a:fld>
            <a:endParaRPr lang="en-US" dirty="0"/>
          </a:p>
        </p:txBody>
      </p:sp>
    </p:spTree>
    <p:extLst>
      <p:ext uri="{BB962C8B-B14F-4D97-AF65-F5344CB8AC3E}">
        <p14:creationId xmlns:p14="http://schemas.microsoft.com/office/powerpoint/2010/main" val="246816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1CA7-46ED-D958-6824-954133BEC2C6}"/>
              </a:ext>
            </a:extLst>
          </p:cNvPr>
          <p:cNvSpPr>
            <a:spLocks noGrp="1"/>
          </p:cNvSpPr>
          <p:nvPr>
            <p:ph type="title"/>
          </p:nvPr>
        </p:nvSpPr>
        <p:spPr/>
        <p:txBody>
          <a:bodyPr/>
          <a:lstStyle/>
          <a:p>
            <a:r>
              <a:rPr lang="en-US" dirty="0"/>
              <a:t>Analyzing the Cash Account</a:t>
            </a:r>
          </a:p>
        </p:txBody>
      </p:sp>
      <p:sp>
        <p:nvSpPr>
          <p:cNvPr id="3" name="Content Placeholder 2">
            <a:extLst>
              <a:ext uri="{FF2B5EF4-FFF2-40B4-BE49-F238E27FC236}">
                <a16:creationId xmlns:a16="http://schemas.microsoft.com/office/drawing/2014/main" id="{AE62BDAC-AF4F-1E72-D29D-DE6FAB0ED6DA}"/>
              </a:ext>
            </a:extLst>
          </p:cNvPr>
          <p:cNvSpPr>
            <a:spLocks noGrp="1"/>
          </p:cNvSpPr>
          <p:nvPr>
            <p:ph sz="quarter" idx="11"/>
          </p:nvPr>
        </p:nvSpPr>
        <p:spPr>
          <a:xfrm>
            <a:off x="342900" y="1600200"/>
            <a:ext cx="8458200" cy="1384995"/>
          </a:xfrm>
          <a:solidFill>
            <a:schemeClr val="accent4">
              <a:lumMod val="20000"/>
              <a:lumOff val="80000"/>
            </a:schemeClr>
          </a:solidFill>
          <a:ln>
            <a:solidFill>
              <a:schemeClr val="accent2">
                <a:lumMod val="75000"/>
              </a:schemeClr>
            </a:solidFill>
          </a:ln>
        </p:spPr>
        <p:txBody>
          <a:bodyPr wrap="square">
            <a:spAutoFit/>
          </a:bodyPr>
          <a:lstStyle/>
          <a:p>
            <a:pPr algn="ctr" fontAlgn="base">
              <a:spcBef>
                <a:spcPct val="0"/>
              </a:spcBef>
              <a:spcAft>
                <a:spcPct val="0"/>
              </a:spcAft>
            </a:pPr>
            <a:r>
              <a:rPr lang="en-US" sz="2800" dirty="0">
                <a:solidFill>
                  <a:srgbClr val="953735"/>
                </a:solidFill>
                <a:latin typeface="Calibri" pitchFamily="-84" charset="0"/>
                <a:ea typeface="+mn-ea"/>
                <a:cs typeface="Arial" charset="0"/>
              </a:rPr>
              <a:t>The Cash account is a natural place to look for information about cash flows from operating, investing, and financing activities.</a:t>
            </a:r>
          </a:p>
        </p:txBody>
      </p:sp>
      <p:sp>
        <p:nvSpPr>
          <p:cNvPr id="4" name="Content Placeholder 3">
            <a:extLst>
              <a:ext uri="{FF2B5EF4-FFF2-40B4-BE49-F238E27FC236}">
                <a16:creationId xmlns:a16="http://schemas.microsoft.com/office/drawing/2014/main" id="{F3B6520B-249B-00A6-EA27-8E22BF8EB347}"/>
              </a:ext>
            </a:extLst>
          </p:cNvPr>
          <p:cNvSpPr>
            <a:spLocks noGrp="1"/>
          </p:cNvSpPr>
          <p:nvPr>
            <p:ph sz="quarter" idx="14"/>
          </p:nvPr>
        </p:nvSpPr>
        <p:spPr>
          <a:xfrm>
            <a:off x="7708392" y="3429000"/>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16.8</a:t>
            </a:r>
          </a:p>
        </p:txBody>
      </p:sp>
      <p:sp>
        <p:nvSpPr>
          <p:cNvPr id="6" name="Table Summary 5" hidden="1">
            <a:extLst>
              <a:ext uri="{FF2B5EF4-FFF2-40B4-BE49-F238E27FC236}">
                <a16:creationId xmlns:a16="http://schemas.microsoft.com/office/drawing/2014/main" id="{A0C9959B-B47C-88EC-7EAA-54C6CB9372B5}"/>
              </a:ext>
            </a:extLst>
          </p:cNvPr>
          <p:cNvSpPr>
            <a:spLocks noGrp="1"/>
          </p:cNvSpPr>
          <p:nvPr>
            <p:ph sz="quarter" idx="16"/>
          </p:nvPr>
        </p:nvSpPr>
        <p:spPr>
          <a:xfrm>
            <a:off x="1210176" y="3227791"/>
            <a:ext cx="5806420" cy="1971434"/>
          </a:xfrm>
        </p:spPr>
        <p:txBody>
          <a:bodyPr/>
          <a:lstStyle/>
          <a:p>
            <a:r>
              <a:rPr lang="en-US" sz="12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1200" dirty="0"/>
              <a:t>Cash accounts, Balance, Dec. 31, 2026, debited $12,000, Receipts from customers, debited $570,000, Payments for inventory, credited $319,000, Receipts from asset sales, debited $2,000, Payments for operating exp., credited $218,000, Receipts from stock issuance, debited $15,000, Payments for interest, credited $8,000, Payments for taxes, credited $5,000, Payments for bonds retirement, credited $18,000, Payments for dividends, credited $14,000, debit balance, December 31, 2027, $17,000. </a:t>
            </a:r>
          </a:p>
        </p:txBody>
      </p:sp>
      <p:pic>
        <p:nvPicPr>
          <p:cNvPr id="9" name="Picture 8">
            <a:extLst>
              <a:ext uri="{FF2B5EF4-FFF2-40B4-BE49-F238E27FC236}">
                <a16:creationId xmlns:a16="http://schemas.microsoft.com/office/drawing/2014/main" id="{C6B78685-8B87-0CF9-46EF-07EDBF098C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78991"/>
            <a:ext cx="5806420" cy="1920234"/>
          </a:xfrm>
          <a:prstGeom prst="rect">
            <a:avLst/>
          </a:prstGeom>
        </p:spPr>
      </p:pic>
      <p:sp>
        <p:nvSpPr>
          <p:cNvPr id="11" name="Slide Number Placeholder 10">
            <a:extLst>
              <a:ext uri="{FF2B5EF4-FFF2-40B4-BE49-F238E27FC236}">
                <a16:creationId xmlns:a16="http://schemas.microsoft.com/office/drawing/2014/main" id="{19C1BD6D-1BB3-D92E-AEB2-C956AB2E1F0E}"/>
              </a:ext>
            </a:extLst>
          </p:cNvPr>
          <p:cNvSpPr>
            <a:spLocks noGrp="1"/>
          </p:cNvSpPr>
          <p:nvPr>
            <p:ph type="sldNum" sz="quarter" idx="10"/>
          </p:nvPr>
        </p:nvSpPr>
        <p:spPr/>
        <p:txBody>
          <a:bodyPr/>
          <a:lstStyle/>
          <a:p>
            <a:r>
              <a:rPr lang="en-US" dirty="0"/>
              <a:t>16-</a:t>
            </a:r>
            <a:fld id="{68151E55-6873-49E2-B8D5-2F265E6F1973}" type="slidenum">
              <a:rPr lang="en-US" smtClean="0"/>
              <a:pPr/>
              <a:t>16</a:t>
            </a:fld>
            <a:endParaRPr lang="en-US" dirty="0"/>
          </a:p>
        </p:txBody>
      </p:sp>
    </p:spTree>
    <p:extLst>
      <p:ext uri="{BB962C8B-B14F-4D97-AF65-F5344CB8AC3E}">
        <p14:creationId xmlns:p14="http://schemas.microsoft.com/office/powerpoint/2010/main" val="92163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1CA7-46ED-D958-6824-954133BEC2C6}"/>
              </a:ext>
            </a:extLst>
          </p:cNvPr>
          <p:cNvSpPr>
            <a:spLocks noGrp="1"/>
          </p:cNvSpPr>
          <p:nvPr>
            <p:ph type="title"/>
          </p:nvPr>
        </p:nvSpPr>
        <p:spPr/>
        <p:txBody>
          <a:bodyPr/>
          <a:lstStyle/>
          <a:p>
            <a:r>
              <a:rPr lang="en-US" dirty="0"/>
              <a:t>Analyzing Noncash Accounts</a:t>
            </a:r>
          </a:p>
        </p:txBody>
      </p:sp>
      <p:sp>
        <p:nvSpPr>
          <p:cNvPr id="3" name="Content Placeholder 2">
            <a:extLst>
              <a:ext uri="{FF2B5EF4-FFF2-40B4-BE49-F238E27FC236}">
                <a16:creationId xmlns:a16="http://schemas.microsoft.com/office/drawing/2014/main" id="{AE62BDAC-AF4F-1E72-D29D-DE6FAB0ED6DA}"/>
              </a:ext>
            </a:extLst>
          </p:cNvPr>
          <p:cNvSpPr>
            <a:spLocks noGrp="1"/>
          </p:cNvSpPr>
          <p:nvPr>
            <p:ph sz="quarter" idx="11"/>
          </p:nvPr>
        </p:nvSpPr>
        <p:spPr>
          <a:xfrm>
            <a:off x="950976" y="1673352"/>
            <a:ext cx="7242048" cy="954107"/>
          </a:xfrm>
          <a:solidFill>
            <a:schemeClr val="accent4">
              <a:lumMod val="20000"/>
              <a:lumOff val="80000"/>
            </a:schemeClr>
          </a:solidFill>
          <a:ln>
            <a:solidFill>
              <a:schemeClr val="accent2">
                <a:lumMod val="75000"/>
              </a:schemeClr>
            </a:solidFill>
          </a:ln>
        </p:spPr>
        <p:txBody>
          <a:bodyPr>
            <a:spAutoFit/>
          </a:bodyPr>
          <a:lstStyle/>
          <a:p>
            <a:pPr algn="ctr" fontAlgn="base">
              <a:spcBef>
                <a:spcPct val="0"/>
              </a:spcBef>
              <a:spcAft>
                <a:spcPct val="0"/>
              </a:spcAft>
            </a:pPr>
            <a:r>
              <a:rPr lang="en-US" sz="2800" dirty="0">
                <a:solidFill>
                  <a:srgbClr val="953735"/>
                </a:solidFill>
                <a:latin typeface="Calibri" pitchFamily="-84" charset="0"/>
                <a:ea typeface="+mn-ea"/>
                <a:cs typeface="Arial" charset="0"/>
              </a:rPr>
              <a:t>A second approach to preparing the statement of cash flows is analyzing noncash accounts.</a:t>
            </a:r>
          </a:p>
        </p:txBody>
      </p:sp>
      <p:sp>
        <p:nvSpPr>
          <p:cNvPr id="4" name="Content Placeholder 3">
            <a:extLst>
              <a:ext uri="{FF2B5EF4-FFF2-40B4-BE49-F238E27FC236}">
                <a16:creationId xmlns:a16="http://schemas.microsoft.com/office/drawing/2014/main" id="{F3B6520B-249B-00A6-EA27-8E22BF8EB347}"/>
              </a:ext>
            </a:extLst>
          </p:cNvPr>
          <p:cNvSpPr>
            <a:spLocks noGrp="1"/>
          </p:cNvSpPr>
          <p:nvPr>
            <p:ph sz="quarter" idx="14"/>
          </p:nvPr>
        </p:nvSpPr>
        <p:spPr>
          <a:xfrm>
            <a:off x="7123176" y="3172968"/>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16.9</a:t>
            </a:r>
          </a:p>
        </p:txBody>
      </p:sp>
      <p:pic>
        <p:nvPicPr>
          <p:cNvPr id="5" name="Picture 4" descr="The formula for cash flow. Cash equals Liabilities plus Equity minus Noncash assets.">
            <a:extLst>
              <a:ext uri="{FF2B5EF4-FFF2-40B4-BE49-F238E27FC236}">
                <a16:creationId xmlns:a16="http://schemas.microsoft.com/office/drawing/2014/main" id="{6FB53415-980A-8818-45D0-796A7C1B0C7D}"/>
              </a:ext>
            </a:extLst>
          </p:cNvPr>
          <p:cNvPicPr>
            <a:picLocks noChangeAspect="1"/>
          </p:cNvPicPr>
          <p:nvPr/>
        </p:nvPicPr>
        <p:blipFill rotWithShape="1">
          <a:blip r:embed="rId3">
            <a:extLst>
              <a:ext uri="{28A0092B-C50C-407E-A947-70E740481C1C}">
                <a14:useLocalDpi xmlns:a14="http://schemas.microsoft.com/office/drawing/2010/main" val="0"/>
              </a:ext>
            </a:extLst>
          </a:blip>
          <a:srcRect t="20282"/>
          <a:stretch/>
        </p:blipFill>
        <p:spPr>
          <a:xfrm>
            <a:off x="457200" y="4038600"/>
            <a:ext cx="8305428" cy="646332"/>
          </a:xfrm>
          <a:prstGeom prst="rect">
            <a:avLst/>
          </a:prstGeom>
        </p:spPr>
      </p:pic>
      <p:sp>
        <p:nvSpPr>
          <p:cNvPr id="11" name="Slide Number Placeholder 10">
            <a:extLst>
              <a:ext uri="{FF2B5EF4-FFF2-40B4-BE49-F238E27FC236}">
                <a16:creationId xmlns:a16="http://schemas.microsoft.com/office/drawing/2014/main" id="{19C1BD6D-1BB3-D92E-AEB2-C956AB2E1F0E}"/>
              </a:ext>
            </a:extLst>
          </p:cNvPr>
          <p:cNvSpPr>
            <a:spLocks noGrp="1"/>
          </p:cNvSpPr>
          <p:nvPr>
            <p:ph type="sldNum" sz="quarter" idx="10"/>
          </p:nvPr>
        </p:nvSpPr>
        <p:spPr/>
        <p:txBody>
          <a:bodyPr/>
          <a:lstStyle/>
          <a:p>
            <a:r>
              <a:rPr lang="en-US" dirty="0"/>
              <a:t>16-</a:t>
            </a:r>
            <a:fld id="{68151E55-6873-49E2-B8D5-2F265E6F1973}" type="slidenum">
              <a:rPr lang="en-US" smtClean="0"/>
              <a:pPr/>
              <a:t>17</a:t>
            </a:fld>
            <a:endParaRPr lang="en-US" dirty="0"/>
          </a:p>
        </p:txBody>
      </p:sp>
    </p:spTree>
    <p:extLst>
      <p:ext uri="{BB962C8B-B14F-4D97-AF65-F5344CB8AC3E}">
        <p14:creationId xmlns:p14="http://schemas.microsoft.com/office/powerpoint/2010/main" val="177064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0B2C-91EE-EF56-D51F-9BE0372C316E}"/>
              </a:ext>
            </a:extLst>
          </p:cNvPr>
          <p:cNvSpPr>
            <a:spLocks noGrp="1"/>
          </p:cNvSpPr>
          <p:nvPr>
            <p:ph type="title"/>
          </p:nvPr>
        </p:nvSpPr>
        <p:spPr>
          <a:xfrm>
            <a:off x="342900" y="690880"/>
            <a:ext cx="8458200" cy="1051560"/>
          </a:xfrm>
        </p:spPr>
        <p:txBody>
          <a:bodyPr/>
          <a:lstStyle/>
          <a:p>
            <a:r>
              <a:rPr lang="en-US" dirty="0"/>
              <a:t>Information to Prepare the Statement</a:t>
            </a:r>
          </a:p>
        </p:txBody>
      </p:sp>
      <p:sp>
        <p:nvSpPr>
          <p:cNvPr id="3" name="Content Placeholder 2">
            <a:extLst>
              <a:ext uri="{FF2B5EF4-FFF2-40B4-BE49-F238E27FC236}">
                <a16:creationId xmlns:a16="http://schemas.microsoft.com/office/drawing/2014/main" id="{E9E7F56E-2C8B-B9DE-B27F-4099D50C3636}"/>
              </a:ext>
            </a:extLst>
          </p:cNvPr>
          <p:cNvSpPr>
            <a:spLocks noGrp="1"/>
          </p:cNvSpPr>
          <p:nvPr>
            <p:ph sz="quarter" idx="11"/>
          </p:nvPr>
        </p:nvSpPr>
        <p:spPr>
          <a:xfrm>
            <a:off x="342900" y="1901952"/>
            <a:ext cx="8458200" cy="1077218"/>
          </a:xfrm>
          <a:noFill/>
          <a:ln w="9525">
            <a:noFill/>
            <a:miter lim="800000"/>
            <a:headEnd/>
            <a:tailEnd/>
          </a:ln>
        </p:spPr>
        <p:txBody>
          <a:bodyPr wrap="square">
            <a:spAutoFit/>
          </a:bodyPr>
          <a:lstStyle/>
          <a:p>
            <a:pPr algn="ctr" fontAlgn="base">
              <a:spcBef>
                <a:spcPct val="0"/>
              </a:spcBef>
              <a:spcAft>
                <a:spcPct val="0"/>
              </a:spcAft>
            </a:pPr>
            <a:r>
              <a:rPr lang="en-US" sz="3200" dirty="0">
                <a:solidFill>
                  <a:srgbClr val="632523"/>
                </a:solidFill>
                <a:ea typeface="+mn-ea"/>
                <a:cs typeface="Arial" charset="0"/>
              </a:rPr>
              <a:t>Information to prepare the statement of cash flows comes from three sources:</a:t>
            </a:r>
          </a:p>
        </p:txBody>
      </p:sp>
      <p:sp>
        <p:nvSpPr>
          <p:cNvPr id="4" name="Content Placeholder 3">
            <a:extLst>
              <a:ext uri="{FF2B5EF4-FFF2-40B4-BE49-F238E27FC236}">
                <a16:creationId xmlns:a16="http://schemas.microsoft.com/office/drawing/2014/main" id="{C5CDE190-E2BA-99BC-8368-DD71A7A042A8}"/>
              </a:ext>
            </a:extLst>
          </p:cNvPr>
          <p:cNvSpPr>
            <a:spLocks noGrp="1"/>
          </p:cNvSpPr>
          <p:nvPr>
            <p:ph sz="quarter" idx="14"/>
          </p:nvPr>
        </p:nvSpPr>
        <p:spPr>
          <a:xfrm>
            <a:off x="841248" y="3273552"/>
            <a:ext cx="3044952" cy="1069848"/>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Comparative Balance Sheets</a:t>
            </a:r>
          </a:p>
        </p:txBody>
      </p:sp>
      <p:sp>
        <p:nvSpPr>
          <p:cNvPr id="5" name="Content Placeholder 4">
            <a:extLst>
              <a:ext uri="{FF2B5EF4-FFF2-40B4-BE49-F238E27FC236}">
                <a16:creationId xmlns:a16="http://schemas.microsoft.com/office/drawing/2014/main" id="{649439A0-F21E-A6DE-A3D6-CC945EAC56BD}"/>
              </a:ext>
            </a:extLst>
          </p:cNvPr>
          <p:cNvSpPr>
            <a:spLocks noGrp="1"/>
          </p:cNvSpPr>
          <p:nvPr>
            <p:ph sz="quarter" idx="15"/>
          </p:nvPr>
        </p:nvSpPr>
        <p:spPr>
          <a:xfrm>
            <a:off x="5257800" y="3273552"/>
            <a:ext cx="3044952" cy="1069848"/>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Current Income Statement</a:t>
            </a:r>
          </a:p>
        </p:txBody>
      </p:sp>
      <p:sp>
        <p:nvSpPr>
          <p:cNvPr id="6" name="Content Placeholder 5">
            <a:extLst>
              <a:ext uri="{FF2B5EF4-FFF2-40B4-BE49-F238E27FC236}">
                <a16:creationId xmlns:a16="http://schemas.microsoft.com/office/drawing/2014/main" id="{E7B525EE-7275-57CB-7DE9-235E0054886E}"/>
              </a:ext>
            </a:extLst>
          </p:cNvPr>
          <p:cNvSpPr>
            <a:spLocks noGrp="1"/>
          </p:cNvSpPr>
          <p:nvPr>
            <p:ph sz="quarter" idx="16"/>
          </p:nvPr>
        </p:nvSpPr>
        <p:spPr>
          <a:xfrm>
            <a:off x="3044952" y="4800600"/>
            <a:ext cx="3044952" cy="1069848"/>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Additional Information</a:t>
            </a:r>
          </a:p>
        </p:txBody>
      </p:sp>
      <p:sp>
        <p:nvSpPr>
          <p:cNvPr id="11" name="Slide Number Placeholder 10">
            <a:extLst>
              <a:ext uri="{FF2B5EF4-FFF2-40B4-BE49-F238E27FC236}">
                <a16:creationId xmlns:a16="http://schemas.microsoft.com/office/drawing/2014/main" id="{96838832-208B-ED4B-1A26-486A55667D82}"/>
              </a:ext>
            </a:extLst>
          </p:cNvPr>
          <p:cNvSpPr>
            <a:spLocks noGrp="1"/>
          </p:cNvSpPr>
          <p:nvPr>
            <p:ph type="sldNum" sz="quarter" idx="10"/>
          </p:nvPr>
        </p:nvSpPr>
        <p:spPr/>
        <p:txBody>
          <a:bodyPr/>
          <a:lstStyle/>
          <a:p>
            <a:r>
              <a:rPr lang="en-US" dirty="0"/>
              <a:t>16-</a:t>
            </a:r>
            <a:fld id="{68151E55-6873-49E2-B8D5-2F265E6F1973}" type="slidenum">
              <a:rPr lang="en-US" smtClean="0"/>
              <a:pPr/>
              <a:t>18</a:t>
            </a:fld>
            <a:endParaRPr lang="en-US" dirty="0"/>
          </a:p>
        </p:txBody>
      </p:sp>
    </p:spTree>
    <p:extLst>
      <p:ext uri="{BB962C8B-B14F-4D97-AF65-F5344CB8AC3E}">
        <p14:creationId xmlns:p14="http://schemas.microsoft.com/office/powerpoint/2010/main" val="346591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A8F-92FD-61ED-55BF-5F3F2BC5F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C6C4-8278-817D-2811-1DD920F22B2B}"/>
              </a:ext>
            </a:extLst>
          </p:cNvPr>
          <p:cNvSpPr>
            <a:spLocks noGrp="1"/>
          </p:cNvSpPr>
          <p:nvPr>
            <p:ph type="title"/>
          </p:nvPr>
        </p:nvSpPr>
        <p:spPr>
          <a:xfrm>
            <a:off x="342900" y="1090245"/>
            <a:ext cx="8458200" cy="768096"/>
          </a:xfrm>
        </p:spPr>
        <p:txBody>
          <a:bodyPr/>
          <a:lstStyle/>
          <a:p>
            <a:r>
              <a:rPr lang="en-US" altLang="en-US" sz="4400" b="1" dirty="0">
                <a:solidFill>
                  <a:prstClr val="black"/>
                </a:solidFill>
                <a:latin typeface="Calibri"/>
              </a:rPr>
              <a:t>Learning Objective P2</a:t>
            </a:r>
          </a:p>
        </p:txBody>
      </p:sp>
      <p:pic>
        <p:nvPicPr>
          <p:cNvPr id="4" name="Picture 2">
            <a:extLst>
              <a:ext uri="{FF2B5EF4-FFF2-40B4-BE49-F238E27FC236}">
                <a16:creationId xmlns:a16="http://schemas.microsoft.com/office/drawing/2014/main" id="{5FA04C3E-2BB7-7ED6-E8CA-64D65222FEEB}"/>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2074983"/>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C65402A-EBDB-5939-F01C-26A1C86BA892}"/>
              </a:ext>
            </a:extLst>
          </p:cNvPr>
          <p:cNvSpPr>
            <a:spLocks noGrp="1"/>
          </p:cNvSpPr>
          <p:nvPr>
            <p:ph sz="quarter" idx="11"/>
          </p:nvPr>
        </p:nvSpPr>
        <p:spPr>
          <a:xfrm>
            <a:off x="914400" y="2162295"/>
            <a:ext cx="7315200" cy="2556246"/>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Compute cash flows from operating activities using the indirect method.</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6BCEA3A5-F3E9-BCAA-6B42-256CA324D3B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4718540"/>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070269C-CE8B-D499-63BE-E4C73AEF7B84}"/>
              </a:ext>
            </a:extLst>
          </p:cNvPr>
          <p:cNvSpPr>
            <a:spLocks noGrp="1"/>
          </p:cNvSpPr>
          <p:nvPr>
            <p:ph type="sldNum" sz="quarter" idx="10"/>
          </p:nvPr>
        </p:nvSpPr>
        <p:spPr/>
        <p:txBody>
          <a:bodyPr/>
          <a:lstStyle/>
          <a:p>
            <a:r>
              <a:rPr lang="en-US" dirty="0"/>
              <a:t>16-</a:t>
            </a:r>
            <a:fld id="{68151E55-6873-49E2-B8D5-2F265E6F1973}" type="slidenum">
              <a:rPr lang="en-US" smtClean="0"/>
              <a:pPr/>
              <a:t>19</a:t>
            </a:fld>
            <a:endParaRPr lang="en-US" dirty="0"/>
          </a:p>
        </p:txBody>
      </p:sp>
    </p:spTree>
    <p:extLst>
      <p:ext uri="{BB962C8B-B14F-4D97-AF65-F5344CB8AC3E}">
        <p14:creationId xmlns:p14="http://schemas.microsoft.com/office/powerpoint/2010/main" val="169997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5987-8BEF-C2EF-ECC6-24E4FB4FF7E1}"/>
              </a:ext>
            </a:extLst>
          </p:cNvPr>
          <p:cNvSpPr>
            <a:spLocks noGrp="1"/>
          </p:cNvSpPr>
          <p:nvPr>
            <p:ph type="title"/>
          </p:nvPr>
        </p:nvSpPr>
        <p:spPr>
          <a:xfrm>
            <a:off x="317500" y="640080"/>
            <a:ext cx="8458200" cy="768096"/>
          </a:xfrm>
        </p:spPr>
        <p:txBody>
          <a:bodyPr/>
          <a:lstStyle/>
          <a:p>
            <a:r>
              <a:rPr lang="en-US" altLang="en-US" sz="4400" b="1" dirty="0">
                <a:solidFill>
                  <a:prstClr val="black"/>
                </a:solidFill>
                <a:latin typeface="Calibri"/>
              </a:rPr>
              <a:t>Chapter 16 Learning Objectives</a:t>
            </a:r>
            <a:endParaRPr lang="en-US" dirty="0"/>
          </a:p>
        </p:txBody>
      </p:sp>
      <p:pic>
        <p:nvPicPr>
          <p:cNvPr id="7" name="Picture 2">
            <a:extLst>
              <a:ext uri="{FF2B5EF4-FFF2-40B4-BE49-F238E27FC236}">
                <a16:creationId xmlns:a16="http://schemas.microsoft.com/office/drawing/2014/main" id="{8A427BAE-0A58-016E-E25C-B48D2C032A52}"/>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376121"/>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0A1C83A-A3DB-53F7-8D28-B97648913768}"/>
              </a:ext>
            </a:extLst>
          </p:cNvPr>
          <p:cNvSpPr>
            <a:spLocks noGrp="1"/>
          </p:cNvSpPr>
          <p:nvPr>
            <p:ph sz="quarter" idx="11"/>
          </p:nvPr>
        </p:nvSpPr>
        <p:spPr>
          <a:xfrm>
            <a:off x="342900" y="1691641"/>
            <a:ext cx="8074269" cy="3351414"/>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noProof="0" dirty="0">
                <a:ln>
                  <a:noFill/>
                </a:ln>
                <a:solidFill>
                  <a:prstClr val="black"/>
                </a:solidFill>
                <a:effectLst/>
                <a:uLnTx/>
                <a:uFillTx/>
                <a:ea typeface="+mn-ea"/>
              </a:rPr>
              <a:t>CONCEPTUAL</a:t>
            </a:r>
          </a:p>
          <a:p>
            <a:pPr marL="320040" marR="0" lvl="0" indent="-320040" algn="l" defTabSz="28575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noProof="0" dirty="0">
                <a:ln>
                  <a:noFill/>
                </a:ln>
                <a:solidFill>
                  <a:prstClr val="black"/>
                </a:solidFill>
                <a:effectLst/>
                <a:uLnTx/>
                <a:uFillTx/>
                <a:ea typeface="+mn-ea"/>
              </a:rPr>
              <a:t>C1  </a:t>
            </a:r>
            <a:r>
              <a:rPr kumimoji="0" lang="en-US" sz="1600" b="0" i="0" u="none" strike="noStrike" kern="1200" cap="none" normalizeH="0" baseline="0" noProof="0" dirty="0">
                <a:ln>
                  <a:noFill/>
                </a:ln>
                <a:solidFill>
                  <a:prstClr val="black"/>
                </a:solidFill>
                <a:effectLst/>
                <a:uLnTx/>
                <a:uFillTx/>
                <a:ea typeface="+mn-ea"/>
              </a:rPr>
              <a:t>Distinguish between operating, investing, and financing activities, and describe how noncash investing and financing activities are disclosed.</a:t>
            </a:r>
            <a:endParaRPr lang="en-US" sz="1600" dirty="0">
              <a:solidFill>
                <a:prstClr val="black"/>
              </a:solidFill>
              <a:ea typeface="+mn-ea"/>
            </a:endParaRP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US" sz="1600" b="1" i="0" u="none" strike="noStrike" kern="1200" cap="none" normalizeH="0" baseline="0" noProof="0" dirty="0">
                <a:ln>
                  <a:noFill/>
                </a:ln>
                <a:solidFill>
                  <a:prstClr val="black"/>
                </a:solidFill>
                <a:effectLst/>
                <a:uLnTx/>
                <a:uFillTx/>
                <a:ea typeface="+mn-ea"/>
              </a:rPr>
              <a:t>ANALYTICAL</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A1  </a:t>
            </a:r>
            <a:r>
              <a:rPr kumimoji="0" lang="en-US" sz="1600" b="0" i="0" u="none" strike="noStrike" kern="1200" cap="none" normalizeH="0" baseline="0" noProof="0" dirty="0">
                <a:ln>
                  <a:noFill/>
                </a:ln>
                <a:solidFill>
                  <a:prstClr val="black"/>
                </a:solidFill>
                <a:effectLst/>
                <a:uLnTx/>
                <a:uFillTx/>
                <a:ea typeface="+mn-ea"/>
              </a:rPr>
              <a:t>Analyze the statement of cash flows and apply the cash flow on total assets ratio.</a:t>
            </a: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US" sz="1600" b="1" i="0" u="none" strike="noStrike" kern="1200" cap="none" normalizeH="0" baseline="0" noProof="0" dirty="0">
                <a:ln>
                  <a:noFill/>
                </a:ln>
                <a:solidFill>
                  <a:prstClr val="black"/>
                </a:solidFill>
                <a:effectLst/>
                <a:uLnTx/>
                <a:uFillTx/>
                <a:ea typeface="+mn-ea"/>
              </a:rPr>
              <a:t>PROCEDURAL</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P1</a:t>
            </a:r>
            <a:r>
              <a:rPr kumimoji="0" lang="en-US" sz="1600" b="1" i="0" u="none" strike="noStrike" kern="1200" cap="none" normalizeH="0" noProof="0" dirty="0">
                <a:ln>
                  <a:noFill/>
                </a:ln>
                <a:solidFill>
                  <a:prstClr val="black"/>
                </a:solidFill>
                <a:effectLst/>
                <a:uLnTx/>
                <a:uFillTx/>
                <a:ea typeface="+mn-ea"/>
              </a:rPr>
              <a:t>  </a:t>
            </a:r>
            <a:r>
              <a:rPr kumimoji="0" lang="en-US" sz="1600" b="0" i="0" u="none" strike="noStrike" kern="1200" cap="none" normalizeH="0" baseline="0" noProof="0" dirty="0">
                <a:ln>
                  <a:noFill/>
                </a:ln>
                <a:solidFill>
                  <a:prstClr val="black"/>
                </a:solidFill>
                <a:effectLst/>
                <a:uLnTx/>
                <a:uFillTx/>
                <a:ea typeface="+mn-ea"/>
              </a:rPr>
              <a:t>Prepare a statement of cash flows.</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P2</a:t>
            </a:r>
            <a:r>
              <a:rPr kumimoji="0" lang="en-US" sz="1600" b="0" i="0" u="none" strike="noStrike" kern="1200" cap="none" normalizeH="0" baseline="0" noProof="0" dirty="0">
                <a:ln>
                  <a:noFill/>
                </a:ln>
                <a:solidFill>
                  <a:prstClr val="black"/>
                </a:solidFill>
                <a:effectLst/>
                <a:uLnTx/>
                <a:uFillTx/>
                <a:ea typeface="+mn-ea"/>
              </a:rPr>
              <a:t>  Compute cash flows from operating activities using the indirect method.</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P3</a:t>
            </a:r>
            <a:r>
              <a:rPr kumimoji="0" lang="en-US" sz="1600" b="0" i="0" u="none" strike="noStrike" kern="1200" cap="none" normalizeH="0" baseline="0" noProof="0" dirty="0">
                <a:ln>
                  <a:noFill/>
                </a:ln>
                <a:solidFill>
                  <a:prstClr val="black"/>
                </a:solidFill>
                <a:effectLst/>
                <a:uLnTx/>
                <a:uFillTx/>
                <a:ea typeface="+mn-ea"/>
              </a:rPr>
              <a:t>  Determine cash flows from both investing and financing activities.</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P4</a:t>
            </a:r>
            <a:r>
              <a:rPr kumimoji="0" lang="en-US" sz="1600" b="0" i="0" u="none" strike="noStrike" kern="1200" cap="none" normalizeH="0" baseline="0" noProof="0" dirty="0">
                <a:ln>
                  <a:noFill/>
                </a:ln>
                <a:solidFill>
                  <a:prstClr val="black"/>
                </a:solidFill>
                <a:effectLst/>
                <a:uLnTx/>
                <a:uFillTx/>
                <a:ea typeface="+mn-ea"/>
              </a:rPr>
              <a:t>  </a:t>
            </a:r>
            <a:r>
              <a:rPr kumimoji="0" lang="en-US" sz="1600" b="0" i="1" u="none" strike="noStrike" kern="1200" cap="none" normalizeH="0" baseline="0" noProof="0" dirty="0">
                <a:ln>
                  <a:noFill/>
                </a:ln>
                <a:solidFill>
                  <a:prstClr val="black"/>
                </a:solidFill>
                <a:effectLst/>
                <a:uLnTx/>
                <a:uFillTx/>
                <a:ea typeface="+mn-ea"/>
              </a:rPr>
              <a:t>Appendix 16A</a:t>
            </a:r>
            <a:r>
              <a:rPr kumimoji="0" lang="en-US" sz="1600" b="0" i="0" u="none" strike="noStrike" kern="1200" cap="none" normalizeH="0" baseline="0" noProof="0" dirty="0">
                <a:ln>
                  <a:noFill/>
                </a:ln>
                <a:solidFill>
                  <a:prstClr val="black"/>
                </a:solidFill>
                <a:effectLst/>
                <a:uLnTx/>
                <a:uFillTx/>
                <a:ea typeface="+mn-ea"/>
              </a:rPr>
              <a:t>—Illustrate use of a spreadsheet to prepare a statement of cash flows.</a:t>
            </a:r>
          </a:p>
          <a:p>
            <a:pPr marL="0" marR="0" lvl="0" indent="0" algn="l" defTabSz="914400" rtl="0" eaLnBrk="1" fontAlgn="base" latinLnBrk="0" hangingPunct="1">
              <a:lnSpc>
                <a:spcPct val="100000"/>
              </a:lnSpc>
              <a:spcBef>
                <a:spcPct val="0"/>
              </a:spcBef>
              <a:spcAft>
                <a:spcPct val="0"/>
              </a:spcAft>
              <a:buClrTx/>
              <a:buSzTx/>
              <a:buFontTx/>
              <a:buNone/>
              <a:tabLst>
                <a:tab pos="290513" algn="l"/>
              </a:tabLst>
              <a:defRPr/>
            </a:pPr>
            <a:r>
              <a:rPr kumimoji="0" lang="en-US" sz="1600" b="1" i="0" u="none" strike="noStrike" kern="1200" cap="none" normalizeH="0" baseline="0" noProof="0" dirty="0">
                <a:ln>
                  <a:noFill/>
                </a:ln>
                <a:solidFill>
                  <a:prstClr val="black"/>
                </a:solidFill>
                <a:effectLst/>
                <a:uLnTx/>
                <a:uFillTx/>
                <a:ea typeface="+mn-ea"/>
              </a:rPr>
              <a:t>P5</a:t>
            </a:r>
            <a:r>
              <a:rPr kumimoji="0" lang="en-US" sz="1600" b="0" i="0" u="none" strike="noStrike" kern="1200" cap="none" normalizeH="0" baseline="0" noProof="0" dirty="0">
                <a:ln>
                  <a:noFill/>
                </a:ln>
                <a:solidFill>
                  <a:prstClr val="black"/>
                </a:solidFill>
                <a:effectLst/>
                <a:uLnTx/>
                <a:uFillTx/>
                <a:ea typeface="+mn-ea"/>
              </a:rPr>
              <a:t>  </a:t>
            </a:r>
            <a:r>
              <a:rPr kumimoji="0" lang="en-US" sz="1600" b="0" i="1" u="none" strike="noStrike" kern="1200" cap="none" normalizeH="0" baseline="0" noProof="0" dirty="0">
                <a:ln>
                  <a:noFill/>
                </a:ln>
                <a:solidFill>
                  <a:prstClr val="black"/>
                </a:solidFill>
                <a:effectLst/>
                <a:uLnTx/>
                <a:uFillTx/>
                <a:ea typeface="+mn-ea"/>
              </a:rPr>
              <a:t>Appendix 16B</a:t>
            </a:r>
            <a:r>
              <a:rPr kumimoji="0" lang="en-US" sz="1600" b="0" i="0" u="none" strike="noStrike" kern="1200" cap="none" normalizeH="0" baseline="0" noProof="0" dirty="0">
                <a:ln>
                  <a:noFill/>
                </a:ln>
                <a:solidFill>
                  <a:prstClr val="black"/>
                </a:solidFill>
                <a:effectLst/>
                <a:uLnTx/>
                <a:uFillTx/>
                <a:ea typeface="+mn-ea"/>
              </a:rPr>
              <a:t>—Compute cash flows from operating activities using the direct method.</a:t>
            </a:r>
          </a:p>
        </p:txBody>
      </p:sp>
      <p:sp>
        <p:nvSpPr>
          <p:cNvPr id="6" name="Slide Number Placeholder 5">
            <a:extLst>
              <a:ext uri="{FF2B5EF4-FFF2-40B4-BE49-F238E27FC236}">
                <a16:creationId xmlns:a16="http://schemas.microsoft.com/office/drawing/2014/main" id="{1F4F73B2-313E-166D-53E2-30E4C9028B8C}"/>
              </a:ext>
            </a:extLst>
          </p:cNvPr>
          <p:cNvSpPr>
            <a:spLocks noGrp="1"/>
          </p:cNvSpPr>
          <p:nvPr>
            <p:ph type="sldNum" sz="quarter" idx="10"/>
          </p:nvPr>
        </p:nvSpPr>
        <p:spPr/>
        <p:txBody>
          <a:bodyPr/>
          <a:lstStyle/>
          <a:p>
            <a:r>
              <a:rPr lang="en-US" dirty="0"/>
              <a:t>16-</a:t>
            </a:r>
            <a:fld id="{68151E55-6873-49E2-B8D5-2F265E6F1973}" type="slidenum">
              <a:rPr lang="en-US" smtClean="0"/>
              <a:pPr/>
              <a:t>2</a:t>
            </a:fld>
            <a:endParaRPr lang="en-US" dirty="0"/>
          </a:p>
        </p:txBody>
      </p:sp>
    </p:spTree>
    <p:extLst>
      <p:ext uri="{BB962C8B-B14F-4D97-AF65-F5344CB8AC3E}">
        <p14:creationId xmlns:p14="http://schemas.microsoft.com/office/powerpoint/2010/main" val="163351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9B61-300F-E0B3-4A6E-DF428A95479D}"/>
              </a:ext>
            </a:extLst>
          </p:cNvPr>
          <p:cNvSpPr>
            <a:spLocks noGrp="1"/>
          </p:cNvSpPr>
          <p:nvPr>
            <p:ph type="title"/>
          </p:nvPr>
        </p:nvSpPr>
        <p:spPr/>
        <p:txBody>
          <a:bodyPr/>
          <a:lstStyle/>
          <a:p>
            <a:r>
              <a:rPr lang="en-US" dirty="0"/>
              <a:t>Cash Flows from Operating</a:t>
            </a:r>
          </a:p>
        </p:txBody>
      </p:sp>
      <p:sp>
        <p:nvSpPr>
          <p:cNvPr id="3" name="Content Placeholder 2">
            <a:extLst>
              <a:ext uri="{FF2B5EF4-FFF2-40B4-BE49-F238E27FC236}">
                <a16:creationId xmlns:a16="http://schemas.microsoft.com/office/drawing/2014/main" id="{45E2FBCB-22A6-4374-1992-665116A00125}"/>
              </a:ext>
            </a:extLst>
          </p:cNvPr>
          <p:cNvSpPr>
            <a:spLocks noGrp="1"/>
          </p:cNvSpPr>
          <p:nvPr>
            <p:ph sz="quarter" idx="11"/>
          </p:nvPr>
        </p:nvSpPr>
        <p:spPr>
          <a:xfrm>
            <a:off x="963010" y="1313268"/>
            <a:ext cx="6993321" cy="549060"/>
          </a:xfrm>
        </p:spPr>
        <p:txBody>
          <a:bodyPr/>
          <a:lstStyle/>
          <a:p>
            <a:pPr algn="ctr"/>
            <a:r>
              <a:rPr lang="en-US" sz="3200" dirty="0"/>
              <a:t>Indirect and Direct Methods of Reporting</a:t>
            </a:r>
            <a:endParaRPr lang="en-US" dirty="0"/>
          </a:p>
        </p:txBody>
      </p:sp>
      <p:sp>
        <p:nvSpPr>
          <p:cNvPr id="4" name="Content Placeholder 3">
            <a:extLst>
              <a:ext uri="{FF2B5EF4-FFF2-40B4-BE49-F238E27FC236}">
                <a16:creationId xmlns:a16="http://schemas.microsoft.com/office/drawing/2014/main" id="{9BCDFA52-A155-4540-9D8A-6F58548FEA67}"/>
              </a:ext>
            </a:extLst>
          </p:cNvPr>
          <p:cNvSpPr>
            <a:spLocks noGrp="1"/>
          </p:cNvSpPr>
          <p:nvPr>
            <p:ph sz="quarter" idx="14"/>
          </p:nvPr>
        </p:nvSpPr>
        <p:spPr>
          <a:xfrm>
            <a:off x="6364224" y="1929384"/>
            <a:ext cx="2478024" cy="969264"/>
          </a:xfr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lIns="274320" rIns="274320">
            <a:spAutoFit/>
          </a:bodyPr>
          <a:lstStyle/>
          <a:p>
            <a:pPr algn="ctr" fontAlgn="base">
              <a:spcBef>
                <a:spcPct val="0"/>
              </a:spcBef>
              <a:spcAft>
                <a:spcPct val="0"/>
              </a:spcAft>
            </a:pPr>
            <a:r>
              <a:rPr lang="en-US" sz="2800" b="1" dirty="0">
                <a:solidFill>
                  <a:srgbClr val="953735"/>
                </a:solidFill>
                <a:ea typeface="+mn-ea"/>
                <a:cs typeface="Arial" charset="0"/>
              </a:rPr>
              <a:t>Direct Method</a:t>
            </a:r>
          </a:p>
        </p:txBody>
      </p:sp>
      <p:pic>
        <p:nvPicPr>
          <p:cNvPr id="18" name="Picture 17" descr="points to">
            <a:extLst>
              <a:ext uri="{FF2B5EF4-FFF2-40B4-BE49-F238E27FC236}">
                <a16:creationId xmlns:a16="http://schemas.microsoft.com/office/drawing/2014/main" id="{47450DD0-E2F9-A54A-A7B1-45C33B9653C6}"/>
              </a:ext>
            </a:extLst>
          </p:cNvPr>
          <p:cNvPicPr>
            <a:picLocks noChangeAspect="1"/>
          </p:cNvPicPr>
          <p:nvPr/>
        </p:nvPicPr>
        <p:blipFill rotWithShape="1">
          <a:blip r:embed="rId3"/>
          <a:srcRect l="17526" t="9576"/>
          <a:stretch/>
        </p:blipFill>
        <p:spPr>
          <a:xfrm>
            <a:off x="5207764" y="2214390"/>
            <a:ext cx="1156460" cy="446536"/>
          </a:xfrm>
          <a:prstGeom prst="rect">
            <a:avLst/>
          </a:prstGeom>
        </p:spPr>
      </p:pic>
      <p:sp>
        <p:nvSpPr>
          <p:cNvPr id="5" name="Content Placeholder 4">
            <a:extLst>
              <a:ext uri="{FF2B5EF4-FFF2-40B4-BE49-F238E27FC236}">
                <a16:creationId xmlns:a16="http://schemas.microsoft.com/office/drawing/2014/main" id="{D735AFB3-FB7D-BB0B-17CE-A0CA90506762}"/>
              </a:ext>
            </a:extLst>
          </p:cNvPr>
          <p:cNvSpPr>
            <a:spLocks noGrp="1"/>
          </p:cNvSpPr>
          <p:nvPr>
            <p:ph sz="quarter" idx="15"/>
          </p:nvPr>
        </p:nvSpPr>
        <p:spPr>
          <a:xfrm>
            <a:off x="616940" y="1929162"/>
            <a:ext cx="4590823" cy="1384995"/>
          </a:xfrm>
          <a:solidFill>
            <a:srgbClr val="EFEEE0"/>
          </a:solidFill>
          <a:ln w="9525">
            <a:noFill/>
            <a:miter lim="800000"/>
            <a:headEnd/>
            <a:tailEnd/>
          </a:ln>
          <a:effectLst>
            <a:outerShdw dist="20000" dir="5400000" rotWithShape="0">
              <a:srgbClr val="808080">
                <a:alpha val="37999"/>
              </a:srgbClr>
            </a:outerShdw>
          </a:effectLst>
        </p:spPr>
        <p:txBody>
          <a:bodyPr wrap="square" lIns="91440">
            <a:spAutoFit/>
          </a:bodyPr>
          <a:lstStyle/>
          <a:p>
            <a:pPr marL="0" algn="l" rtl="0" eaLnBrk="1" fontAlgn="b" latinLnBrk="0" hangingPunct="1">
              <a:spcBef>
                <a:spcPts val="0"/>
              </a:spcBef>
              <a:spcAft>
                <a:spcPts val="0"/>
              </a:spcAft>
            </a:pPr>
            <a:r>
              <a:rPr lang="en-US" sz="1200" b="0" i="0" u="none" strike="noStrike" kern="1200" dirty="0">
                <a:solidFill>
                  <a:srgbClr val="000000"/>
                </a:solidFill>
                <a:effectLst/>
              </a:rPr>
              <a:t>Cash flows from operating activities</a:t>
            </a:r>
            <a:endParaRPr lang="en-US" sz="1200" b="0" i="0" u="none" strike="noStrike" dirty="0">
              <a:effectLst/>
            </a:endParaRPr>
          </a:p>
          <a:p>
            <a:pPr marL="365760" indent="-182880" algn="l" rtl="0" eaLnBrk="1" fontAlgn="b" latinLnBrk="0" hangingPunct="1">
              <a:spcBef>
                <a:spcPts val="0"/>
              </a:spcBef>
              <a:spcAft>
                <a:spcPts val="0"/>
              </a:spcAft>
              <a:tabLst>
                <a:tab pos="3375025" algn="r"/>
                <a:tab pos="4171950" algn="r"/>
                <a:tab pos="8004175" algn="r"/>
              </a:tabLst>
            </a:pPr>
            <a:r>
              <a:rPr lang="en-US" sz="1200" b="0" i="0" u="none" strike="noStrike" kern="1200" dirty="0">
                <a:solidFill>
                  <a:srgbClr val="000000"/>
                </a:solidFill>
                <a:effectLst/>
              </a:rPr>
              <a:t>Cash received from customers	$570,000</a:t>
            </a:r>
            <a:endParaRPr lang="en-US" sz="1200" b="0" i="0" u="none" strike="noStrike" dirty="0">
              <a:effectLst/>
            </a:endParaRPr>
          </a:p>
          <a:p>
            <a:pPr marL="182880" indent="0" algn="l" rtl="0" eaLnBrk="1" fontAlgn="b" latinLnBrk="0" hangingPunct="1">
              <a:spcBef>
                <a:spcPts val="0"/>
              </a:spcBef>
              <a:spcAft>
                <a:spcPts val="0"/>
              </a:spcAft>
              <a:tabLst>
                <a:tab pos="3429000" algn="r"/>
                <a:tab pos="8004175" algn="r"/>
              </a:tabLst>
            </a:pPr>
            <a:r>
              <a:rPr lang="en-US" sz="1200" b="0" i="0" u="none" strike="noStrike" kern="1200" dirty="0">
                <a:solidFill>
                  <a:srgbClr val="000000"/>
                </a:solidFill>
                <a:effectLst/>
              </a:rPr>
              <a:t>Cash paid for inventory	(319,000)</a:t>
            </a:r>
            <a:endParaRPr lang="en-US" sz="1200" b="0" i="0" u="none" strike="noStrike" dirty="0">
              <a:effectLst/>
            </a:endParaRPr>
          </a:p>
          <a:p>
            <a:pPr marL="182880" indent="0" algn="l" rtl="0" eaLnBrk="1" fontAlgn="b" latinLnBrk="0" hangingPunct="1">
              <a:spcBef>
                <a:spcPts val="0"/>
              </a:spcBef>
              <a:spcAft>
                <a:spcPts val="0"/>
              </a:spcAft>
              <a:tabLst>
                <a:tab pos="3429000" algn="r"/>
                <a:tab pos="8004175" algn="r"/>
              </a:tabLst>
            </a:pPr>
            <a:r>
              <a:rPr lang="en-US" sz="1200" b="0" i="0" u="none" strike="noStrike" kern="1200" dirty="0">
                <a:solidFill>
                  <a:srgbClr val="000000"/>
                </a:solidFill>
                <a:effectLst/>
              </a:rPr>
              <a:t>Cash paid for operating expenses	(218,000)</a:t>
            </a:r>
            <a:endParaRPr lang="en-US" sz="1200" b="0" i="0" u="none" strike="noStrike" dirty="0">
              <a:effectLst/>
            </a:endParaRPr>
          </a:p>
          <a:p>
            <a:pPr marL="182880" indent="0" algn="l" rtl="0" eaLnBrk="1" fontAlgn="b" latinLnBrk="0" hangingPunct="1">
              <a:spcBef>
                <a:spcPts val="0"/>
              </a:spcBef>
              <a:spcAft>
                <a:spcPts val="0"/>
              </a:spcAft>
              <a:tabLst>
                <a:tab pos="3429000" algn="r"/>
                <a:tab pos="8004175" algn="r"/>
              </a:tabLst>
            </a:pPr>
            <a:r>
              <a:rPr lang="en-US" sz="1200" b="0" i="0" u="none" strike="noStrike" kern="1200" dirty="0">
                <a:solidFill>
                  <a:srgbClr val="000000"/>
                </a:solidFill>
                <a:effectLst/>
              </a:rPr>
              <a:t>Cash paid for interest	(8,000)</a:t>
            </a:r>
            <a:endParaRPr lang="en-US" sz="1200" b="0" i="0" u="none" strike="noStrike" dirty="0">
              <a:effectLst/>
            </a:endParaRPr>
          </a:p>
          <a:p>
            <a:pPr marL="182880" indent="0" algn="l" rtl="0" eaLnBrk="1" fontAlgn="b" latinLnBrk="0" hangingPunct="1">
              <a:spcBef>
                <a:spcPts val="0"/>
              </a:spcBef>
              <a:spcAft>
                <a:spcPts val="0"/>
              </a:spcAft>
              <a:tabLst>
                <a:tab pos="3429000" algn="r"/>
                <a:tab pos="8004175" algn="r"/>
              </a:tabLst>
            </a:pPr>
            <a:r>
              <a:rPr lang="en-US" sz="1200" b="0" i="0" u="none" strike="noStrike" kern="1200" dirty="0">
                <a:solidFill>
                  <a:srgbClr val="000000"/>
                </a:solidFill>
                <a:effectLst/>
              </a:rPr>
              <a:t>Cash paid for taxes	</a:t>
            </a:r>
            <a:r>
              <a:rPr lang="en-US" sz="1200" b="0" i="0" u="sng" strike="noStrike" kern="1200" spc="1100" baseline="0" dirty="0">
                <a:solidFill>
                  <a:srgbClr val="000000"/>
                </a:solidFill>
                <a:effectLst/>
              </a:rPr>
              <a:t> </a:t>
            </a:r>
            <a:r>
              <a:rPr lang="en-US" sz="1200" b="0" i="0" u="sng" strike="noStrike" kern="1200" dirty="0">
                <a:solidFill>
                  <a:srgbClr val="000000"/>
                </a:solidFill>
                <a:effectLst/>
              </a:rPr>
              <a:t>(5,000</a:t>
            </a:r>
            <a:r>
              <a:rPr lang="en-US" sz="1200" b="0" i="0" u="none" strike="noStrike" kern="1200" dirty="0">
                <a:solidFill>
                  <a:srgbClr val="000000"/>
                </a:solidFill>
                <a:effectLst/>
              </a:rPr>
              <a:t>)</a:t>
            </a:r>
          </a:p>
          <a:p>
            <a:pPr marL="182880" indent="0" algn="l" rtl="0" eaLnBrk="1" fontAlgn="b" latinLnBrk="0" hangingPunct="1">
              <a:spcBef>
                <a:spcPts val="0"/>
              </a:spcBef>
              <a:spcAft>
                <a:spcPts val="0"/>
              </a:spcAft>
              <a:tabLst>
                <a:tab pos="8004175" algn="r"/>
              </a:tabLst>
            </a:pPr>
            <a:r>
              <a:rPr lang="en-US" sz="1200" b="0" i="0" u="none" strike="noStrike" kern="1200" dirty="0">
                <a:solidFill>
                  <a:srgbClr val="000000"/>
                </a:solidFill>
                <a:effectLst/>
              </a:rPr>
              <a:t>Net cash provided by operating activities	$20,000</a:t>
            </a:r>
            <a:endParaRPr lang="en-US" sz="1200" b="0" i="0" u="none" strike="noStrike" dirty="0">
              <a:effectLst/>
            </a:endParaRPr>
          </a:p>
        </p:txBody>
      </p:sp>
      <p:pic>
        <p:nvPicPr>
          <p:cNvPr id="21" name="Picture 20">
            <a:extLst>
              <a:ext uri="{FF2B5EF4-FFF2-40B4-BE49-F238E27FC236}">
                <a16:creationId xmlns:a16="http://schemas.microsoft.com/office/drawing/2014/main" id="{CA69F433-ADB6-9A33-6AB3-1E73EB3721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15891" y="3031039"/>
            <a:ext cx="680936" cy="256032"/>
          </a:xfrm>
          <a:prstGeom prst="rect">
            <a:avLst/>
          </a:prstGeom>
        </p:spPr>
      </p:pic>
      <p:sp>
        <p:nvSpPr>
          <p:cNvPr id="6" name="Content Placeholder 5">
            <a:extLst>
              <a:ext uri="{FF2B5EF4-FFF2-40B4-BE49-F238E27FC236}">
                <a16:creationId xmlns:a16="http://schemas.microsoft.com/office/drawing/2014/main" id="{45B552C9-B4E2-7C12-80B8-8AEAC7BE06A3}"/>
              </a:ext>
            </a:extLst>
          </p:cNvPr>
          <p:cNvSpPr>
            <a:spLocks noGrp="1"/>
          </p:cNvSpPr>
          <p:nvPr>
            <p:ph sz="quarter" idx="16"/>
          </p:nvPr>
        </p:nvSpPr>
        <p:spPr>
          <a:xfrm>
            <a:off x="859316" y="3862951"/>
            <a:ext cx="2569684" cy="950976"/>
          </a:xfr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vert="horz" wrap="square" lIns="91440" tIns="45720" rIns="91440" bIns="45720" rtlCol="0">
            <a:spAutoFit/>
          </a:bodyPr>
          <a:lstStyle/>
          <a:p>
            <a:pPr algn="ctr" fontAlgn="base">
              <a:spcBef>
                <a:spcPct val="0"/>
              </a:spcBef>
              <a:spcAft>
                <a:spcPct val="0"/>
              </a:spcAft>
            </a:pPr>
            <a:r>
              <a:rPr lang="en-US" sz="2800" b="1" dirty="0">
                <a:solidFill>
                  <a:srgbClr val="953735"/>
                </a:solidFill>
                <a:ea typeface="+mn-ea"/>
                <a:cs typeface="Arial" charset="0"/>
              </a:rPr>
              <a:t>Indirect Method</a:t>
            </a:r>
          </a:p>
        </p:txBody>
      </p:sp>
      <p:pic>
        <p:nvPicPr>
          <p:cNvPr id="22" name="Picture 21" descr="points to">
            <a:extLst>
              <a:ext uri="{FF2B5EF4-FFF2-40B4-BE49-F238E27FC236}">
                <a16:creationId xmlns:a16="http://schemas.microsoft.com/office/drawing/2014/main" id="{27A5C0F3-E3F6-9414-862F-CA714C58E273}"/>
              </a:ext>
            </a:extLst>
          </p:cNvPr>
          <p:cNvPicPr>
            <a:picLocks noChangeAspect="1"/>
          </p:cNvPicPr>
          <p:nvPr/>
        </p:nvPicPr>
        <p:blipFill rotWithShape="1">
          <a:blip r:embed="rId5"/>
          <a:srcRect t="13676" r="14427"/>
          <a:stretch/>
        </p:blipFill>
        <p:spPr>
          <a:xfrm>
            <a:off x="3335028" y="4108937"/>
            <a:ext cx="1325106" cy="426288"/>
          </a:xfrm>
          <a:prstGeom prst="rect">
            <a:avLst/>
          </a:prstGeom>
        </p:spPr>
      </p:pic>
      <p:pic>
        <p:nvPicPr>
          <p:cNvPr id="23" name="Picture 22" descr="Cash flows from operating activities">
            <a:extLst>
              <a:ext uri="{FF2B5EF4-FFF2-40B4-BE49-F238E27FC236}">
                <a16:creationId xmlns:a16="http://schemas.microsoft.com/office/drawing/2014/main" id="{6E929038-78E4-BCB1-E435-6220A830D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524" y="3392424"/>
            <a:ext cx="3842962" cy="2101144"/>
          </a:xfrm>
          <a:prstGeom prst="rect">
            <a:avLst/>
          </a:prstGeom>
        </p:spPr>
      </p:pic>
      <p:pic>
        <p:nvPicPr>
          <p:cNvPr id="26" name="Picture 25">
            <a:extLst>
              <a:ext uri="{FF2B5EF4-FFF2-40B4-BE49-F238E27FC236}">
                <a16:creationId xmlns:a16="http://schemas.microsoft.com/office/drawing/2014/main" id="{A1AE911F-25BE-0A5B-3EB0-631D393437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53358" y="5266231"/>
            <a:ext cx="680936" cy="256032"/>
          </a:xfrm>
          <a:prstGeom prst="rect">
            <a:avLst/>
          </a:prstGeom>
        </p:spPr>
      </p:pic>
      <p:sp>
        <p:nvSpPr>
          <p:cNvPr id="7" name="Content Placeholder 6">
            <a:extLst>
              <a:ext uri="{FF2B5EF4-FFF2-40B4-BE49-F238E27FC236}">
                <a16:creationId xmlns:a16="http://schemas.microsoft.com/office/drawing/2014/main" id="{106896FA-AA7A-2DE2-786B-E9AD443489A2}"/>
              </a:ext>
            </a:extLst>
          </p:cNvPr>
          <p:cNvSpPr>
            <a:spLocks noGrp="1"/>
          </p:cNvSpPr>
          <p:nvPr>
            <p:ph sz="quarter" idx="17"/>
          </p:nvPr>
        </p:nvSpPr>
        <p:spPr>
          <a:xfrm>
            <a:off x="813816" y="5559551"/>
            <a:ext cx="7699248" cy="830997"/>
          </a:xfr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vert="horz" wrap="square" lIns="91440" tIns="45720" rIns="91440" bIns="45720" rtlCol="0">
            <a:spAutoFit/>
          </a:bodyPr>
          <a:lstStyle/>
          <a:p>
            <a:pPr algn="ctr" fontAlgn="base">
              <a:spcBef>
                <a:spcPct val="0"/>
              </a:spcBef>
              <a:spcAft>
                <a:spcPct val="0"/>
              </a:spcAft>
            </a:pPr>
            <a:r>
              <a:rPr lang="en-US" sz="2400" b="1" dirty="0">
                <a:solidFill>
                  <a:srgbClr val="953735"/>
                </a:solidFill>
                <a:ea typeface="+mn-ea"/>
                <a:cs typeface="Arial" charset="0"/>
              </a:rPr>
              <a:t>The net cash amount provided by operating activities is identical under both the direct and indirect methods.</a:t>
            </a:r>
          </a:p>
        </p:txBody>
      </p:sp>
      <p:sp>
        <p:nvSpPr>
          <p:cNvPr id="15" name="Text Placeholder 14">
            <a:extLst>
              <a:ext uri="{FF2B5EF4-FFF2-40B4-BE49-F238E27FC236}">
                <a16:creationId xmlns:a16="http://schemas.microsoft.com/office/drawing/2014/main" id="{048636B5-4313-2317-2985-8FC685DC9EE8}"/>
              </a:ext>
            </a:extLst>
          </p:cNvPr>
          <p:cNvSpPr>
            <a:spLocks noGrp="1"/>
          </p:cNvSpPr>
          <p:nvPr>
            <p:ph type="body" sz="quarter" idx="25"/>
          </p:nvPr>
        </p:nvSpPr>
        <p:spPr>
          <a:xfrm>
            <a:off x="3374136" y="6509946"/>
            <a:ext cx="2404872" cy="192024"/>
          </a:xfrm>
        </p:spPr>
        <p:txBody>
          <a:bodyPr/>
          <a:lstStyle/>
          <a:p>
            <a:r>
              <a:rPr lang="en-US" dirty="0">
                <a:hlinkClick r:id="rId7" action="ppaction://hlinksldjump"/>
              </a:rPr>
              <a:t>Access the text alternative for slide images.</a:t>
            </a:r>
            <a:endParaRPr lang="en-US" dirty="0"/>
          </a:p>
        </p:txBody>
      </p:sp>
      <p:sp>
        <p:nvSpPr>
          <p:cNvPr id="17" name="Slide Number Placeholder 16">
            <a:extLst>
              <a:ext uri="{FF2B5EF4-FFF2-40B4-BE49-F238E27FC236}">
                <a16:creationId xmlns:a16="http://schemas.microsoft.com/office/drawing/2014/main" id="{34A5ED14-DA82-CA6A-D536-94B8B270CAF7}"/>
              </a:ext>
            </a:extLst>
          </p:cNvPr>
          <p:cNvSpPr>
            <a:spLocks noGrp="1"/>
          </p:cNvSpPr>
          <p:nvPr>
            <p:ph type="sldNum" sz="quarter" idx="10"/>
          </p:nvPr>
        </p:nvSpPr>
        <p:spPr/>
        <p:txBody>
          <a:bodyPr/>
          <a:lstStyle/>
          <a:p>
            <a:r>
              <a:rPr lang="en-US" dirty="0"/>
              <a:t>16-</a:t>
            </a:r>
            <a:fld id="{68151E55-6873-49E2-B8D5-2F265E6F1973}" type="slidenum">
              <a:rPr lang="en-US" smtClean="0"/>
              <a:pPr/>
              <a:t>20</a:t>
            </a:fld>
            <a:endParaRPr lang="en-US" dirty="0"/>
          </a:p>
        </p:txBody>
      </p:sp>
    </p:spTree>
    <p:extLst>
      <p:ext uri="{BB962C8B-B14F-4D97-AF65-F5344CB8AC3E}">
        <p14:creationId xmlns:p14="http://schemas.microsoft.com/office/powerpoint/2010/main" val="28060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406D-9FA7-3064-1215-534B76E125AC}"/>
              </a:ext>
            </a:extLst>
          </p:cNvPr>
          <p:cNvSpPr>
            <a:spLocks noGrp="1"/>
          </p:cNvSpPr>
          <p:nvPr>
            <p:ph type="title"/>
          </p:nvPr>
        </p:nvSpPr>
        <p:spPr>
          <a:xfrm>
            <a:off x="1" y="640080"/>
            <a:ext cx="9144000" cy="768096"/>
          </a:xfrm>
        </p:spPr>
        <p:txBody>
          <a:bodyPr/>
          <a:lstStyle/>
          <a:p>
            <a:r>
              <a:rPr lang="en-US" sz="4200" dirty="0"/>
              <a:t>Cash Flows: Indirect Method Illustration</a:t>
            </a:r>
          </a:p>
        </p:txBody>
      </p:sp>
      <p:sp>
        <p:nvSpPr>
          <p:cNvPr id="3" name="Content Placeholder 2">
            <a:extLst>
              <a:ext uri="{FF2B5EF4-FFF2-40B4-BE49-F238E27FC236}">
                <a16:creationId xmlns:a16="http://schemas.microsoft.com/office/drawing/2014/main" id="{0A0335DC-74F8-C6C8-05FD-16A8174C1D7A}"/>
              </a:ext>
            </a:extLst>
          </p:cNvPr>
          <p:cNvSpPr>
            <a:spLocks noGrp="1"/>
          </p:cNvSpPr>
          <p:nvPr>
            <p:ph sz="quarter" idx="11"/>
          </p:nvPr>
        </p:nvSpPr>
        <p:spPr>
          <a:xfrm>
            <a:off x="7937500" y="1293876"/>
            <a:ext cx="1104899" cy="640080"/>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16.10</a:t>
            </a:r>
          </a:p>
        </p:txBody>
      </p:sp>
      <p:sp>
        <p:nvSpPr>
          <p:cNvPr id="4" name="Content Placeholder 3">
            <a:extLst>
              <a:ext uri="{FF2B5EF4-FFF2-40B4-BE49-F238E27FC236}">
                <a16:creationId xmlns:a16="http://schemas.microsoft.com/office/drawing/2014/main" id="{EDF660AC-3DD4-AB84-0F3E-EF15B0A60605}"/>
              </a:ext>
            </a:extLst>
          </p:cNvPr>
          <p:cNvSpPr>
            <a:spLocks noGrp="1"/>
          </p:cNvSpPr>
          <p:nvPr>
            <p:ph sz="quarter" idx="14"/>
          </p:nvPr>
        </p:nvSpPr>
        <p:spPr>
          <a:xfrm>
            <a:off x="190501" y="1361859"/>
            <a:ext cx="3593592" cy="940994"/>
          </a:xfrm>
          <a:solidFill>
            <a:srgbClr val="296D34"/>
          </a:solidFill>
        </p:spPr>
        <p:txBody>
          <a:bodyPr vert="horz" lIns="91440" tIns="64008" rIns="91440" bIns="45720" rtlCol="0">
            <a:noAutofit/>
          </a:bodyPr>
          <a:lstStyle/>
          <a:p>
            <a:pPr algn="ctr">
              <a:spcBef>
                <a:spcPct val="0"/>
              </a:spcBef>
              <a:spcAft>
                <a:spcPts val="200"/>
              </a:spcAft>
            </a:pPr>
            <a:r>
              <a:rPr lang="en-US" sz="1000" b="1" dirty="0">
                <a:solidFill>
                  <a:srgbClr val="FFFFFF"/>
                </a:solidFill>
                <a:latin typeface="Calibri"/>
              </a:rPr>
              <a:t>GENESIS</a:t>
            </a:r>
          </a:p>
          <a:p>
            <a:pPr algn="ctr">
              <a:spcBef>
                <a:spcPct val="0"/>
              </a:spcBef>
              <a:spcAft>
                <a:spcPts val="200"/>
              </a:spcAft>
            </a:pPr>
            <a:r>
              <a:rPr lang="en-US" sz="1000" b="1" dirty="0">
                <a:solidFill>
                  <a:srgbClr val="FFFFFF"/>
                </a:solidFill>
                <a:latin typeface="Calibri"/>
              </a:rPr>
              <a:t>Income Statement</a:t>
            </a:r>
          </a:p>
          <a:p>
            <a:pPr algn="ctr">
              <a:spcBef>
                <a:spcPct val="0"/>
              </a:spcBef>
              <a:spcAft>
                <a:spcPts val="200"/>
              </a:spcAft>
            </a:pPr>
            <a:r>
              <a:rPr lang="en-US" sz="1000" b="1" dirty="0">
                <a:solidFill>
                  <a:srgbClr val="FFFFFF"/>
                </a:solidFill>
                <a:latin typeface="Calibri"/>
              </a:rPr>
              <a:t>For Year Ended December 31, 2027</a:t>
            </a:r>
          </a:p>
        </p:txBody>
      </p:sp>
      <p:sp>
        <p:nvSpPr>
          <p:cNvPr id="5" name="Table Summary 4" hidden="1">
            <a:extLst>
              <a:ext uri="{FF2B5EF4-FFF2-40B4-BE49-F238E27FC236}">
                <a16:creationId xmlns:a16="http://schemas.microsoft.com/office/drawing/2014/main" id="{75E04E9E-5D04-8BC6-E0A2-648C21DA486C}"/>
              </a:ext>
            </a:extLst>
          </p:cNvPr>
          <p:cNvSpPr>
            <a:spLocks noGrp="1"/>
          </p:cNvSpPr>
          <p:nvPr>
            <p:ph sz="quarter" idx="15"/>
          </p:nvPr>
        </p:nvSpPr>
        <p:spPr>
          <a:xfrm>
            <a:off x="146959" y="2180701"/>
            <a:ext cx="3662800" cy="1298424"/>
          </a:xfrm>
        </p:spPr>
        <p:txBody>
          <a:bodyPr/>
          <a:lstStyle/>
          <a:p>
            <a:r>
              <a:rPr lang="en-US" sz="1100" dirty="0"/>
              <a:t>The following content is arranged like a table. Table titled, Genesis Income Statement for year ended December 31, 2027, lists the values of 10 accounts listed in column 1. The accounts for sales, income before taxes, income taxes expense, net income, and row 6 have their values in column 3. The rest of the accounts have values only in column 2. The accounts, interest expense and gain on retirement of notes have values in both columns 2 and 3.</a:t>
            </a:r>
          </a:p>
        </p:txBody>
      </p:sp>
      <p:graphicFrame>
        <p:nvGraphicFramePr>
          <p:cNvPr id="18" name="Table 17">
            <a:extLst>
              <a:ext uri="{FF2B5EF4-FFF2-40B4-BE49-F238E27FC236}">
                <a16:creationId xmlns:a16="http://schemas.microsoft.com/office/drawing/2014/main" id="{0847643D-7903-16D7-A2A8-3E02D05E4C07}"/>
              </a:ext>
            </a:extLst>
          </p:cNvPr>
          <p:cNvGraphicFramePr>
            <a:graphicFrameLocks noGrp="1"/>
          </p:cNvGraphicFramePr>
          <p:nvPr>
            <p:extLst>
              <p:ext uri="{D42A27DB-BD31-4B8C-83A1-F6EECF244321}">
                <p14:modId xmlns:p14="http://schemas.microsoft.com/office/powerpoint/2010/main" val="1634532091"/>
              </p:ext>
            </p:extLst>
          </p:nvPr>
        </p:nvGraphicFramePr>
        <p:xfrm>
          <a:off x="190500" y="1982659"/>
          <a:ext cx="3595337" cy="2420112"/>
        </p:xfrm>
        <a:graphic>
          <a:graphicData uri="http://schemas.openxmlformats.org/drawingml/2006/table">
            <a:tbl>
              <a:tblPr firstRow="1"/>
              <a:tblGrid>
                <a:gridCol w="1828800">
                  <a:extLst>
                    <a:ext uri="{9D8B030D-6E8A-4147-A177-3AD203B41FA5}">
                      <a16:colId xmlns:a16="http://schemas.microsoft.com/office/drawing/2014/main" val="20000"/>
                    </a:ext>
                  </a:extLst>
                </a:gridCol>
                <a:gridCol w="825855">
                  <a:extLst>
                    <a:ext uri="{9D8B030D-6E8A-4147-A177-3AD203B41FA5}">
                      <a16:colId xmlns:a16="http://schemas.microsoft.com/office/drawing/2014/main" val="763229362"/>
                    </a:ext>
                  </a:extLst>
                </a:gridCol>
                <a:gridCol w="940682">
                  <a:extLst>
                    <a:ext uri="{9D8B030D-6E8A-4147-A177-3AD203B41FA5}">
                      <a16:colId xmlns:a16="http://schemas.microsoft.com/office/drawing/2014/main" val="3797117242"/>
                    </a:ext>
                  </a:extLst>
                </a:gridCol>
              </a:tblGrid>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Sales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$590,000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1"/>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Cost of goods sold</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$300,000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322458">
                <a:tc>
                  <a:txBody>
                    <a:bodyPr/>
                    <a:lstStyle/>
                    <a:p>
                      <a:pPr marL="91440" indent="-91440" algn="l" fontAlgn="b"/>
                      <a:r>
                        <a:rPr lang="en-US" sz="1000" b="0" i="0" u="none" strike="noStrike" dirty="0">
                          <a:solidFill>
                            <a:srgbClr val="000000"/>
                          </a:solidFill>
                          <a:effectLst/>
                          <a:latin typeface="Calibri" panose="020F0502020204030204" pitchFamily="34" charset="0"/>
                          <a:cs typeface="Calibri" panose="020F0502020204030204" pitchFamily="34" charset="0"/>
                        </a:rPr>
                        <a:t>Operating expenses (excluding depreciation)</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216,000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Depreciation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24,000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Interest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13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7,000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dirty="0">
                          <a:solidFill>
                            <a:srgbClr val="000000"/>
                          </a:solidFill>
                          <a:effectLst/>
                          <a:latin typeface="Calibri" panose="020F0502020204030204" pitchFamily="34" charset="0"/>
                          <a:cs typeface="Calibri" panose="020F0502020204030204" pitchFamily="34" charset="0"/>
                        </a:rPr>
                        <a:t> (547,000</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R="13716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178504">
                <a:tc>
                  <a:txBody>
                    <a:bodyPr/>
                    <a:lstStyle/>
                    <a:p>
                      <a:pPr algn="l"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43,000</a:t>
                      </a:r>
                    </a:p>
                  </a:txBody>
                  <a:tcPr marR="17373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Other gains (losses)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Loss on sale of equipment</a:t>
                      </a:r>
                    </a:p>
                  </a:txBody>
                  <a:tcPr marL="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a:t>
                      </a:r>
                    </a:p>
                  </a:txBody>
                  <a:tcPr marR="7315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51408812"/>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Gain on retirement of bonds</a:t>
                      </a:r>
                    </a:p>
                  </a:txBody>
                  <a:tcPr marL="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16,000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10,000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Income before taxes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53,000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Income taxes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6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(15,000</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R="13716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235125429"/>
                  </a:ext>
                </a:extLst>
              </a:tr>
              <a:tr h="178504">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Net income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1000" u="dbl"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dbl" strike="noStrike" spc="600" baseline="0" dirty="0">
                          <a:solidFill>
                            <a:srgbClr val="000000"/>
                          </a:solidFill>
                          <a:effectLst/>
                          <a:latin typeface="Calibri" panose="020F0502020204030204" pitchFamily="34" charset="0"/>
                          <a:cs typeface="Calibri" panose="020F0502020204030204" pitchFamily="34" charset="0"/>
                        </a:rPr>
                        <a:t>$</a:t>
                      </a:r>
                      <a:r>
                        <a:rPr lang="en-US" sz="1000" b="0" i="0" u="dbl" strike="noStrike" baseline="0" dirty="0">
                          <a:solidFill>
                            <a:srgbClr val="000000"/>
                          </a:solidFill>
                          <a:effectLst/>
                          <a:latin typeface="Calibri" panose="020F0502020204030204" pitchFamily="34" charset="0"/>
                          <a:cs typeface="Calibri" panose="020F0502020204030204" pitchFamily="34" charset="0"/>
                        </a:rPr>
                        <a:t>38,000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12"/>
                  </a:ext>
                </a:extLst>
              </a:tr>
            </a:tbl>
          </a:graphicData>
        </a:graphic>
      </p:graphicFrame>
      <p:sp>
        <p:nvSpPr>
          <p:cNvPr id="6" name="Table Summary 5" hidden="1">
            <a:extLst>
              <a:ext uri="{FF2B5EF4-FFF2-40B4-BE49-F238E27FC236}">
                <a16:creationId xmlns:a16="http://schemas.microsoft.com/office/drawing/2014/main" id="{0AC56DAD-78A4-271D-39D3-4CA313B4FEAF}"/>
              </a:ext>
            </a:extLst>
          </p:cNvPr>
          <p:cNvSpPr>
            <a:spLocks noGrp="1"/>
          </p:cNvSpPr>
          <p:nvPr>
            <p:ph sz="quarter" idx="16"/>
          </p:nvPr>
        </p:nvSpPr>
        <p:spPr>
          <a:xfrm>
            <a:off x="190500" y="4770806"/>
            <a:ext cx="3593593" cy="640080"/>
          </a:xfrm>
        </p:spPr>
        <p:txBody>
          <a:bodyPr/>
          <a:lstStyle/>
          <a:p>
            <a:r>
              <a:rPr lang="en-US" sz="1400" dirty="0"/>
              <a:t>The following content is arranged like a table. Table lists 6 additional information for 2027.</a:t>
            </a:r>
          </a:p>
        </p:txBody>
      </p:sp>
      <p:graphicFrame>
        <p:nvGraphicFramePr>
          <p:cNvPr id="31" name="Table 30">
            <a:extLst>
              <a:ext uri="{FF2B5EF4-FFF2-40B4-BE49-F238E27FC236}">
                <a16:creationId xmlns:a16="http://schemas.microsoft.com/office/drawing/2014/main" id="{E86AB907-E25D-AD2A-21F7-4EC7D4D2A81F}"/>
              </a:ext>
            </a:extLst>
          </p:cNvPr>
          <p:cNvGraphicFramePr>
            <a:graphicFrameLocks noGrp="1"/>
          </p:cNvGraphicFramePr>
          <p:nvPr>
            <p:extLst>
              <p:ext uri="{D42A27DB-BD31-4B8C-83A1-F6EECF244321}">
                <p14:modId xmlns:p14="http://schemas.microsoft.com/office/powerpoint/2010/main" val="1583626281"/>
              </p:ext>
            </p:extLst>
          </p:nvPr>
        </p:nvGraphicFramePr>
        <p:xfrm>
          <a:off x="190500" y="4561421"/>
          <a:ext cx="3566160" cy="2093976"/>
        </p:xfrm>
        <a:graphic>
          <a:graphicData uri="http://schemas.openxmlformats.org/drawingml/2006/table">
            <a:tbl>
              <a:tblPr firstRow="1"/>
              <a:tblGrid>
                <a:gridCol w="3566160">
                  <a:extLst>
                    <a:ext uri="{9D8B030D-6E8A-4147-A177-3AD203B41FA5}">
                      <a16:colId xmlns:a16="http://schemas.microsoft.com/office/drawing/2014/main" val="20000"/>
                    </a:ext>
                  </a:extLst>
                </a:gridCol>
              </a:tblGrid>
              <a:tr h="157480">
                <a:tc>
                  <a:txBody>
                    <a:bodyPr/>
                    <a:lstStyle/>
                    <a:p>
                      <a:pPr algn="l" fontAlgn="b"/>
                      <a:r>
                        <a:rPr lang="en-US" sz="1000" b="1" kern="1200" dirty="0">
                          <a:solidFill>
                            <a:schemeClr val="tx1"/>
                          </a:solidFill>
                          <a:latin typeface="Calibri" panose="020F0502020204030204" pitchFamily="34" charset="0"/>
                          <a:ea typeface="+mn-ea"/>
                          <a:cs typeface="Calibri" panose="020F0502020204030204" pitchFamily="34" charset="0"/>
                        </a:rPr>
                        <a:t>Additional information for 2027</a:t>
                      </a:r>
                    </a:p>
                  </a:txBody>
                  <a:tcPr marL="45720" marR="45720" marT="18288" marB="18288" anchor="b">
                    <a:lnL w="12700" cmpd="sng">
                      <a:noFill/>
                      <a:prstDash val="solid"/>
                    </a:lnL>
                    <a:lnR w="12700" cmpd="sng">
                      <a:noFill/>
                      <a:prstDash val="solid"/>
                    </a:lnR>
                    <a:lnT w="38100" cap="flat" cmpd="sng" algn="ctr">
                      <a:solidFill>
                        <a:srgbClr val="BFBFB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0"/>
                  </a:ext>
                </a:extLst>
              </a:tr>
              <a:tr h="157480">
                <a:tc>
                  <a:txBody>
                    <a:bodyPr/>
                    <a:lstStyle/>
                    <a:p>
                      <a:pPr marL="137160" indent="-137160" algn="l" defTabSz="27432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a. </a:t>
                      </a:r>
                      <a:r>
                        <a:rPr lang="en-US" sz="1000" b="0" kern="1200" dirty="0">
                          <a:solidFill>
                            <a:schemeClr val="tx1"/>
                          </a:solidFill>
                          <a:latin typeface="Calibri" panose="020F0502020204030204" pitchFamily="34" charset="0"/>
                          <a:ea typeface="+mn-ea"/>
                          <a:cs typeface="Calibri" panose="020F0502020204030204" pitchFamily="34" charset="0"/>
                        </a:rPr>
                        <a:t>The accounts payable balances result from inventory purchases.</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1"/>
                  </a:ext>
                </a:extLst>
              </a:tr>
              <a:tr h="284480">
                <a:tc>
                  <a:txBody>
                    <a:bodyPr/>
                    <a:lstStyle/>
                    <a:p>
                      <a:pPr marL="137160" indent="-137160" algn="l" defTabSz="28067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b.</a:t>
                      </a:r>
                      <a:r>
                        <a:rPr lang="en-US" sz="1000" b="0" kern="1200" dirty="0">
                          <a:solidFill>
                            <a:schemeClr val="tx1"/>
                          </a:solidFill>
                          <a:latin typeface="Calibri" panose="020F0502020204030204" pitchFamily="34" charset="0"/>
                          <a:ea typeface="+mn-ea"/>
                          <a:cs typeface="Calibri" panose="020F0502020204030204" pitchFamily="34" charset="0"/>
                        </a:rPr>
                        <a:t> Purchased $60,000 in land by issuing $60,000 of long-term notes payable.</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34165677"/>
                  </a:ext>
                </a:extLst>
              </a:tr>
              <a:tr h="411480">
                <a:tc>
                  <a:txBody>
                    <a:bodyPr/>
                    <a:lstStyle/>
                    <a:p>
                      <a:pPr marL="137160" indent="-137160" algn="l" defTabSz="28067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c.</a:t>
                      </a:r>
                      <a:r>
                        <a:rPr lang="en-US" sz="1000" b="0" kern="1200" dirty="0">
                          <a:solidFill>
                            <a:schemeClr val="tx1"/>
                          </a:solidFill>
                          <a:latin typeface="Calibri" panose="020F0502020204030204" pitchFamily="34" charset="0"/>
                          <a:ea typeface="+mn-ea"/>
                          <a:cs typeface="Calibri" panose="020F0502020204030204" pitchFamily="34" charset="0"/>
                        </a:rPr>
                        <a:t> Sold equipment with a book value of $8,000 (original cost of $20,000 and accumulated depreciation of $12,000) for $2,000 cash, yielding a $6,000 loss.</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284480">
                <a:tc>
                  <a:txBody>
                    <a:bodyPr/>
                    <a:lstStyle/>
                    <a:p>
                      <a:pPr marL="137160" indent="-137160" algn="l" defTabSz="28067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d.</a:t>
                      </a:r>
                      <a:r>
                        <a:rPr lang="en-US" sz="1000" b="0" kern="1200" dirty="0">
                          <a:solidFill>
                            <a:schemeClr val="tx1"/>
                          </a:solidFill>
                          <a:latin typeface="Calibri" panose="020F0502020204030204" pitchFamily="34" charset="0"/>
                          <a:ea typeface="+mn-ea"/>
                          <a:cs typeface="Calibri" panose="020F0502020204030204" pitchFamily="34" charset="0"/>
                        </a:rPr>
                        <a:t> Received $15,000 cash from issuing 3,000 shares of common stock.</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132394124"/>
                  </a:ext>
                </a:extLst>
              </a:tr>
              <a:tr h="284480">
                <a:tc>
                  <a:txBody>
                    <a:bodyPr/>
                    <a:lstStyle/>
                    <a:p>
                      <a:pPr marL="137160" indent="-137160" algn="l" defTabSz="28067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e.</a:t>
                      </a:r>
                      <a:r>
                        <a:rPr lang="en-US" sz="1000" b="0" kern="1200" dirty="0">
                          <a:solidFill>
                            <a:schemeClr val="tx1"/>
                          </a:solidFill>
                          <a:latin typeface="Calibri" panose="020F0502020204030204" pitchFamily="34" charset="0"/>
                          <a:ea typeface="+mn-ea"/>
                          <a:cs typeface="Calibri" panose="020F0502020204030204" pitchFamily="34" charset="0"/>
                        </a:rPr>
                        <a:t> Paid $18,000 cash to retire bonds with a $34,000 book value, yielding a $16,000 gain.</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102194996"/>
                  </a:ext>
                </a:extLst>
              </a:tr>
              <a:tr h="157480">
                <a:tc>
                  <a:txBody>
                    <a:bodyPr/>
                    <a:lstStyle/>
                    <a:p>
                      <a:pPr marL="137160" indent="-137160" algn="l" defTabSz="2806700">
                        <a:tabLst>
                          <a:tab pos="8004175" algn="r"/>
                        </a:tabLst>
                      </a:pPr>
                      <a:r>
                        <a:rPr lang="en-US" sz="1000" b="1" kern="1200" dirty="0">
                          <a:solidFill>
                            <a:schemeClr val="tx1"/>
                          </a:solidFill>
                          <a:latin typeface="Calibri" panose="020F0502020204030204" pitchFamily="34" charset="0"/>
                          <a:ea typeface="+mn-ea"/>
                          <a:cs typeface="Calibri" panose="020F0502020204030204" pitchFamily="34" charset="0"/>
                        </a:rPr>
                        <a:t>f.</a:t>
                      </a:r>
                      <a:r>
                        <a:rPr lang="en-US" sz="1000" b="0" kern="1200" dirty="0">
                          <a:solidFill>
                            <a:schemeClr val="tx1"/>
                          </a:solidFill>
                          <a:latin typeface="Calibri" panose="020F0502020204030204" pitchFamily="34" charset="0"/>
                          <a:ea typeface="+mn-ea"/>
                          <a:cs typeface="Calibri" panose="020F0502020204030204" pitchFamily="34" charset="0"/>
                        </a:rPr>
                        <a:t> Declared and paid cash dividends of $14,000.</a:t>
                      </a:r>
                    </a:p>
                  </a:txBody>
                  <a:tcPr marL="45720" marR="45720" marT="18288" marB="27432" anchor="b">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12"/>
                  </a:ext>
                </a:extLst>
              </a:tr>
            </a:tbl>
          </a:graphicData>
        </a:graphic>
      </p:graphicFrame>
      <p:sp>
        <p:nvSpPr>
          <p:cNvPr id="7" name="Content Placeholder 6">
            <a:extLst>
              <a:ext uri="{FF2B5EF4-FFF2-40B4-BE49-F238E27FC236}">
                <a16:creationId xmlns:a16="http://schemas.microsoft.com/office/drawing/2014/main" id="{BABA980C-2470-AE06-FCDF-02B76D2DC805}"/>
              </a:ext>
            </a:extLst>
          </p:cNvPr>
          <p:cNvSpPr>
            <a:spLocks noGrp="1"/>
          </p:cNvSpPr>
          <p:nvPr>
            <p:ph sz="quarter" idx="17"/>
          </p:nvPr>
        </p:nvSpPr>
        <p:spPr>
          <a:xfrm>
            <a:off x="3952300" y="1361859"/>
            <a:ext cx="3883597" cy="572296"/>
          </a:xfrm>
          <a:solidFill>
            <a:srgbClr val="296D34"/>
          </a:solidFill>
        </p:spPr>
        <p:txBody>
          <a:bodyPr vert="horz" lIns="91440" tIns="64008" rIns="91440" bIns="45720" rtlCol="0">
            <a:noAutofit/>
          </a:bodyPr>
          <a:lstStyle/>
          <a:p>
            <a:pPr algn="ctr">
              <a:spcBef>
                <a:spcPct val="0"/>
              </a:spcBef>
              <a:spcAft>
                <a:spcPts val="200"/>
              </a:spcAft>
            </a:pPr>
            <a:r>
              <a:rPr lang="en-US" sz="1000" b="1" dirty="0">
                <a:solidFill>
                  <a:srgbClr val="FFFFFF"/>
                </a:solidFill>
                <a:latin typeface="Calibri"/>
              </a:rPr>
              <a:t>GENESIS</a:t>
            </a:r>
          </a:p>
          <a:p>
            <a:pPr algn="ctr">
              <a:spcBef>
                <a:spcPct val="0"/>
              </a:spcBef>
              <a:spcAft>
                <a:spcPts val="200"/>
              </a:spcAft>
            </a:pPr>
            <a:r>
              <a:rPr lang="en-US" sz="1000" b="1" dirty="0">
                <a:solidFill>
                  <a:srgbClr val="FFFFFF"/>
                </a:solidFill>
                <a:latin typeface="Calibri"/>
              </a:rPr>
              <a:t>Balance Sheets</a:t>
            </a:r>
          </a:p>
        </p:txBody>
      </p:sp>
      <p:sp>
        <p:nvSpPr>
          <p:cNvPr id="8" name="Table Summary 7" hidden="1">
            <a:extLst>
              <a:ext uri="{FF2B5EF4-FFF2-40B4-BE49-F238E27FC236}">
                <a16:creationId xmlns:a16="http://schemas.microsoft.com/office/drawing/2014/main" id="{CC5393E2-2830-E108-EDBD-4F346646FA1B}"/>
              </a:ext>
            </a:extLst>
          </p:cNvPr>
          <p:cNvSpPr>
            <a:spLocks noGrp="1"/>
          </p:cNvSpPr>
          <p:nvPr>
            <p:ph sz="quarter" idx="18"/>
          </p:nvPr>
        </p:nvSpPr>
        <p:spPr>
          <a:xfrm>
            <a:off x="4385129" y="2047875"/>
            <a:ext cx="4054929" cy="1028700"/>
          </a:xfrm>
        </p:spPr>
        <p:txBody>
          <a:bodyPr/>
          <a:lstStyle/>
          <a:p>
            <a:r>
              <a:rPr lang="en-US" sz="1050" dirty="0"/>
              <a:t>The following content is arranged like a table. Table, titled Genesis balance sheet, lists 14 accounts in 3 categories: assets, liabilities, and equity. The 7 accounts in assets are further categorized into 2: current assets and long-term assets. The values for total amount is displayed at the end of each category and sub category. These total accounts don’t have values in column 4 for change.</a:t>
            </a:r>
          </a:p>
        </p:txBody>
      </p:sp>
      <p:graphicFrame>
        <p:nvGraphicFramePr>
          <p:cNvPr id="26" name="Table 25">
            <a:extLst>
              <a:ext uri="{FF2B5EF4-FFF2-40B4-BE49-F238E27FC236}">
                <a16:creationId xmlns:a16="http://schemas.microsoft.com/office/drawing/2014/main" id="{224D8004-70D1-0FF1-7180-C111C7B6877B}"/>
              </a:ext>
            </a:extLst>
          </p:cNvPr>
          <p:cNvGraphicFramePr>
            <a:graphicFrameLocks noGrp="1"/>
          </p:cNvGraphicFramePr>
          <p:nvPr>
            <p:extLst>
              <p:ext uri="{D42A27DB-BD31-4B8C-83A1-F6EECF244321}">
                <p14:modId xmlns:p14="http://schemas.microsoft.com/office/powerpoint/2010/main" val="691450766"/>
              </p:ext>
            </p:extLst>
          </p:nvPr>
        </p:nvGraphicFramePr>
        <p:xfrm>
          <a:off x="3952300" y="1799968"/>
          <a:ext cx="3886200" cy="4855794"/>
        </p:xfrm>
        <a:graphic>
          <a:graphicData uri="http://schemas.openxmlformats.org/drawingml/2006/table">
            <a:tbl>
              <a:tblPr firstRow="1"/>
              <a:tblGrid>
                <a:gridCol w="1645920">
                  <a:extLst>
                    <a:ext uri="{9D8B030D-6E8A-4147-A177-3AD203B41FA5}">
                      <a16:colId xmlns:a16="http://schemas.microsoft.com/office/drawing/2014/main" val="20000"/>
                    </a:ext>
                  </a:extLst>
                </a:gridCol>
                <a:gridCol w="594360">
                  <a:extLst>
                    <a:ext uri="{9D8B030D-6E8A-4147-A177-3AD203B41FA5}">
                      <a16:colId xmlns:a16="http://schemas.microsoft.com/office/drawing/2014/main" val="763229362"/>
                    </a:ext>
                  </a:extLst>
                </a:gridCol>
                <a:gridCol w="621792">
                  <a:extLst>
                    <a:ext uri="{9D8B030D-6E8A-4147-A177-3AD203B41FA5}">
                      <a16:colId xmlns:a16="http://schemas.microsoft.com/office/drawing/2014/main" val="3797117242"/>
                    </a:ext>
                  </a:extLst>
                </a:gridCol>
                <a:gridCol w="1024128">
                  <a:extLst>
                    <a:ext uri="{9D8B030D-6E8A-4147-A177-3AD203B41FA5}">
                      <a16:colId xmlns:a16="http://schemas.microsoft.com/office/drawing/2014/main" val="949138958"/>
                    </a:ext>
                  </a:extLst>
                </a:gridCol>
              </a:tblGrid>
              <a:tr h="179493">
                <a:tc>
                  <a:txBody>
                    <a:bodyPr/>
                    <a:lstStyle/>
                    <a:p>
                      <a:pPr marL="0" marR="0" indent="0" algn="l"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1000" b="1" kern="1200" dirty="0">
                          <a:solidFill>
                            <a:srgbClr val="FFFFFF"/>
                          </a:solidFill>
                          <a:latin typeface="Calibri" panose="020F0502020204030204" pitchFamily="34" charset="0"/>
                          <a:cs typeface="Calibri" panose="020F0502020204030204" pitchFamily="34" charset="0"/>
                        </a:rPr>
                        <a:t>At December 31</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1000" b="1" kern="1200" dirty="0">
                          <a:solidFill>
                            <a:srgbClr val="FFFFFF"/>
                          </a:solidFill>
                          <a:latin typeface="Calibri" panose="020F0502020204030204" pitchFamily="34" charset="0"/>
                          <a:ea typeface="+mn-ea"/>
                          <a:cs typeface="Calibri" panose="020F0502020204030204" pitchFamily="34" charset="0"/>
                        </a:rPr>
                        <a:t>2027</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1000" b="1" kern="1200" dirty="0">
                          <a:solidFill>
                            <a:srgbClr val="FFFFFF"/>
                          </a:solidFill>
                          <a:latin typeface="Calibri" panose="020F0502020204030204" pitchFamily="34" charset="0"/>
                          <a:cs typeface="Calibri" panose="020F0502020204030204" pitchFamily="34" charset="0"/>
                        </a:rPr>
                        <a:t>2026</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1000" b="1" kern="1200" dirty="0">
                          <a:solidFill>
                            <a:srgbClr val="FFFFFF"/>
                          </a:solidFill>
                          <a:latin typeface="Calibri" panose="020F0502020204030204" pitchFamily="34" charset="0"/>
                          <a:cs typeface="Calibri" panose="020F0502020204030204" pitchFamily="34" charset="0"/>
                        </a:rPr>
                        <a:t>Change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extLst>
                  <a:ext uri="{0D108BD9-81ED-4DB2-BD59-A6C34878D82A}">
                    <a16:rowId xmlns:a16="http://schemas.microsoft.com/office/drawing/2014/main" val="10001"/>
                  </a:ext>
                </a:extLst>
              </a:tr>
              <a:tr h="179493">
                <a:tc>
                  <a:txBody>
                    <a:bodyPr/>
                    <a:lstStyle/>
                    <a:p>
                      <a:pPr algn="l" fontAlgn="b"/>
                      <a:r>
                        <a:rPr lang="en-US" sz="1000" b="1" i="0" u="none" strike="noStrike" dirty="0">
                          <a:solidFill>
                            <a:srgbClr val="000000"/>
                          </a:solidFill>
                          <a:effectLst/>
                          <a:latin typeface="Calibri" panose="020F0502020204030204" pitchFamily="34" charset="0"/>
                          <a:cs typeface="Calibri" panose="020F0502020204030204" pitchFamily="34" charset="0"/>
                        </a:rPr>
                        <a:t>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Current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kern="1200" dirty="0">
                        <a:solidFill>
                          <a:schemeClr val="tx1"/>
                        </a:solidFill>
                        <a:latin typeface="Calibri" panose="020F0502020204030204" pitchFamily="34" charset="0"/>
                        <a:ea typeface="+mn-ea"/>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256738072"/>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Cash</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spc="200" baseline="0" dirty="0">
                          <a:solidFill>
                            <a:srgbClr val="000000"/>
                          </a:solidFill>
                          <a:effectLst/>
                          <a:latin typeface="Calibri" panose="020F0502020204030204" pitchFamily="34" charset="0"/>
                          <a:cs typeface="Calibri" panose="020F0502020204030204" pitchFamily="34" charset="0"/>
                        </a:rPr>
                        <a:t> </a:t>
                      </a:r>
                      <a:r>
                        <a:rPr lang="en-US" sz="1000" b="0" i="0" u="none" strike="noStrike" dirty="0">
                          <a:solidFill>
                            <a:srgbClr val="000000"/>
                          </a:solidFill>
                          <a:effectLst/>
                          <a:latin typeface="Calibri" panose="020F0502020204030204" pitchFamily="34" charset="0"/>
                          <a:cs typeface="Calibri" panose="020F0502020204030204" pitchFamily="34" charset="0"/>
                        </a:rPr>
                        <a:t>17,000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none" strike="noStrike" dirty="0">
                          <a:solidFill>
                            <a:srgbClr val="000000"/>
                          </a:solidFill>
                          <a:effectLst/>
                          <a:latin typeface="Calibri" panose="020F0502020204030204" pitchFamily="34" charset="0"/>
                          <a:cs typeface="Calibri" panose="020F0502020204030204" pitchFamily="34" charset="0"/>
                        </a:rPr>
                        <a:t>12,000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1" i="0" u="none" strike="noStrike" dirty="0">
                          <a:solidFill>
                            <a:srgbClr val="315B88"/>
                          </a:solidFill>
                          <a:effectLst/>
                          <a:latin typeface="Calibri" panose="020F0502020204030204" pitchFamily="34" charset="0"/>
                          <a:cs typeface="Calibri" panose="020F0502020204030204" pitchFamily="34" charset="0"/>
                        </a:rPr>
                        <a:t>$ 5,000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63005030"/>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Accounts receivable</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40,000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78747044"/>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Inventory</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84,000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70,000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14,000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817830707"/>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Prepaid expenses</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13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6,000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12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972115075"/>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current assets</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167,000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126,000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Long-term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Equipment</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190,000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210,000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20,000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179493">
                <a:tc>
                  <a:txBody>
                    <a:bodyPr/>
                    <a:lstStyle/>
                    <a:p>
                      <a:pPr algn="l" fontAlgn="b"/>
                      <a:r>
                        <a:rPr lang="en-US" sz="1000" b="0" i="0" u="none" strike="noStrike" spc="0" baseline="0" dirty="0">
                          <a:solidFill>
                            <a:srgbClr val="000000"/>
                          </a:solidFill>
                          <a:effectLst/>
                          <a:latin typeface="Calibri" panose="020F0502020204030204" pitchFamily="34" charset="0"/>
                          <a:cs typeface="Calibri" panose="020F0502020204030204" pitchFamily="34" charset="0"/>
                        </a:rPr>
                        <a:t>Accumulated depreciation</a:t>
                      </a:r>
                    </a:p>
                  </a:txBody>
                  <a:tcPr marL="237744"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(60,000)</a:t>
                      </a:r>
                    </a:p>
                  </a:txBody>
                  <a:tcPr marL="45720" marR="18288"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(48,000)</a:t>
                      </a:r>
                    </a:p>
                  </a:txBody>
                  <a:tcPr marL="45720" marR="36576"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12,000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Land</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60,000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30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dbl" strike="noStrike" baseline="0" dirty="0">
                          <a:solidFill>
                            <a:srgbClr val="000000"/>
                          </a:solidFill>
                          <a:effectLst/>
                          <a:latin typeface="Calibri" panose="020F0502020204030204" pitchFamily="34" charset="0"/>
                          <a:cs typeface="Calibri" panose="020F0502020204030204" pitchFamily="34" charset="0"/>
                        </a:rPr>
                        <a:t>$357,000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dbl" strike="noStrike" baseline="0" dirty="0">
                          <a:solidFill>
                            <a:srgbClr val="000000"/>
                          </a:solidFill>
                          <a:effectLst/>
                          <a:latin typeface="Calibri" panose="020F0502020204030204" pitchFamily="34" charset="0"/>
                          <a:cs typeface="Calibri" panose="020F0502020204030204" pitchFamily="34" charset="0"/>
                        </a:rPr>
                        <a:t>$288,000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51408812"/>
                  </a:ext>
                </a:extLst>
              </a:tr>
              <a:tr h="179493">
                <a:tc>
                  <a:txBody>
                    <a:bodyPr/>
                    <a:lstStyle/>
                    <a:p>
                      <a:pPr algn="l" fontAlgn="b"/>
                      <a:r>
                        <a:rPr lang="en-US" sz="1000" b="1" i="0" u="none" strike="noStrike" dirty="0">
                          <a:solidFill>
                            <a:srgbClr val="000000"/>
                          </a:solidFill>
                          <a:effectLst/>
                          <a:latin typeface="Calibri" panose="020F0502020204030204" pitchFamily="34" charset="0"/>
                          <a:cs typeface="Calibri" panose="020F0502020204030204" pitchFamily="34" charset="0"/>
                        </a:rPr>
                        <a:t>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Current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Accounts payable</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none" strike="noStrike" dirty="0">
                          <a:solidFill>
                            <a:srgbClr val="000000"/>
                          </a:solidFill>
                          <a:effectLst/>
                          <a:latin typeface="Calibri" panose="020F0502020204030204" pitchFamily="34" charset="0"/>
                          <a:cs typeface="Calibri" panose="020F0502020204030204" pitchFamily="34" charset="0"/>
                        </a:rPr>
                        <a:t>35,000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none" strike="noStrike" dirty="0">
                          <a:solidFill>
                            <a:srgbClr val="000000"/>
                          </a:solidFill>
                          <a:effectLst/>
                          <a:latin typeface="Calibri" panose="020F0502020204030204" pitchFamily="34" charset="0"/>
                          <a:cs typeface="Calibri" panose="020F0502020204030204" pitchFamily="34" charset="0"/>
                        </a:rPr>
                        <a:t>40,000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$ 5,000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86076277"/>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Interest payable</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3,000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75594715"/>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Income taxes payable</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22,000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12,000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46595304"/>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current liabilities</a:t>
                      </a:r>
                    </a:p>
                  </a:txBody>
                  <a:tcPr marL="18288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56,000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73771269"/>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Long-term notes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90,000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30,000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84773289"/>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Long-term bonds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31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34,000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34,000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63222058"/>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150,000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120,000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649945936"/>
                  </a:ext>
                </a:extLst>
              </a:tr>
              <a:tr h="179493">
                <a:tc>
                  <a:txBody>
                    <a:bodyPr/>
                    <a:lstStyle/>
                    <a:p>
                      <a:pPr algn="l" fontAlgn="b"/>
                      <a:r>
                        <a:rPr lang="en-US" sz="1000" b="1" i="0" u="none" strike="noStrike" dirty="0">
                          <a:solidFill>
                            <a:srgbClr val="000000"/>
                          </a:solidFill>
                          <a:effectLst/>
                          <a:latin typeface="Calibri" panose="020F0502020204030204" pitchFamily="34" charset="0"/>
                          <a:cs typeface="Calibri" panose="020F0502020204030204" pitchFamily="34" charset="0"/>
                        </a:rPr>
                        <a:t>Equity</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986569090"/>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Common stock, $5 par</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95,000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80,000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15,000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508840088"/>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Retained earnings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112,000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88,000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none" strike="noStrike" dirty="0">
                          <a:solidFill>
                            <a:srgbClr val="000000"/>
                          </a:solidFill>
                          <a:effectLst/>
                          <a:latin typeface="Calibri" panose="020F0502020204030204" pitchFamily="34" charset="0"/>
                          <a:cs typeface="Calibri" panose="020F0502020204030204" pitchFamily="34" charset="0"/>
                        </a:rPr>
                        <a:t>24,000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410082704"/>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equity</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207,000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sng" strike="noStrike" spc="300" baseline="0" dirty="0">
                          <a:solidFill>
                            <a:srgbClr val="000000"/>
                          </a:solidFill>
                          <a:effectLst/>
                          <a:latin typeface="Calibri" panose="020F0502020204030204" pitchFamily="34" charset="0"/>
                          <a:cs typeface="Calibri" panose="020F0502020204030204" pitchFamily="34" charset="0"/>
                        </a:rPr>
                        <a:t> </a:t>
                      </a:r>
                      <a:r>
                        <a:rPr lang="en-US" sz="1000" b="0" i="0" u="sng" strike="noStrike" dirty="0">
                          <a:solidFill>
                            <a:srgbClr val="000000"/>
                          </a:solidFill>
                          <a:effectLst/>
                          <a:latin typeface="Calibri" panose="020F0502020204030204" pitchFamily="34" charset="0"/>
                          <a:cs typeface="Calibri" panose="020F0502020204030204" pitchFamily="34" charset="0"/>
                        </a:rPr>
                        <a:t>168,000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047903354"/>
                  </a:ext>
                </a:extLst>
              </a:tr>
              <a:tr h="179493">
                <a:tc>
                  <a:txBody>
                    <a:bodyPr/>
                    <a:lstStyle/>
                    <a:p>
                      <a:pPr algn="l" fontAlgn="b"/>
                      <a:r>
                        <a:rPr lang="en-US" sz="1000" b="0" i="0" u="none" strike="noStrike" dirty="0">
                          <a:solidFill>
                            <a:srgbClr val="000000"/>
                          </a:solidFill>
                          <a:effectLst/>
                          <a:latin typeface="Calibri" panose="020F0502020204030204" pitchFamily="34" charset="0"/>
                          <a:cs typeface="Calibri" panose="020F0502020204030204" pitchFamily="34" charset="0"/>
                        </a:rPr>
                        <a:t>Total liabilities and equity</a:t>
                      </a:r>
                    </a:p>
                  </a:txBody>
                  <a:tcPr marR="45720"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dbl" strike="noStrike" baseline="0" dirty="0">
                          <a:solidFill>
                            <a:srgbClr val="000000"/>
                          </a:solidFill>
                          <a:effectLst/>
                          <a:latin typeface="Calibri" panose="020F0502020204030204" pitchFamily="34" charset="0"/>
                          <a:cs typeface="Calibri" panose="020F0502020204030204" pitchFamily="34" charset="0"/>
                        </a:rPr>
                        <a:t>$357,000</a:t>
                      </a:r>
                    </a:p>
                  </a:txBody>
                  <a:tcPr marL="45720" marR="54864"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000" b="0" i="0" u="dbl" strike="noStrike" baseline="0" dirty="0">
                          <a:solidFill>
                            <a:srgbClr val="000000"/>
                          </a:solidFill>
                          <a:effectLst/>
                          <a:latin typeface="Calibri" panose="020F0502020204030204" pitchFamily="34" charset="0"/>
                          <a:cs typeface="Calibri" panose="020F0502020204030204" pitchFamily="34" charset="0"/>
                        </a:rPr>
                        <a:t>$288,000</a:t>
                      </a:r>
                    </a:p>
                  </a:txBody>
                  <a:tcPr marL="45720" marR="7315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000" b="0" i="0" u="dbl" strike="noStrike" baseline="0" dirty="0">
                        <a:solidFill>
                          <a:srgbClr val="000000"/>
                        </a:solidFill>
                        <a:effectLst/>
                        <a:latin typeface="Calibri" panose="020F0502020204030204" pitchFamily="34" charset="0"/>
                        <a:cs typeface="Calibri" panose="020F0502020204030204" pitchFamily="34" charset="0"/>
                      </a:endParaRPr>
                    </a:p>
                  </a:txBody>
                  <a:tcPr marL="45720"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846021804"/>
                  </a:ext>
                </a:extLst>
              </a:tr>
            </a:tbl>
          </a:graphicData>
        </a:graphic>
      </p:graphicFrame>
      <p:sp>
        <p:nvSpPr>
          <p:cNvPr id="17" name="Slide Number Placeholder 16">
            <a:extLst>
              <a:ext uri="{FF2B5EF4-FFF2-40B4-BE49-F238E27FC236}">
                <a16:creationId xmlns:a16="http://schemas.microsoft.com/office/drawing/2014/main" id="{67059918-3104-8E77-330E-A61F592886ED}"/>
              </a:ext>
            </a:extLst>
          </p:cNvPr>
          <p:cNvSpPr>
            <a:spLocks noGrp="1"/>
          </p:cNvSpPr>
          <p:nvPr>
            <p:ph type="sldNum" sz="quarter" idx="10"/>
          </p:nvPr>
        </p:nvSpPr>
        <p:spPr/>
        <p:txBody>
          <a:bodyPr/>
          <a:lstStyle/>
          <a:p>
            <a:r>
              <a:rPr lang="en-US" dirty="0"/>
              <a:t>16-</a:t>
            </a:r>
            <a:fld id="{68151E55-6873-49E2-B8D5-2F265E6F1973}" type="slidenum">
              <a:rPr lang="en-US" smtClean="0"/>
              <a:pPr/>
              <a:t>21</a:t>
            </a:fld>
            <a:endParaRPr lang="en-US" dirty="0"/>
          </a:p>
        </p:txBody>
      </p:sp>
    </p:spTree>
    <p:extLst>
      <p:ext uri="{BB962C8B-B14F-4D97-AF65-F5344CB8AC3E}">
        <p14:creationId xmlns:p14="http://schemas.microsoft.com/office/powerpoint/2010/main" val="135415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B0E-C2EA-FCDD-3B8C-ED3167B07D7C}"/>
              </a:ext>
            </a:extLst>
          </p:cNvPr>
          <p:cNvSpPr>
            <a:spLocks noGrp="1"/>
          </p:cNvSpPr>
          <p:nvPr>
            <p:ph type="title"/>
          </p:nvPr>
        </p:nvSpPr>
        <p:spPr/>
        <p:txBody>
          <a:bodyPr/>
          <a:lstStyle/>
          <a:p>
            <a:r>
              <a:rPr lang="en-US" dirty="0"/>
              <a:t>Applying the Indirect Method</a:t>
            </a:r>
          </a:p>
        </p:txBody>
      </p:sp>
      <p:sp>
        <p:nvSpPr>
          <p:cNvPr id="3" name="Content Placeholder 2">
            <a:extLst>
              <a:ext uri="{FF2B5EF4-FFF2-40B4-BE49-F238E27FC236}">
                <a16:creationId xmlns:a16="http://schemas.microsoft.com/office/drawing/2014/main" id="{B105F92F-6AEF-F640-B511-4C0C5AED7F4E}"/>
              </a:ext>
            </a:extLst>
          </p:cNvPr>
          <p:cNvSpPr>
            <a:spLocks noGrp="1"/>
          </p:cNvSpPr>
          <p:nvPr>
            <p:ph sz="quarter" idx="11"/>
          </p:nvPr>
        </p:nvSpPr>
        <p:spPr>
          <a:xfrm>
            <a:off x="7927848" y="1517904"/>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16.11</a:t>
            </a:r>
          </a:p>
        </p:txBody>
      </p:sp>
      <p:pic>
        <p:nvPicPr>
          <p:cNvPr id="6" name="Picture 5" descr="A table titled, GENESIS, Statement of Cash Flows—Operating Section under Indirect Method. For Year Ended December 31, 2027.">
            <a:extLst>
              <a:ext uri="{FF2B5EF4-FFF2-40B4-BE49-F238E27FC236}">
                <a16:creationId xmlns:a16="http://schemas.microsoft.com/office/drawing/2014/main" id="{FBBB56CD-F3AF-302F-8A17-E55AEF9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699" y="1572795"/>
            <a:ext cx="6324601" cy="4082013"/>
          </a:xfrm>
          <a:prstGeom prst="rect">
            <a:avLst/>
          </a:prstGeom>
        </p:spPr>
      </p:pic>
      <p:sp>
        <p:nvSpPr>
          <p:cNvPr id="12" name="Text Placeholder 3">
            <a:extLst>
              <a:ext uri="{FF2B5EF4-FFF2-40B4-BE49-F238E27FC236}">
                <a16:creationId xmlns:a16="http://schemas.microsoft.com/office/drawing/2014/main" id="{82761FA9-CB79-1269-1A19-320E87D6FC1E}"/>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EE7C4A21-D12A-62F4-2DCD-909B5CA01DC7}"/>
              </a:ext>
            </a:extLst>
          </p:cNvPr>
          <p:cNvSpPr>
            <a:spLocks noGrp="1"/>
          </p:cNvSpPr>
          <p:nvPr>
            <p:ph type="sldNum" sz="quarter" idx="10"/>
          </p:nvPr>
        </p:nvSpPr>
        <p:spPr/>
        <p:txBody>
          <a:bodyPr/>
          <a:lstStyle/>
          <a:p>
            <a:r>
              <a:rPr lang="en-US" dirty="0"/>
              <a:t>16-</a:t>
            </a:r>
            <a:fld id="{68151E55-6873-49E2-B8D5-2F265E6F1973}" type="slidenum">
              <a:rPr lang="en-US" smtClean="0"/>
              <a:pPr/>
              <a:t>22</a:t>
            </a:fld>
            <a:endParaRPr lang="en-US" dirty="0"/>
          </a:p>
        </p:txBody>
      </p:sp>
    </p:spTree>
    <p:extLst>
      <p:ext uri="{BB962C8B-B14F-4D97-AF65-F5344CB8AC3E}">
        <p14:creationId xmlns:p14="http://schemas.microsoft.com/office/powerpoint/2010/main" val="426457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FD54-3CB3-9873-C7C8-80A3C401C53E}"/>
              </a:ext>
            </a:extLst>
          </p:cNvPr>
          <p:cNvSpPr>
            <a:spLocks noGrp="1"/>
          </p:cNvSpPr>
          <p:nvPr>
            <p:ph type="title"/>
          </p:nvPr>
        </p:nvSpPr>
        <p:spPr>
          <a:xfrm>
            <a:off x="342900" y="640080"/>
            <a:ext cx="8458200" cy="1201420"/>
          </a:xfrm>
        </p:spPr>
        <p:txBody>
          <a:bodyPr/>
          <a:lstStyle/>
          <a:p>
            <a:r>
              <a:rPr lang="en-US" dirty="0"/>
              <a:t>Adjustments for Income Statement Items Not Affecting Cash</a:t>
            </a:r>
          </a:p>
        </p:txBody>
      </p:sp>
      <p:sp>
        <p:nvSpPr>
          <p:cNvPr id="3" name="Content Placeholder 2">
            <a:extLst>
              <a:ext uri="{FF2B5EF4-FFF2-40B4-BE49-F238E27FC236}">
                <a16:creationId xmlns:a16="http://schemas.microsoft.com/office/drawing/2014/main" id="{C790445C-3923-ADFC-27E7-6DF58FC07735}"/>
              </a:ext>
            </a:extLst>
          </p:cNvPr>
          <p:cNvSpPr>
            <a:spLocks noGrp="1"/>
          </p:cNvSpPr>
          <p:nvPr>
            <p:ph sz="quarter" idx="11"/>
          </p:nvPr>
        </p:nvSpPr>
        <p:spPr>
          <a:xfrm>
            <a:off x="777240" y="2029968"/>
            <a:ext cx="7845552" cy="1819656"/>
          </a:xfrm>
        </p:spPr>
        <p:txBody>
          <a:bodyPr/>
          <a:lstStyle/>
          <a:p>
            <a:pPr marL="457200" indent="-457200">
              <a:spcAft>
                <a:spcPts val="0"/>
              </a:spcAft>
              <a:buFont typeface="Arial" panose="020B0604020202020204" pitchFamily="34" charset="0"/>
              <a:buChar char="•"/>
            </a:pPr>
            <a:r>
              <a:rPr lang="en-US" sz="2800" dirty="0"/>
              <a:t>Expenses and losses with no cash outflows are added back to net income.</a:t>
            </a:r>
          </a:p>
          <a:p>
            <a:pPr marL="457200" indent="-457200">
              <a:buFont typeface="Arial" panose="020B0604020202020204" pitchFamily="34" charset="0"/>
              <a:buChar char="•"/>
            </a:pPr>
            <a:r>
              <a:rPr lang="en-US" sz="2800" dirty="0"/>
              <a:t>Revenues and gains with no cash inflows are subtracted from net income.</a:t>
            </a:r>
          </a:p>
        </p:txBody>
      </p:sp>
      <p:pic>
        <p:nvPicPr>
          <p:cNvPr id="12" name="Picture 11" descr="Cash flows from operating activities.">
            <a:extLst>
              <a:ext uri="{FF2B5EF4-FFF2-40B4-BE49-F238E27FC236}">
                <a16:creationId xmlns:a16="http://schemas.microsoft.com/office/drawing/2014/main" id="{089A86A4-9E15-0424-D4E9-2B5889C7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062" y="4099715"/>
            <a:ext cx="6009524" cy="1504762"/>
          </a:xfrm>
          <a:prstGeom prst="rect">
            <a:avLst/>
          </a:prstGeom>
        </p:spPr>
      </p:pic>
      <p:sp>
        <p:nvSpPr>
          <p:cNvPr id="9" name="Text Placeholder 8">
            <a:extLst>
              <a:ext uri="{FF2B5EF4-FFF2-40B4-BE49-F238E27FC236}">
                <a16:creationId xmlns:a16="http://schemas.microsoft.com/office/drawing/2014/main" id="{8F9A16F9-60AD-FD39-CF90-4089054D5866}"/>
              </a:ext>
            </a:extLst>
          </p:cNvPr>
          <p:cNvSpPr>
            <a:spLocks noGrp="1"/>
          </p:cNvSpPr>
          <p:nvPr>
            <p:ph type="body" sz="quarter" idx="19"/>
          </p:nvPr>
        </p:nvSpPr>
        <p:spPr/>
        <p:txBody>
          <a:body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3B2F93F3-7161-C37A-FE12-2D0240969E81}"/>
              </a:ext>
            </a:extLst>
          </p:cNvPr>
          <p:cNvSpPr>
            <a:spLocks noGrp="1"/>
          </p:cNvSpPr>
          <p:nvPr>
            <p:ph type="sldNum" sz="quarter" idx="10"/>
          </p:nvPr>
        </p:nvSpPr>
        <p:spPr/>
        <p:txBody>
          <a:bodyPr/>
          <a:lstStyle/>
          <a:p>
            <a:r>
              <a:rPr lang="en-US" dirty="0"/>
              <a:t>16-</a:t>
            </a:r>
            <a:fld id="{68151E55-6873-49E2-B8D5-2F265E6F1973}" type="slidenum">
              <a:rPr lang="en-US" smtClean="0"/>
              <a:pPr/>
              <a:t>23</a:t>
            </a:fld>
            <a:endParaRPr lang="en-US" dirty="0"/>
          </a:p>
        </p:txBody>
      </p:sp>
    </p:spTree>
    <p:extLst>
      <p:ext uri="{BB962C8B-B14F-4D97-AF65-F5344CB8AC3E}">
        <p14:creationId xmlns:p14="http://schemas.microsoft.com/office/powerpoint/2010/main" val="316837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C895-95EC-0A7F-A8A6-B4E67DDF5C71}"/>
              </a:ext>
            </a:extLst>
          </p:cNvPr>
          <p:cNvSpPr>
            <a:spLocks noGrp="1"/>
          </p:cNvSpPr>
          <p:nvPr>
            <p:ph type="title"/>
          </p:nvPr>
        </p:nvSpPr>
        <p:spPr>
          <a:xfrm>
            <a:off x="342900" y="792480"/>
            <a:ext cx="8458200" cy="768096"/>
          </a:xfrm>
        </p:spPr>
        <p:txBody>
          <a:bodyPr/>
          <a:lstStyle/>
          <a:p>
            <a:r>
              <a:rPr lang="en-US" sz="4000" dirty="0"/>
              <a:t>Adjustments for Changes in Current Assets and Current Liabilities </a:t>
            </a:r>
            <a:r>
              <a:rPr lang="en-US" sz="1600" dirty="0"/>
              <a:t>1</a:t>
            </a:r>
            <a:endParaRPr lang="en-US" sz="4000" dirty="0"/>
          </a:p>
        </p:txBody>
      </p:sp>
      <p:pic>
        <p:nvPicPr>
          <p:cNvPr id="14" name="Picture 13">
            <a:extLst>
              <a:ext uri="{FF2B5EF4-FFF2-40B4-BE49-F238E27FC236}">
                <a16:creationId xmlns:a16="http://schemas.microsoft.com/office/drawing/2014/main" id="{EC287492-BE21-994A-C766-C52ABE6545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978" y="1865240"/>
            <a:ext cx="8352244" cy="3127519"/>
          </a:xfrm>
          <a:prstGeom prst="rect">
            <a:avLst/>
          </a:prstGeom>
        </p:spPr>
      </p:pic>
      <p:sp>
        <p:nvSpPr>
          <p:cNvPr id="3" name="Content Placeholder 2">
            <a:extLst>
              <a:ext uri="{FF2B5EF4-FFF2-40B4-BE49-F238E27FC236}">
                <a16:creationId xmlns:a16="http://schemas.microsoft.com/office/drawing/2014/main" id="{6B54F1B2-730D-3A71-60EE-48060F61EA9E}"/>
              </a:ext>
            </a:extLst>
          </p:cNvPr>
          <p:cNvSpPr>
            <a:spLocks noGrp="1"/>
          </p:cNvSpPr>
          <p:nvPr>
            <p:ph sz="quarter" idx="11"/>
          </p:nvPr>
        </p:nvSpPr>
        <p:spPr>
          <a:xfrm>
            <a:off x="2324100" y="2098040"/>
            <a:ext cx="6286500" cy="505460"/>
          </a:xfrm>
          <a:solidFill>
            <a:srgbClr val="FFFFC0"/>
          </a:solidFill>
          <a:ln w="38100">
            <a:solidFill>
              <a:schemeClr val="tx1"/>
            </a:solidFill>
          </a:ln>
        </p:spPr>
        <p:txBody>
          <a:bodyPr/>
          <a:lstStyle/>
          <a:p>
            <a:pPr algn="ctr"/>
            <a:r>
              <a:rPr lang="en-US" sz="2400" b="1" dirty="0">
                <a:solidFill>
                  <a:srgbClr val="000080"/>
                </a:solidFill>
                <a:latin typeface="+mj-lt"/>
              </a:rPr>
              <a:t>Change in Account Balance During Year</a:t>
            </a:r>
          </a:p>
        </p:txBody>
      </p:sp>
      <p:sp>
        <p:nvSpPr>
          <p:cNvPr id="4" name="Table Summary 3" hidden="1">
            <a:extLst>
              <a:ext uri="{FF2B5EF4-FFF2-40B4-BE49-F238E27FC236}">
                <a16:creationId xmlns:a16="http://schemas.microsoft.com/office/drawing/2014/main" id="{6F5DD829-06D3-CF51-B45D-28DBE13B0309}"/>
              </a:ext>
            </a:extLst>
          </p:cNvPr>
          <p:cNvSpPr>
            <a:spLocks noGrp="1"/>
          </p:cNvSpPr>
          <p:nvPr>
            <p:ph sz="quarter" idx="14"/>
          </p:nvPr>
        </p:nvSpPr>
        <p:spPr>
          <a:xfrm>
            <a:off x="533400" y="2603500"/>
            <a:ext cx="6083300" cy="1155700"/>
          </a:xfrm>
        </p:spPr>
        <p:txBody>
          <a:bodyPr/>
          <a:lstStyle/>
          <a:p>
            <a:r>
              <a:rPr lang="en-US" sz="1800" dirty="0"/>
              <a:t>The following content is arranged like a table. Table divided into 3 columns. The column headers are marked from left to right as: increase, and decrease. Column header for column 1 is blank.</a:t>
            </a:r>
          </a:p>
        </p:txBody>
      </p:sp>
      <p:graphicFrame>
        <p:nvGraphicFramePr>
          <p:cNvPr id="12" name="Table 11">
            <a:extLst>
              <a:ext uri="{FF2B5EF4-FFF2-40B4-BE49-F238E27FC236}">
                <a16:creationId xmlns:a16="http://schemas.microsoft.com/office/drawing/2014/main" id="{24C8D5A8-A271-0A83-DC24-358A98F0A268}"/>
              </a:ext>
            </a:extLst>
          </p:cNvPr>
          <p:cNvGraphicFramePr>
            <a:graphicFrameLocks noGrp="1"/>
          </p:cNvGraphicFramePr>
          <p:nvPr>
            <p:extLst>
              <p:ext uri="{D42A27DB-BD31-4B8C-83A1-F6EECF244321}">
                <p14:modId xmlns:p14="http://schemas.microsoft.com/office/powerpoint/2010/main" val="2711752279"/>
              </p:ext>
            </p:extLst>
          </p:nvPr>
        </p:nvGraphicFramePr>
        <p:xfrm>
          <a:off x="596900" y="2625468"/>
          <a:ext cx="8023860" cy="2103120"/>
        </p:xfrm>
        <a:graphic>
          <a:graphicData uri="http://schemas.openxmlformats.org/drawingml/2006/table">
            <a:tbl>
              <a:tblPr firstRow="1"/>
              <a:tblGrid>
                <a:gridCol w="1737360">
                  <a:extLst>
                    <a:ext uri="{9D8B030D-6E8A-4147-A177-3AD203B41FA5}">
                      <a16:colId xmlns:a16="http://schemas.microsoft.com/office/drawing/2014/main" val="20000"/>
                    </a:ext>
                  </a:extLst>
                </a:gridCol>
                <a:gridCol w="3153179">
                  <a:extLst>
                    <a:ext uri="{9D8B030D-6E8A-4147-A177-3AD203B41FA5}">
                      <a16:colId xmlns:a16="http://schemas.microsoft.com/office/drawing/2014/main" val="763229362"/>
                    </a:ext>
                  </a:extLst>
                </a:gridCol>
                <a:gridCol w="3133321">
                  <a:extLst>
                    <a:ext uri="{9D8B030D-6E8A-4147-A177-3AD203B41FA5}">
                      <a16:colId xmlns:a16="http://schemas.microsoft.com/office/drawing/2014/main" val="3797117242"/>
                    </a:ext>
                  </a:extLst>
                </a:gridCol>
              </a:tblGrid>
              <a:tr h="457200">
                <a:tc>
                  <a:txBody>
                    <a:bodyPr/>
                    <a:lstStyle/>
                    <a:p>
                      <a:pPr marL="0" marR="0" indent="0" algn="l" defTabSz="914400" rtl="0" eaLnBrk="1" fontAlgn="auto" latinLnBrk="0" hangingPunct="1">
                        <a:lnSpc>
                          <a:spcPct val="100000"/>
                        </a:lnSpc>
                        <a:spcBef>
                          <a:spcPct val="0"/>
                        </a:spcBef>
                        <a:spcAft>
                          <a:spcPts val="200"/>
                        </a:spcAft>
                        <a:buClrTx/>
                        <a:buSzTx/>
                        <a:buFont typeface="Arial" panose="020B0604020202020204" pitchFamily="34" charset="0"/>
                        <a:buNone/>
                        <a:tabLst/>
                      </a:pPr>
                      <a:endParaRPr lang="en-US" sz="2400" b="1" u="none" kern="1200" dirty="0">
                        <a:solidFill>
                          <a:srgbClr val="FFFFFF"/>
                        </a:solidFill>
                        <a:latin typeface="+mj-lt"/>
                        <a:cs typeface="Calibri" panose="020F0502020204030204" pitchFamily="34" charset="0"/>
                      </a:endParaRPr>
                    </a:p>
                  </a:txBody>
                  <a:tcPr marR="45720" marT="9144" marB="9144"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2400" b="1" u="none" kern="1200" dirty="0">
                          <a:solidFill>
                            <a:srgbClr val="000080"/>
                          </a:solidFill>
                          <a:latin typeface="+mj-lt"/>
                          <a:ea typeface="+mn-ea"/>
                          <a:cs typeface="Calibri" panose="020F0502020204030204" pitchFamily="34" charset="0"/>
                        </a:rPr>
                        <a:t>Increase</a:t>
                      </a:r>
                    </a:p>
                  </a:txBody>
                  <a:tcPr marR="45720" marT="9144" marB="914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0"/>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2400" b="1" u="none" kern="1200" dirty="0">
                          <a:solidFill>
                            <a:srgbClr val="000080"/>
                          </a:solidFill>
                          <a:latin typeface="+mj-lt"/>
                          <a:cs typeface="Calibri" panose="020F0502020204030204" pitchFamily="34" charset="0"/>
                        </a:rPr>
                        <a:t>Decrease</a:t>
                      </a:r>
                    </a:p>
                  </a:txBody>
                  <a:tcPr marR="45720" marT="9144" marB="914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0"/>
                    </a:solidFill>
                  </a:tcPr>
                </a:tc>
                <a:extLst>
                  <a:ext uri="{0D108BD9-81ED-4DB2-BD59-A6C34878D82A}">
                    <a16:rowId xmlns:a16="http://schemas.microsoft.com/office/drawing/2014/main" val="10001"/>
                  </a:ext>
                </a:extLst>
              </a:tr>
              <a:tr h="822960">
                <a:tc>
                  <a:txBody>
                    <a:bodyPr/>
                    <a:lstStyle/>
                    <a:p>
                      <a:pPr algn="ctr" fontAlgn="b"/>
                      <a:r>
                        <a:rPr lang="en-US" sz="2400" b="1" i="0" u="none" strike="noStrike" dirty="0">
                          <a:solidFill>
                            <a:srgbClr val="000080"/>
                          </a:solidFill>
                          <a:effectLst/>
                          <a:latin typeface="+mj-lt"/>
                          <a:cs typeface="Calibri" panose="020F0502020204030204" pitchFamily="34" charset="0"/>
                        </a:rPr>
                        <a:t>Current Assets</a:t>
                      </a:r>
                    </a:p>
                  </a:txBody>
                  <a:tcPr marL="137160" marR="45720" marT="9144" marB="914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0"/>
                    </a:solidFill>
                  </a:tcPr>
                </a:tc>
                <a:tc>
                  <a:txBody>
                    <a:bodyPr/>
                    <a:lstStyle/>
                    <a:p>
                      <a:pPr algn="ctr" fontAlgn="b"/>
                      <a:r>
                        <a:rPr lang="en-US" sz="2400" b="1" i="0" u="none" strike="noStrike" dirty="0">
                          <a:solidFill>
                            <a:srgbClr val="C00000"/>
                          </a:solidFill>
                          <a:effectLst/>
                          <a:latin typeface="+mj-lt"/>
                          <a:cs typeface="Calibri" panose="020F0502020204030204" pitchFamily="34" charset="0"/>
                        </a:rPr>
                        <a:t>Subtract from net income</a:t>
                      </a:r>
                    </a:p>
                  </a:txBody>
                  <a:tcPr marL="45720" marR="54864" marT="9144" marB="914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1" i="0" u="none" strike="noStrike" dirty="0">
                          <a:solidFill>
                            <a:srgbClr val="296D34"/>
                          </a:solidFill>
                          <a:effectLst/>
                          <a:latin typeface="+mj-lt"/>
                          <a:cs typeface="Calibri" panose="020F0502020204030204" pitchFamily="34" charset="0"/>
                        </a:rPr>
                        <a:t>Add to net income</a:t>
                      </a:r>
                      <a:endParaRPr lang="en-US" sz="2400" b="1" u="none" kern="1200" dirty="0">
                        <a:solidFill>
                          <a:srgbClr val="296D34"/>
                        </a:solidFill>
                        <a:latin typeface="+mj-lt"/>
                        <a:ea typeface="+mn-ea"/>
                        <a:cs typeface="Calibri" panose="020F0502020204030204" pitchFamily="34" charset="0"/>
                      </a:endParaRPr>
                    </a:p>
                  </a:txBody>
                  <a:tcPr marL="45720" marR="45720" marT="9144" marB="914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6738072"/>
                  </a:ext>
                </a:extLst>
              </a:tr>
              <a:tr h="822960">
                <a:tc>
                  <a:txBody>
                    <a:bodyPr/>
                    <a:lstStyle/>
                    <a:p>
                      <a:pPr algn="ctr" fontAlgn="b"/>
                      <a:r>
                        <a:rPr lang="en-US" sz="2400" b="1" i="0" u="none" strike="noStrike" dirty="0">
                          <a:solidFill>
                            <a:srgbClr val="000080"/>
                          </a:solidFill>
                          <a:effectLst/>
                          <a:latin typeface="+mj-lt"/>
                          <a:cs typeface="Calibri" panose="020F0502020204030204" pitchFamily="34" charset="0"/>
                        </a:rPr>
                        <a:t>Current Liabilities</a:t>
                      </a:r>
                    </a:p>
                  </a:txBody>
                  <a:tcPr marR="45720" marT="9144" marB="274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296D34"/>
                          </a:solidFill>
                          <a:effectLst/>
                          <a:latin typeface="+mj-lt"/>
                          <a:cs typeface="Calibri" panose="020F0502020204030204" pitchFamily="34" charset="0"/>
                        </a:rPr>
                        <a:t>Add to net income</a:t>
                      </a:r>
                      <a:endParaRPr lang="en-US" sz="2400" b="1" i="0" u="none" strike="noStrike" baseline="0" dirty="0">
                        <a:solidFill>
                          <a:srgbClr val="296D34"/>
                        </a:solidFill>
                        <a:effectLst/>
                        <a:latin typeface="+mj-lt"/>
                        <a:cs typeface="Calibri" panose="020F0502020204030204" pitchFamily="34" charset="0"/>
                      </a:endParaRPr>
                    </a:p>
                  </a:txBody>
                  <a:tcPr marL="45720" marR="54864" marT="9144" marB="274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1" i="0" u="none" strike="noStrike" dirty="0">
                          <a:solidFill>
                            <a:srgbClr val="C00000"/>
                          </a:solidFill>
                          <a:effectLst/>
                          <a:latin typeface="+mj-lt"/>
                          <a:cs typeface="Calibri" panose="020F0502020204030204" pitchFamily="34" charset="0"/>
                        </a:rPr>
                        <a:t>Subtract from net income</a:t>
                      </a:r>
                      <a:endParaRPr lang="en-US" sz="2400" b="1" i="0" u="none" strike="noStrike" baseline="0" dirty="0">
                        <a:solidFill>
                          <a:srgbClr val="C00000"/>
                        </a:solidFill>
                        <a:effectLst/>
                        <a:latin typeface="+mj-lt"/>
                        <a:cs typeface="Calibri" panose="020F0502020204030204" pitchFamily="34" charset="0"/>
                      </a:endParaRPr>
                    </a:p>
                  </a:txBody>
                  <a:tcPr marL="45720" marR="73152" marT="9144" marB="274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6021804"/>
                  </a:ext>
                </a:extLst>
              </a:tr>
            </a:tbl>
          </a:graphicData>
        </a:graphic>
      </p:graphicFrame>
      <p:sp>
        <p:nvSpPr>
          <p:cNvPr id="5" name="Content Placeholder 4">
            <a:extLst>
              <a:ext uri="{FF2B5EF4-FFF2-40B4-BE49-F238E27FC236}">
                <a16:creationId xmlns:a16="http://schemas.microsoft.com/office/drawing/2014/main" id="{4FAEF178-6DCF-1878-EAD4-5C807DBDA1BF}"/>
              </a:ext>
            </a:extLst>
          </p:cNvPr>
          <p:cNvSpPr>
            <a:spLocks noGrp="1"/>
          </p:cNvSpPr>
          <p:nvPr>
            <p:ph sz="quarter" idx="15"/>
          </p:nvPr>
        </p:nvSpPr>
        <p:spPr>
          <a:xfrm>
            <a:off x="342900" y="5175504"/>
            <a:ext cx="8458200" cy="1109828"/>
          </a:xfrm>
        </p:spPr>
        <p:txBody>
          <a:bodyPr/>
          <a:lstStyle/>
          <a:p>
            <a:pPr algn="ctr"/>
            <a:r>
              <a:rPr lang="en-US" sz="3200" b="1" dirty="0">
                <a:latin typeface="+mj-lt"/>
              </a:rPr>
              <a:t>Use this table when adjusting Net Income to Operating Cash Flows.</a:t>
            </a:r>
          </a:p>
        </p:txBody>
      </p:sp>
      <p:sp>
        <p:nvSpPr>
          <p:cNvPr id="11" name="Slide Number Placeholder 10">
            <a:extLst>
              <a:ext uri="{FF2B5EF4-FFF2-40B4-BE49-F238E27FC236}">
                <a16:creationId xmlns:a16="http://schemas.microsoft.com/office/drawing/2014/main" id="{14806F05-300E-E1E6-351C-054AE092282C}"/>
              </a:ext>
            </a:extLst>
          </p:cNvPr>
          <p:cNvSpPr>
            <a:spLocks noGrp="1"/>
          </p:cNvSpPr>
          <p:nvPr>
            <p:ph type="sldNum" sz="quarter" idx="10"/>
          </p:nvPr>
        </p:nvSpPr>
        <p:spPr/>
        <p:txBody>
          <a:bodyPr/>
          <a:lstStyle/>
          <a:p>
            <a:r>
              <a:rPr lang="en-US" dirty="0"/>
              <a:t>16-</a:t>
            </a:r>
            <a:fld id="{68151E55-6873-49E2-B8D5-2F265E6F1973}" type="slidenum">
              <a:rPr lang="en-US" smtClean="0"/>
              <a:pPr/>
              <a:t>24</a:t>
            </a:fld>
            <a:endParaRPr lang="en-US" dirty="0"/>
          </a:p>
        </p:txBody>
      </p:sp>
    </p:spTree>
    <p:extLst>
      <p:ext uri="{BB962C8B-B14F-4D97-AF65-F5344CB8AC3E}">
        <p14:creationId xmlns:p14="http://schemas.microsoft.com/office/powerpoint/2010/main" val="149072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FD54-3CB3-9873-C7C8-80A3C401C53E}"/>
              </a:ext>
            </a:extLst>
          </p:cNvPr>
          <p:cNvSpPr>
            <a:spLocks noGrp="1"/>
          </p:cNvSpPr>
          <p:nvPr>
            <p:ph type="title"/>
          </p:nvPr>
        </p:nvSpPr>
        <p:spPr>
          <a:xfrm>
            <a:off x="342900" y="640080"/>
            <a:ext cx="8458200" cy="1201420"/>
          </a:xfrm>
        </p:spPr>
        <p:txBody>
          <a:bodyPr lIns="91440" rIns="91440"/>
          <a:lstStyle/>
          <a:p>
            <a:r>
              <a:rPr lang="en-US" sz="4000" dirty="0"/>
              <a:t>Adjustments for Changes in Current Assets and Current Liabilities </a:t>
            </a:r>
            <a:r>
              <a:rPr lang="en-US" sz="1600" dirty="0"/>
              <a:t>2</a:t>
            </a:r>
            <a:endParaRPr lang="en-US" sz="4000" dirty="0"/>
          </a:p>
        </p:txBody>
      </p:sp>
      <p:sp>
        <p:nvSpPr>
          <p:cNvPr id="3" name="Content Placeholder 2">
            <a:extLst>
              <a:ext uri="{FF2B5EF4-FFF2-40B4-BE49-F238E27FC236}">
                <a16:creationId xmlns:a16="http://schemas.microsoft.com/office/drawing/2014/main" id="{C790445C-3923-ADFC-27E7-6DF58FC07735}"/>
              </a:ext>
            </a:extLst>
          </p:cNvPr>
          <p:cNvSpPr>
            <a:spLocks noGrp="1"/>
          </p:cNvSpPr>
          <p:nvPr>
            <p:ph sz="quarter" idx="11"/>
          </p:nvPr>
        </p:nvSpPr>
        <p:spPr>
          <a:xfrm>
            <a:off x="228600" y="1892808"/>
            <a:ext cx="8759952" cy="2577592"/>
          </a:xfrm>
        </p:spPr>
        <p:txBody>
          <a:bodyPr/>
          <a:lstStyle/>
          <a:p>
            <a:pPr marL="457200" indent="-457200">
              <a:spcAft>
                <a:spcPts val="0"/>
              </a:spcAft>
              <a:buFont typeface="Arial" panose="020B0604020202020204" pitchFamily="34" charset="0"/>
              <a:buChar char="•"/>
            </a:pPr>
            <a:r>
              <a:rPr lang="en-US" sz="2800" dirty="0"/>
              <a:t>Decreases in current assets are added to net income.</a:t>
            </a:r>
          </a:p>
          <a:p>
            <a:pPr marL="457200" indent="-457200">
              <a:spcAft>
                <a:spcPts val="0"/>
              </a:spcAft>
              <a:buFont typeface="Arial" panose="020B0604020202020204" pitchFamily="34" charset="0"/>
              <a:buChar char="•"/>
            </a:pPr>
            <a:r>
              <a:rPr lang="en-US" sz="2800" dirty="0"/>
              <a:t>Increases in current assets are subtracted from net income.</a:t>
            </a:r>
          </a:p>
          <a:p>
            <a:pPr marL="457200" indent="-457200">
              <a:spcAft>
                <a:spcPts val="0"/>
              </a:spcAft>
              <a:buFont typeface="Arial" panose="020B0604020202020204" pitchFamily="34" charset="0"/>
              <a:buChar char="•"/>
            </a:pPr>
            <a:r>
              <a:rPr lang="en-US" sz="2800" dirty="0"/>
              <a:t>Increases in current liabilities are added to net income.</a:t>
            </a:r>
          </a:p>
          <a:p>
            <a:pPr marL="457200" indent="-457200">
              <a:spcAft>
                <a:spcPts val="0"/>
              </a:spcAft>
              <a:buFont typeface="Arial" panose="020B0604020202020204" pitchFamily="34" charset="0"/>
              <a:buChar char="•"/>
            </a:pPr>
            <a:r>
              <a:rPr lang="en-US" sz="2800" dirty="0"/>
              <a:t>Decreases in current liabilities are subtracted from net income.</a:t>
            </a:r>
          </a:p>
        </p:txBody>
      </p:sp>
      <p:pic>
        <p:nvPicPr>
          <p:cNvPr id="4" name="Picture 3" descr="Changes in current assets and liabilities.">
            <a:extLst>
              <a:ext uri="{FF2B5EF4-FFF2-40B4-BE49-F238E27FC236}">
                <a16:creationId xmlns:a16="http://schemas.microsoft.com/office/drawing/2014/main" id="{20A7573B-FE54-B5E9-20E2-5600CBE55C18}"/>
              </a:ext>
            </a:extLst>
          </p:cNvPr>
          <p:cNvPicPr>
            <a:picLocks noChangeAspect="1"/>
          </p:cNvPicPr>
          <p:nvPr/>
        </p:nvPicPr>
        <p:blipFill>
          <a:blip r:embed="rId3"/>
          <a:stretch>
            <a:fillRect/>
          </a:stretch>
        </p:blipFill>
        <p:spPr>
          <a:xfrm>
            <a:off x="1814857" y="4572000"/>
            <a:ext cx="5514286" cy="1552381"/>
          </a:xfrm>
          <a:prstGeom prst="rect">
            <a:avLst/>
          </a:prstGeom>
        </p:spPr>
      </p:pic>
      <p:sp>
        <p:nvSpPr>
          <p:cNvPr id="9" name="Text Placeholder 8">
            <a:extLst>
              <a:ext uri="{FF2B5EF4-FFF2-40B4-BE49-F238E27FC236}">
                <a16:creationId xmlns:a16="http://schemas.microsoft.com/office/drawing/2014/main" id="{8F9A16F9-60AD-FD39-CF90-4089054D5866}"/>
              </a:ext>
            </a:extLst>
          </p:cNvPr>
          <p:cNvSpPr>
            <a:spLocks noGrp="1"/>
          </p:cNvSpPr>
          <p:nvPr>
            <p:ph type="body" sz="quarter" idx="19"/>
          </p:nvPr>
        </p:nvSpPr>
        <p:spPr/>
        <p:txBody>
          <a:body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3B2F93F3-7161-C37A-FE12-2D0240969E81}"/>
              </a:ext>
            </a:extLst>
          </p:cNvPr>
          <p:cNvSpPr>
            <a:spLocks noGrp="1"/>
          </p:cNvSpPr>
          <p:nvPr>
            <p:ph type="sldNum" sz="quarter" idx="10"/>
          </p:nvPr>
        </p:nvSpPr>
        <p:spPr/>
        <p:txBody>
          <a:bodyPr/>
          <a:lstStyle/>
          <a:p>
            <a:r>
              <a:rPr lang="en-US" dirty="0"/>
              <a:t>16-</a:t>
            </a:r>
            <a:fld id="{68151E55-6873-49E2-B8D5-2F265E6F1973}" type="slidenum">
              <a:rPr lang="en-US" smtClean="0"/>
              <a:pPr/>
              <a:t>25</a:t>
            </a:fld>
            <a:endParaRPr lang="en-US" dirty="0"/>
          </a:p>
        </p:txBody>
      </p:sp>
    </p:spTree>
    <p:extLst>
      <p:ext uri="{BB962C8B-B14F-4D97-AF65-F5344CB8AC3E}">
        <p14:creationId xmlns:p14="http://schemas.microsoft.com/office/powerpoint/2010/main" val="127449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6603-6A40-005E-CEA7-040C55F4AF02}"/>
              </a:ext>
            </a:extLst>
          </p:cNvPr>
          <p:cNvSpPr>
            <a:spLocks noGrp="1"/>
          </p:cNvSpPr>
          <p:nvPr>
            <p:ph type="title"/>
          </p:nvPr>
        </p:nvSpPr>
        <p:spPr>
          <a:xfrm>
            <a:off x="342900" y="640080"/>
            <a:ext cx="8458200" cy="1101634"/>
          </a:xfrm>
        </p:spPr>
        <p:txBody>
          <a:bodyPr/>
          <a:lstStyle/>
          <a:p>
            <a:r>
              <a:rPr lang="en-US" dirty="0"/>
              <a:t>Summary of Adjustments for Indirect Method: Part 2</a:t>
            </a:r>
          </a:p>
        </p:txBody>
      </p:sp>
      <p:sp>
        <p:nvSpPr>
          <p:cNvPr id="3" name="Content Placeholder 2">
            <a:extLst>
              <a:ext uri="{FF2B5EF4-FFF2-40B4-BE49-F238E27FC236}">
                <a16:creationId xmlns:a16="http://schemas.microsoft.com/office/drawing/2014/main" id="{B5E5604E-765F-47D8-8FDE-5A83F1341399}"/>
              </a:ext>
            </a:extLst>
          </p:cNvPr>
          <p:cNvSpPr>
            <a:spLocks noGrp="1"/>
          </p:cNvSpPr>
          <p:nvPr>
            <p:ph sz="quarter" idx="11"/>
          </p:nvPr>
        </p:nvSpPr>
        <p:spPr>
          <a:xfrm>
            <a:off x="328386" y="1735182"/>
            <a:ext cx="8458200" cy="1200329"/>
          </a:xfrm>
        </p:spPr>
        <p:txBody>
          <a:bodyPr lIns="822960" rIns="822960">
            <a:noAutofit/>
          </a:bodyPr>
          <a:lstStyle/>
          <a:p>
            <a:pPr algn="ctr"/>
            <a:r>
              <a:rPr lang="en-US" sz="2400" dirty="0"/>
              <a:t>Common adjustments to net income when computing net cash provided or used by operating activities under the indirect method:</a:t>
            </a:r>
          </a:p>
        </p:txBody>
      </p:sp>
      <p:sp>
        <p:nvSpPr>
          <p:cNvPr id="4" name="Content Placeholder 3">
            <a:extLst>
              <a:ext uri="{FF2B5EF4-FFF2-40B4-BE49-F238E27FC236}">
                <a16:creationId xmlns:a16="http://schemas.microsoft.com/office/drawing/2014/main" id="{238FB5CC-ACC9-A03C-B83B-C800C1117B43}"/>
              </a:ext>
            </a:extLst>
          </p:cNvPr>
          <p:cNvSpPr>
            <a:spLocks noGrp="1"/>
          </p:cNvSpPr>
          <p:nvPr>
            <p:ph sz="quarter" idx="14"/>
          </p:nvPr>
        </p:nvSpPr>
        <p:spPr>
          <a:xfrm>
            <a:off x="7663540" y="2894405"/>
            <a:ext cx="1224643" cy="640080"/>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16.12</a:t>
            </a:r>
          </a:p>
        </p:txBody>
      </p:sp>
      <p:sp>
        <p:nvSpPr>
          <p:cNvPr id="5" name="Table Summary 4" hidden="1">
            <a:extLst>
              <a:ext uri="{FF2B5EF4-FFF2-40B4-BE49-F238E27FC236}">
                <a16:creationId xmlns:a16="http://schemas.microsoft.com/office/drawing/2014/main" id="{B241610B-87BF-D44A-8D03-1AB9DFE6D2E8}"/>
              </a:ext>
            </a:extLst>
          </p:cNvPr>
          <p:cNvSpPr>
            <a:spLocks noGrp="1"/>
          </p:cNvSpPr>
          <p:nvPr>
            <p:ph sz="quarter" idx="15"/>
          </p:nvPr>
        </p:nvSpPr>
        <p:spPr>
          <a:xfrm>
            <a:off x="783770" y="2919181"/>
            <a:ext cx="5805715" cy="988941"/>
          </a:xfrm>
        </p:spPr>
        <p:txBody>
          <a:bodyPr/>
          <a:lstStyle/>
          <a:p>
            <a:pPr marL="0" algn="l" rtl="0" eaLnBrk="1" fontAlgn="b" latinLnBrk="0" hangingPunct="1">
              <a:spcBef>
                <a:spcPts val="0"/>
              </a:spcBef>
              <a:spcAft>
                <a:spcPts val="0"/>
              </a:spcAft>
            </a:pPr>
            <a:r>
              <a:rPr lang="en-US" sz="1800" dirty="0"/>
              <a:t>The following content is arranged like a table. Table has single column.</a:t>
            </a:r>
          </a:p>
        </p:txBody>
      </p:sp>
      <p:graphicFrame>
        <p:nvGraphicFramePr>
          <p:cNvPr id="12" name="Table 11">
            <a:extLst>
              <a:ext uri="{FF2B5EF4-FFF2-40B4-BE49-F238E27FC236}">
                <a16:creationId xmlns:a16="http://schemas.microsoft.com/office/drawing/2014/main" id="{763F466F-0EDA-7F73-6F43-02BFAD9A0A0C}"/>
              </a:ext>
            </a:extLst>
          </p:cNvPr>
          <p:cNvGraphicFramePr>
            <a:graphicFrameLocks noGrp="1"/>
          </p:cNvGraphicFramePr>
          <p:nvPr>
            <p:extLst>
              <p:ext uri="{D42A27DB-BD31-4B8C-83A1-F6EECF244321}">
                <p14:modId xmlns:p14="http://schemas.microsoft.com/office/powerpoint/2010/main" val="2387546514"/>
              </p:ext>
            </p:extLst>
          </p:nvPr>
        </p:nvGraphicFramePr>
        <p:xfrm>
          <a:off x="856343" y="2953917"/>
          <a:ext cx="6720113" cy="3661046"/>
        </p:xfrm>
        <a:graphic>
          <a:graphicData uri="http://schemas.openxmlformats.org/drawingml/2006/table">
            <a:tbl>
              <a:tblPr firstRow="1"/>
              <a:tblGrid>
                <a:gridCol w="6720113">
                  <a:extLst>
                    <a:ext uri="{9D8B030D-6E8A-4147-A177-3AD203B41FA5}">
                      <a16:colId xmlns:a16="http://schemas.microsoft.com/office/drawing/2014/main" val="20000"/>
                    </a:ext>
                  </a:extLst>
                </a:gridCol>
              </a:tblGrid>
              <a:tr h="279297">
                <a:tc>
                  <a:txBody>
                    <a:bodyPr/>
                    <a:lstStyle/>
                    <a:p>
                      <a:pPr algn="l" fontAlgn="b"/>
                      <a:r>
                        <a:rPr lang="en-US" sz="1400" b="1" kern="1200" dirty="0">
                          <a:solidFill>
                            <a:schemeClr val="tx1"/>
                          </a:solidFill>
                          <a:latin typeface="Calibri" panose="020F0502020204030204" pitchFamily="34" charset="0"/>
                          <a:ea typeface="+mn-ea"/>
                          <a:cs typeface="Calibri" panose="020F0502020204030204" pitchFamily="34" charset="0"/>
                        </a:rPr>
                        <a:t>Net Income (or Loss)</a:t>
                      </a:r>
                    </a:p>
                  </a:txBody>
                  <a:tcPr marT="27432" marB="36576" anchor="b">
                    <a:lnL w="12700" cmpd="sng">
                      <a:noFill/>
                      <a:prstDash val="solid"/>
                    </a:lnL>
                    <a:lnR w="12700" cmpd="sng">
                      <a:noFill/>
                      <a:prstDash val="solid"/>
                    </a:lnR>
                    <a:lnT w="38100" cap="flat" cmpd="sng" algn="ctr">
                      <a:solidFill>
                        <a:srgbClr val="BFBFB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00"/>
                  </a:ext>
                </a:extLst>
              </a:tr>
              <a:tr h="279297">
                <a:tc>
                  <a:txBody>
                    <a:bodyPr/>
                    <a:lstStyle/>
                    <a:p>
                      <a:pPr marL="0" indent="0" algn="l" defTabSz="2743200">
                        <a:tabLst>
                          <a:tab pos="290513" algn="l"/>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1	Adjustments for operating items not providing or using cash</a:t>
                      </a:r>
                    </a:p>
                  </a:txBody>
                  <a:tcPr marL="18288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01"/>
                  </a:ext>
                </a:extLst>
              </a:tr>
              <a:tr h="279297">
                <a:tc>
                  <a:txBody>
                    <a:bodyPr/>
                    <a:lstStyle/>
                    <a:p>
                      <a:pPr marL="0" indent="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Noncash expenses and losses</a:t>
                      </a:r>
                    </a:p>
                  </a:txBody>
                  <a:tcPr marL="45720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34165677"/>
                  </a:ext>
                </a:extLst>
              </a:tr>
              <a:tr h="487284">
                <a:tc>
                  <a:txBody>
                    <a:bodyPr/>
                    <a:lstStyle/>
                    <a:p>
                      <a:pPr marL="0" indent="0" algn="l" defTabSz="2806700">
                        <a:tabLst>
                          <a:tab pos="8004175" algn="r"/>
                        </a:tabLst>
                      </a:pPr>
                      <a:r>
                        <a:rPr lang="en-US" sz="1400" b="0" i="1" kern="1200" dirty="0">
                          <a:solidFill>
                            <a:schemeClr val="tx1"/>
                          </a:solidFill>
                          <a:latin typeface="Calibri" panose="020F0502020204030204" pitchFamily="34" charset="0"/>
                          <a:ea typeface="+mn-ea"/>
                          <a:cs typeface="Calibri" panose="020F0502020204030204" pitchFamily="34" charset="0"/>
                        </a:rPr>
                        <a:t>Examples:</a:t>
                      </a:r>
                      <a:r>
                        <a:rPr lang="en-US" sz="1400" b="0" kern="1200" dirty="0">
                          <a:solidFill>
                            <a:schemeClr val="tx1"/>
                          </a:solidFill>
                          <a:latin typeface="Calibri" panose="020F0502020204030204" pitchFamily="34" charset="0"/>
                          <a:ea typeface="+mn-ea"/>
                          <a:cs typeface="Calibri" panose="020F0502020204030204" pitchFamily="34" charset="0"/>
                        </a:rPr>
                        <a:t> Expenses for depreciation, depletion, and amortization; losses from disposal of long-term assets and from retirement of debt</a:t>
                      </a:r>
                    </a:p>
                  </a:txBody>
                  <a:tcPr marL="59436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489061683"/>
                  </a:ext>
                </a:extLst>
              </a:tr>
              <a:tr h="279297">
                <a:tc>
                  <a:txBody>
                    <a:bodyPr/>
                    <a:lstStyle/>
                    <a:p>
                      <a:pPr marL="137160" indent="-13716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Noncash revenues and gains</a:t>
                      </a:r>
                    </a:p>
                  </a:txBody>
                  <a:tcPr marL="457200"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8744376"/>
                  </a:ext>
                </a:extLst>
              </a:tr>
              <a:tr h="377348">
                <a:tc>
                  <a:txBody>
                    <a:bodyPr/>
                    <a:lstStyle/>
                    <a:p>
                      <a:pPr marL="137160" indent="-137160" algn="l" defTabSz="2806700">
                        <a:tabLst>
                          <a:tab pos="8004175" algn="r"/>
                        </a:tabLst>
                      </a:pPr>
                      <a:r>
                        <a:rPr lang="en-US" sz="1400" b="0" i="1" kern="1200" dirty="0">
                          <a:solidFill>
                            <a:schemeClr val="tx1"/>
                          </a:solidFill>
                          <a:latin typeface="Calibri" panose="020F0502020204030204" pitchFamily="34" charset="0"/>
                          <a:ea typeface="+mn-ea"/>
                          <a:cs typeface="Calibri" panose="020F0502020204030204" pitchFamily="34" charset="0"/>
                        </a:rPr>
                        <a:t>Examples:</a:t>
                      </a:r>
                      <a:r>
                        <a:rPr lang="en-US" sz="1400" b="0" kern="1200" dirty="0">
                          <a:solidFill>
                            <a:schemeClr val="tx1"/>
                          </a:solidFill>
                          <a:latin typeface="Calibri" panose="020F0502020204030204" pitchFamily="34" charset="0"/>
                          <a:ea typeface="+mn-ea"/>
                          <a:cs typeface="Calibri" panose="020F0502020204030204" pitchFamily="34" charset="0"/>
                        </a:rPr>
                        <a:t> Gains from disposal of long-term assets and from retirement of debt</a:t>
                      </a:r>
                    </a:p>
                  </a:txBody>
                  <a:tcPr marL="594360" marT="27432" marB="3657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03"/>
                  </a:ext>
                </a:extLst>
              </a:tr>
              <a:tr h="279297">
                <a:tc>
                  <a:txBody>
                    <a:bodyPr/>
                    <a:lstStyle/>
                    <a:p>
                      <a:pPr marL="0" indent="0" algn="l" defTabSz="2806700">
                        <a:tabLst>
                          <a:tab pos="290513" algn="l"/>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2	Adjustments for changes in current assets and current liabilities</a:t>
                      </a:r>
                    </a:p>
                  </a:txBody>
                  <a:tcPr marL="18288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239313114"/>
                  </a:ext>
                </a:extLst>
              </a:tr>
              <a:tr h="279297">
                <a:tc>
                  <a:txBody>
                    <a:bodyPr/>
                    <a:lstStyle/>
                    <a:p>
                      <a:pPr marL="137160" indent="-13716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Decrease in noncash current operating assets</a:t>
                      </a:r>
                    </a:p>
                  </a:txBody>
                  <a:tcPr marL="45720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386203421"/>
                  </a:ext>
                </a:extLst>
              </a:tr>
              <a:tr h="279297">
                <a:tc>
                  <a:txBody>
                    <a:bodyPr/>
                    <a:lstStyle/>
                    <a:p>
                      <a:pPr marL="137160" indent="-13716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Increase in noncash current operating assets</a:t>
                      </a:r>
                    </a:p>
                  </a:txBody>
                  <a:tcPr marL="45720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2241916702"/>
                  </a:ext>
                </a:extLst>
              </a:tr>
              <a:tr h="279297">
                <a:tc>
                  <a:txBody>
                    <a:bodyPr/>
                    <a:lstStyle/>
                    <a:p>
                      <a:pPr marL="137160" indent="-13716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Increase in current operating liabilities</a:t>
                      </a:r>
                    </a:p>
                  </a:txBody>
                  <a:tcPr marL="45720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132394124"/>
                  </a:ext>
                </a:extLst>
              </a:tr>
              <a:tr h="279297">
                <a:tc>
                  <a:txBody>
                    <a:bodyPr/>
                    <a:lstStyle/>
                    <a:p>
                      <a:pPr marL="137160" indent="-137160" algn="l" defTabSz="2806700">
                        <a:tabLst>
                          <a:tab pos="8004175" algn="r"/>
                        </a:tabLst>
                      </a:pPr>
                      <a:r>
                        <a:rPr lang="en-US" sz="1400" b="0" kern="1200" dirty="0">
                          <a:solidFill>
                            <a:schemeClr val="tx1"/>
                          </a:solidFill>
                          <a:latin typeface="Calibri" panose="020F0502020204030204" pitchFamily="34" charset="0"/>
                          <a:ea typeface="+mn-ea"/>
                          <a:cs typeface="Calibri" panose="020F0502020204030204" pitchFamily="34" charset="0"/>
                        </a:rPr>
                        <a:t>− Decrease in current operating liabilities</a:t>
                      </a:r>
                    </a:p>
                  </a:txBody>
                  <a:tcPr marL="457200" marT="27432" marB="36576"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2102194996"/>
                  </a:ext>
                </a:extLst>
              </a:tr>
              <a:tr h="279297">
                <a:tc>
                  <a:txBody>
                    <a:bodyPr/>
                    <a:lstStyle/>
                    <a:p>
                      <a:pPr marL="137160" indent="-137160" algn="l" defTabSz="2806700">
                        <a:tabLst>
                          <a:tab pos="8004175" algn="r"/>
                        </a:tabLst>
                      </a:pPr>
                      <a:r>
                        <a:rPr lang="en-US" sz="1400" b="1" kern="1200" dirty="0">
                          <a:solidFill>
                            <a:schemeClr val="tx1"/>
                          </a:solidFill>
                          <a:latin typeface="Calibri" panose="020F0502020204030204" pitchFamily="34" charset="0"/>
                          <a:ea typeface="+mn-ea"/>
                          <a:cs typeface="Calibri" panose="020F0502020204030204" pitchFamily="34" charset="0"/>
                        </a:rPr>
                        <a:t>Net cash provided (used) by operating activities</a:t>
                      </a:r>
                    </a:p>
                  </a:txBody>
                  <a:tcPr marT="27432" marB="36576" anchor="b">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pic>
        <p:nvPicPr>
          <p:cNvPr id="15" name="Picture 14">
            <a:extLst>
              <a:ext uri="{FF2B5EF4-FFF2-40B4-BE49-F238E27FC236}">
                <a16:creationId xmlns:a16="http://schemas.microsoft.com/office/drawing/2014/main" id="{4C44D76A-7007-29B0-B2F7-EC3002FA53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4198" y="3201907"/>
            <a:ext cx="310923" cy="377985"/>
          </a:xfrm>
          <a:prstGeom prst="rect">
            <a:avLst/>
          </a:prstGeom>
        </p:spPr>
      </p:pic>
      <p:pic>
        <p:nvPicPr>
          <p:cNvPr id="7" name="Picture 6">
            <a:extLst>
              <a:ext uri="{FF2B5EF4-FFF2-40B4-BE49-F238E27FC236}">
                <a16:creationId xmlns:a16="http://schemas.microsoft.com/office/drawing/2014/main" id="{300C5EFD-5DEE-C5FE-695B-9335AE28CB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3342" y="4908789"/>
            <a:ext cx="292633" cy="347502"/>
          </a:xfrm>
          <a:prstGeom prst="rect">
            <a:avLst/>
          </a:prstGeom>
        </p:spPr>
      </p:pic>
      <p:pic>
        <p:nvPicPr>
          <p:cNvPr id="19" name="Picture 18">
            <a:extLst>
              <a:ext uri="{FF2B5EF4-FFF2-40B4-BE49-F238E27FC236}">
                <a16:creationId xmlns:a16="http://schemas.microsoft.com/office/drawing/2014/main" id="{574332E5-060B-8B33-4A1D-2B1D716351B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8139" y="6349347"/>
            <a:ext cx="4413887" cy="12193"/>
          </a:xfrm>
          <a:prstGeom prst="rect">
            <a:avLst/>
          </a:prstGeom>
        </p:spPr>
      </p:pic>
      <p:sp>
        <p:nvSpPr>
          <p:cNvPr id="11" name="Slide Number Placeholder 10">
            <a:extLst>
              <a:ext uri="{FF2B5EF4-FFF2-40B4-BE49-F238E27FC236}">
                <a16:creationId xmlns:a16="http://schemas.microsoft.com/office/drawing/2014/main" id="{3EA8EEAA-2C9F-E24C-89AF-39DF474FDFD0}"/>
              </a:ext>
            </a:extLst>
          </p:cNvPr>
          <p:cNvSpPr>
            <a:spLocks noGrp="1"/>
          </p:cNvSpPr>
          <p:nvPr>
            <p:ph type="sldNum" sz="quarter" idx="10"/>
          </p:nvPr>
        </p:nvSpPr>
        <p:spPr/>
        <p:txBody>
          <a:bodyPr/>
          <a:lstStyle/>
          <a:p>
            <a:r>
              <a:rPr lang="en-US" dirty="0"/>
              <a:t>16-</a:t>
            </a:r>
            <a:fld id="{68151E55-6873-49E2-B8D5-2F265E6F1973}" type="slidenum">
              <a:rPr lang="en-US" smtClean="0"/>
              <a:pPr/>
              <a:t>26</a:t>
            </a:fld>
            <a:endParaRPr lang="en-US" dirty="0"/>
          </a:p>
        </p:txBody>
      </p:sp>
    </p:spTree>
    <p:extLst>
      <p:ext uri="{BB962C8B-B14F-4D97-AF65-F5344CB8AC3E}">
        <p14:creationId xmlns:p14="http://schemas.microsoft.com/office/powerpoint/2010/main" val="7641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A8F-92FD-61ED-55BF-5F3F2BC5F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C6C4-8278-817D-2811-1DD920F22B2B}"/>
              </a:ext>
            </a:extLst>
          </p:cNvPr>
          <p:cNvSpPr>
            <a:spLocks noGrp="1"/>
          </p:cNvSpPr>
          <p:nvPr>
            <p:ph type="title"/>
          </p:nvPr>
        </p:nvSpPr>
        <p:spPr>
          <a:xfrm>
            <a:off x="342900" y="914400"/>
            <a:ext cx="8458200" cy="768096"/>
          </a:xfrm>
        </p:spPr>
        <p:txBody>
          <a:bodyPr/>
          <a:lstStyle/>
          <a:p>
            <a:r>
              <a:rPr lang="en-US" altLang="en-US" sz="4400" b="1" dirty="0">
                <a:solidFill>
                  <a:prstClr val="black"/>
                </a:solidFill>
                <a:latin typeface="Calibri"/>
              </a:rPr>
              <a:t>Learning Objective P3</a:t>
            </a:r>
          </a:p>
        </p:txBody>
      </p:sp>
      <p:pic>
        <p:nvPicPr>
          <p:cNvPr id="4" name="Picture 2">
            <a:extLst>
              <a:ext uri="{FF2B5EF4-FFF2-40B4-BE49-F238E27FC236}">
                <a16:creationId xmlns:a16="http://schemas.microsoft.com/office/drawing/2014/main" id="{5FA04C3E-2BB7-7ED6-E8CA-64D65222FEEB}"/>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688124"/>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C65402A-EBDB-5939-F01C-26A1C86BA892}"/>
              </a:ext>
            </a:extLst>
          </p:cNvPr>
          <p:cNvSpPr>
            <a:spLocks noGrp="1"/>
          </p:cNvSpPr>
          <p:nvPr>
            <p:ph sz="quarter" idx="11"/>
          </p:nvPr>
        </p:nvSpPr>
        <p:spPr>
          <a:xfrm>
            <a:off x="914400" y="1775436"/>
            <a:ext cx="7315200" cy="2790705"/>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Determine cash flows from both investing and financing activities.</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6BCEA3A5-F3E9-BCAA-6B42-256CA324D3B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4566141"/>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070269C-CE8B-D499-63BE-E4C73AEF7B84}"/>
              </a:ext>
            </a:extLst>
          </p:cNvPr>
          <p:cNvSpPr>
            <a:spLocks noGrp="1"/>
          </p:cNvSpPr>
          <p:nvPr>
            <p:ph type="sldNum" sz="quarter" idx="10"/>
          </p:nvPr>
        </p:nvSpPr>
        <p:spPr/>
        <p:txBody>
          <a:bodyPr/>
          <a:lstStyle/>
          <a:p>
            <a:r>
              <a:rPr lang="en-US" dirty="0"/>
              <a:t>16-</a:t>
            </a:r>
            <a:fld id="{68151E55-6873-49E2-B8D5-2F265E6F1973}" type="slidenum">
              <a:rPr lang="en-US" smtClean="0"/>
              <a:pPr/>
              <a:t>27</a:t>
            </a:fld>
            <a:endParaRPr lang="en-US" dirty="0"/>
          </a:p>
        </p:txBody>
      </p:sp>
    </p:spTree>
    <p:extLst>
      <p:ext uri="{BB962C8B-B14F-4D97-AF65-F5344CB8AC3E}">
        <p14:creationId xmlns:p14="http://schemas.microsoft.com/office/powerpoint/2010/main" val="275211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0B2C-91EE-EF56-D51F-9BE0372C316E}"/>
              </a:ext>
            </a:extLst>
          </p:cNvPr>
          <p:cNvSpPr>
            <a:spLocks noGrp="1"/>
          </p:cNvSpPr>
          <p:nvPr>
            <p:ph type="title"/>
          </p:nvPr>
        </p:nvSpPr>
        <p:spPr>
          <a:xfrm>
            <a:off x="342900" y="665480"/>
            <a:ext cx="8458200" cy="1051560"/>
          </a:xfrm>
        </p:spPr>
        <p:txBody>
          <a:bodyPr lIns="365760" rIns="365760"/>
          <a:lstStyle/>
          <a:p>
            <a:r>
              <a:rPr lang="en-US" dirty="0"/>
              <a:t>Cash Flows from Investing: Three-Step Analysis</a:t>
            </a:r>
          </a:p>
        </p:txBody>
      </p:sp>
      <p:sp>
        <p:nvSpPr>
          <p:cNvPr id="3" name="Content Placeholder 2">
            <a:extLst>
              <a:ext uri="{FF2B5EF4-FFF2-40B4-BE49-F238E27FC236}">
                <a16:creationId xmlns:a16="http://schemas.microsoft.com/office/drawing/2014/main" id="{E9E7F56E-2C8B-B9DE-B27F-4099D50C3636}"/>
              </a:ext>
            </a:extLst>
          </p:cNvPr>
          <p:cNvSpPr>
            <a:spLocks noGrp="1"/>
          </p:cNvSpPr>
          <p:nvPr>
            <p:ph sz="quarter" idx="11"/>
          </p:nvPr>
        </p:nvSpPr>
        <p:spPr>
          <a:xfrm>
            <a:off x="804672" y="1709928"/>
            <a:ext cx="7543800" cy="1077218"/>
          </a:xfrm>
          <a:noFill/>
          <a:ln w="9525">
            <a:noFill/>
            <a:miter lim="800000"/>
            <a:headEnd/>
            <a:tailEnd/>
          </a:ln>
        </p:spPr>
        <p:txBody>
          <a:bodyPr wrap="square">
            <a:spAutoFit/>
          </a:bodyPr>
          <a:lstStyle/>
          <a:p>
            <a:pPr algn="ctr" fontAlgn="base">
              <a:spcBef>
                <a:spcPct val="0"/>
              </a:spcBef>
              <a:spcAft>
                <a:spcPct val="0"/>
              </a:spcAft>
            </a:pPr>
            <a:r>
              <a:rPr lang="en-US" sz="3200" i="1" dirty="0">
                <a:solidFill>
                  <a:srgbClr val="632523"/>
                </a:solidFill>
                <a:ea typeface="+mn-ea"/>
                <a:cs typeface="Arial" charset="0"/>
              </a:rPr>
              <a:t>A three-step process to determine cash provided or used by investing activities:</a:t>
            </a:r>
          </a:p>
        </p:txBody>
      </p:sp>
      <p:sp>
        <p:nvSpPr>
          <p:cNvPr id="4" name="Content Placeholder 3">
            <a:extLst>
              <a:ext uri="{FF2B5EF4-FFF2-40B4-BE49-F238E27FC236}">
                <a16:creationId xmlns:a16="http://schemas.microsoft.com/office/drawing/2014/main" id="{C5CDE190-E2BA-99BC-8368-DD71A7A042A8}"/>
              </a:ext>
            </a:extLst>
          </p:cNvPr>
          <p:cNvSpPr>
            <a:spLocks noGrp="1"/>
          </p:cNvSpPr>
          <p:nvPr>
            <p:ph sz="quarter" idx="14"/>
          </p:nvPr>
        </p:nvSpPr>
        <p:spPr>
          <a:xfrm>
            <a:off x="612648" y="2898648"/>
            <a:ext cx="3657600"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Identify changes in investing-related accounts</a:t>
            </a:r>
          </a:p>
        </p:txBody>
      </p:sp>
      <p:sp>
        <p:nvSpPr>
          <p:cNvPr id="5" name="Content Placeholder 4">
            <a:extLst>
              <a:ext uri="{FF2B5EF4-FFF2-40B4-BE49-F238E27FC236}">
                <a16:creationId xmlns:a16="http://schemas.microsoft.com/office/drawing/2014/main" id="{649439A0-F21E-A6DE-A3D6-CC945EAC56BD}"/>
              </a:ext>
            </a:extLst>
          </p:cNvPr>
          <p:cNvSpPr>
            <a:spLocks noGrp="1"/>
          </p:cNvSpPr>
          <p:nvPr>
            <p:ph sz="quarter" idx="15"/>
          </p:nvPr>
        </p:nvSpPr>
        <p:spPr>
          <a:xfrm>
            <a:off x="4873752" y="2898648"/>
            <a:ext cx="3657600"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Determine the cash effects using T‑accounts and reconstructed entries</a:t>
            </a:r>
          </a:p>
        </p:txBody>
      </p:sp>
      <p:sp>
        <p:nvSpPr>
          <p:cNvPr id="6" name="Content Placeholder 5">
            <a:extLst>
              <a:ext uri="{FF2B5EF4-FFF2-40B4-BE49-F238E27FC236}">
                <a16:creationId xmlns:a16="http://schemas.microsoft.com/office/drawing/2014/main" id="{E7B525EE-7275-57CB-7DE9-235E0054886E}"/>
              </a:ext>
            </a:extLst>
          </p:cNvPr>
          <p:cNvSpPr>
            <a:spLocks noGrp="1"/>
          </p:cNvSpPr>
          <p:nvPr>
            <p:ph sz="quarter" idx="16"/>
          </p:nvPr>
        </p:nvSpPr>
        <p:spPr>
          <a:xfrm>
            <a:off x="2743200" y="4718304"/>
            <a:ext cx="3657600"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800" dirty="0">
                <a:solidFill>
                  <a:srgbClr val="632523"/>
                </a:solidFill>
                <a:ea typeface="+mn-ea"/>
                <a:cs typeface="Arial" charset="0"/>
              </a:rPr>
              <a:t>Report the cash flow effects</a:t>
            </a:r>
          </a:p>
        </p:txBody>
      </p:sp>
      <p:sp>
        <p:nvSpPr>
          <p:cNvPr id="11" name="Slide Number Placeholder 10">
            <a:extLst>
              <a:ext uri="{FF2B5EF4-FFF2-40B4-BE49-F238E27FC236}">
                <a16:creationId xmlns:a16="http://schemas.microsoft.com/office/drawing/2014/main" id="{96838832-208B-ED4B-1A26-486A55667D82}"/>
              </a:ext>
            </a:extLst>
          </p:cNvPr>
          <p:cNvSpPr>
            <a:spLocks noGrp="1"/>
          </p:cNvSpPr>
          <p:nvPr>
            <p:ph type="sldNum" sz="quarter" idx="10"/>
          </p:nvPr>
        </p:nvSpPr>
        <p:spPr/>
        <p:txBody>
          <a:bodyPr/>
          <a:lstStyle/>
          <a:p>
            <a:r>
              <a:rPr lang="en-US" dirty="0"/>
              <a:t>16-</a:t>
            </a:r>
            <a:fld id="{68151E55-6873-49E2-B8D5-2F265E6F1973}" type="slidenum">
              <a:rPr lang="en-US" smtClean="0"/>
              <a:pPr/>
              <a:t>28</a:t>
            </a:fld>
            <a:endParaRPr lang="en-US" dirty="0"/>
          </a:p>
        </p:txBody>
      </p:sp>
    </p:spTree>
    <p:extLst>
      <p:ext uri="{BB962C8B-B14F-4D97-AF65-F5344CB8AC3E}">
        <p14:creationId xmlns:p14="http://schemas.microsoft.com/office/powerpoint/2010/main" val="245562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406D-9FA7-3064-1215-534B76E125AC}"/>
              </a:ext>
            </a:extLst>
          </p:cNvPr>
          <p:cNvSpPr>
            <a:spLocks noGrp="1"/>
          </p:cNvSpPr>
          <p:nvPr>
            <p:ph type="title"/>
          </p:nvPr>
        </p:nvSpPr>
        <p:spPr>
          <a:xfrm>
            <a:off x="1" y="640080"/>
            <a:ext cx="9144000" cy="768096"/>
          </a:xfrm>
        </p:spPr>
        <p:txBody>
          <a:bodyPr/>
          <a:lstStyle/>
          <a:p>
            <a:r>
              <a:rPr lang="en-US" sz="4200" dirty="0"/>
              <a:t>Cash Flows from Investing: First Step</a:t>
            </a:r>
          </a:p>
        </p:txBody>
      </p:sp>
      <p:sp>
        <p:nvSpPr>
          <p:cNvPr id="3" name="Content Placeholder 2">
            <a:extLst>
              <a:ext uri="{FF2B5EF4-FFF2-40B4-BE49-F238E27FC236}">
                <a16:creationId xmlns:a16="http://schemas.microsoft.com/office/drawing/2014/main" id="{0A0335DC-74F8-C6C8-05FD-16A8174C1D7A}"/>
              </a:ext>
            </a:extLst>
          </p:cNvPr>
          <p:cNvSpPr>
            <a:spLocks noGrp="1"/>
          </p:cNvSpPr>
          <p:nvPr>
            <p:ph sz="quarter" idx="11"/>
          </p:nvPr>
        </p:nvSpPr>
        <p:spPr>
          <a:xfrm>
            <a:off x="7679594" y="1340768"/>
            <a:ext cx="1104899" cy="640080"/>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16.10</a:t>
            </a:r>
          </a:p>
        </p:txBody>
      </p:sp>
      <p:sp>
        <p:nvSpPr>
          <p:cNvPr id="4" name="Content Placeholder 3">
            <a:extLst>
              <a:ext uri="{FF2B5EF4-FFF2-40B4-BE49-F238E27FC236}">
                <a16:creationId xmlns:a16="http://schemas.microsoft.com/office/drawing/2014/main" id="{EDF660AC-3DD4-AB84-0F3E-EF15B0A60605}"/>
              </a:ext>
            </a:extLst>
          </p:cNvPr>
          <p:cNvSpPr>
            <a:spLocks noGrp="1"/>
          </p:cNvSpPr>
          <p:nvPr>
            <p:ph sz="quarter" idx="14"/>
          </p:nvPr>
        </p:nvSpPr>
        <p:spPr>
          <a:xfrm>
            <a:off x="50801" y="1780959"/>
            <a:ext cx="2752343" cy="698081"/>
          </a:xfrm>
          <a:solidFill>
            <a:srgbClr val="296D34"/>
          </a:solidFill>
        </p:spPr>
        <p:txBody>
          <a:bodyPr vert="horz" lIns="91440" tIns="64008" rIns="91440" bIns="45720" rtlCol="0">
            <a:noAutofit/>
          </a:bodyPr>
          <a:lstStyle/>
          <a:p>
            <a:pPr algn="ctr">
              <a:spcBef>
                <a:spcPct val="0"/>
              </a:spcBef>
              <a:spcAft>
                <a:spcPts val="200"/>
              </a:spcAft>
            </a:pPr>
            <a:r>
              <a:rPr lang="en-US" sz="800" b="1" dirty="0">
                <a:solidFill>
                  <a:srgbClr val="FFFFFF"/>
                </a:solidFill>
                <a:latin typeface="Calibri"/>
              </a:rPr>
              <a:t>GENESIS</a:t>
            </a:r>
          </a:p>
          <a:p>
            <a:pPr algn="ctr">
              <a:spcBef>
                <a:spcPct val="0"/>
              </a:spcBef>
              <a:spcAft>
                <a:spcPts val="200"/>
              </a:spcAft>
            </a:pPr>
            <a:r>
              <a:rPr lang="en-US" sz="800" b="1" dirty="0">
                <a:solidFill>
                  <a:srgbClr val="FFFFFF"/>
                </a:solidFill>
                <a:latin typeface="Calibri"/>
              </a:rPr>
              <a:t>Income Statement</a:t>
            </a:r>
          </a:p>
          <a:p>
            <a:pPr algn="ctr">
              <a:spcBef>
                <a:spcPct val="0"/>
              </a:spcBef>
              <a:spcAft>
                <a:spcPts val="200"/>
              </a:spcAft>
            </a:pPr>
            <a:r>
              <a:rPr lang="en-US" sz="800" b="1" dirty="0">
                <a:solidFill>
                  <a:srgbClr val="FFFFFF"/>
                </a:solidFill>
                <a:latin typeface="Calibri"/>
              </a:rPr>
              <a:t>For Year Ended December 31, 2027</a:t>
            </a:r>
          </a:p>
        </p:txBody>
      </p:sp>
      <p:sp>
        <p:nvSpPr>
          <p:cNvPr id="5" name="Table Summary 4" hidden="1">
            <a:extLst>
              <a:ext uri="{FF2B5EF4-FFF2-40B4-BE49-F238E27FC236}">
                <a16:creationId xmlns:a16="http://schemas.microsoft.com/office/drawing/2014/main" id="{75E04E9E-5D04-8BC6-E0A2-648C21DA486C}"/>
              </a:ext>
            </a:extLst>
          </p:cNvPr>
          <p:cNvSpPr>
            <a:spLocks noGrp="1"/>
          </p:cNvSpPr>
          <p:nvPr>
            <p:ph sz="quarter" idx="15"/>
          </p:nvPr>
        </p:nvSpPr>
        <p:spPr>
          <a:xfrm>
            <a:off x="38101" y="2200656"/>
            <a:ext cx="2765044" cy="2051304"/>
          </a:xfrm>
        </p:spPr>
        <p:txBody>
          <a:bodyPr/>
          <a:lstStyle/>
          <a:p>
            <a:r>
              <a:rPr lang="en-US" sz="1100" dirty="0"/>
              <a:t>The following content is arranged like a table. Table titled, Genesis Income Statement for year ended December 31, 2027, lists the values of 10 accounts listed in column 1. The accounts for sales, income before taxes, income taxes expense, net income, and row 6 have their values in column 3. The rest of the accounts have values only in column 2. The accounts, interest expense and gain on retirement of notes have values in both columns 2 and 3.</a:t>
            </a:r>
          </a:p>
        </p:txBody>
      </p:sp>
      <p:graphicFrame>
        <p:nvGraphicFramePr>
          <p:cNvPr id="18" name="Table 17">
            <a:extLst>
              <a:ext uri="{FF2B5EF4-FFF2-40B4-BE49-F238E27FC236}">
                <a16:creationId xmlns:a16="http://schemas.microsoft.com/office/drawing/2014/main" id="{0847643D-7903-16D7-A2A8-3E02D05E4C07}"/>
              </a:ext>
            </a:extLst>
          </p:cNvPr>
          <p:cNvGraphicFramePr>
            <a:graphicFrameLocks noGrp="1"/>
          </p:cNvGraphicFramePr>
          <p:nvPr>
            <p:extLst>
              <p:ext uri="{D42A27DB-BD31-4B8C-83A1-F6EECF244321}">
                <p14:modId xmlns:p14="http://schemas.microsoft.com/office/powerpoint/2010/main" val="515019131"/>
              </p:ext>
            </p:extLst>
          </p:nvPr>
        </p:nvGraphicFramePr>
        <p:xfrm>
          <a:off x="50800" y="2268409"/>
          <a:ext cx="2752344" cy="2051304"/>
        </p:xfrm>
        <a:graphic>
          <a:graphicData uri="http://schemas.openxmlformats.org/drawingml/2006/table">
            <a:tbl>
              <a:tblPr firstRow="1"/>
              <a:tblGrid>
                <a:gridCol w="1463040">
                  <a:extLst>
                    <a:ext uri="{9D8B030D-6E8A-4147-A177-3AD203B41FA5}">
                      <a16:colId xmlns:a16="http://schemas.microsoft.com/office/drawing/2014/main" val="20000"/>
                    </a:ext>
                  </a:extLst>
                </a:gridCol>
                <a:gridCol w="594360">
                  <a:extLst>
                    <a:ext uri="{9D8B030D-6E8A-4147-A177-3AD203B41FA5}">
                      <a16:colId xmlns:a16="http://schemas.microsoft.com/office/drawing/2014/main" val="763229362"/>
                    </a:ext>
                  </a:extLst>
                </a:gridCol>
                <a:gridCol w="694944">
                  <a:extLst>
                    <a:ext uri="{9D8B030D-6E8A-4147-A177-3AD203B41FA5}">
                      <a16:colId xmlns:a16="http://schemas.microsoft.com/office/drawing/2014/main" val="3797117242"/>
                    </a:ext>
                  </a:extLst>
                </a:gridCol>
              </a:tblGrid>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Sales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$590,000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1"/>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Cost of goods sold</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$300,000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266057">
                <a:tc>
                  <a:txBody>
                    <a:bodyPr/>
                    <a:lstStyle/>
                    <a:p>
                      <a:pPr marL="91440" indent="-91440" algn="l" fontAlgn="b"/>
                      <a:r>
                        <a:rPr lang="en-US" sz="800" b="0" i="0" u="none" strike="noStrike" dirty="0">
                          <a:solidFill>
                            <a:srgbClr val="000000"/>
                          </a:solidFill>
                          <a:effectLst/>
                          <a:latin typeface="Calibri" panose="020F0502020204030204" pitchFamily="34" charset="0"/>
                          <a:cs typeface="Calibri" panose="020F0502020204030204" pitchFamily="34" charset="0"/>
                        </a:rPr>
                        <a:t>Operating expenses (excluding depreciation)</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216,000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Depreciation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24,000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Interest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10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7,000</a:t>
                      </a: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dirty="0">
                          <a:solidFill>
                            <a:srgbClr val="000000"/>
                          </a:solidFill>
                          <a:effectLst/>
                          <a:latin typeface="Calibri" panose="020F0502020204030204" pitchFamily="34" charset="0"/>
                          <a:cs typeface="Calibri" panose="020F0502020204030204" pitchFamily="34" charset="0"/>
                        </a:rPr>
                        <a:t> (547,000</a:t>
                      </a:r>
                      <a:r>
                        <a:rPr lang="en-US" sz="800" b="0" i="0" u="none" strike="noStrike" dirty="0">
                          <a:solidFill>
                            <a:srgbClr val="000000"/>
                          </a:solidFill>
                          <a:effectLst/>
                          <a:latin typeface="Calibri" panose="020F0502020204030204" pitchFamily="34" charset="0"/>
                          <a:cs typeface="Calibri" panose="020F0502020204030204" pitchFamily="34" charset="0"/>
                        </a:rPr>
                        <a:t>)</a:t>
                      </a:r>
                    </a:p>
                  </a:txBody>
                  <a:tcPr marR="146304"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150380">
                <a:tc>
                  <a:txBody>
                    <a:bodyPr/>
                    <a:lstStyle/>
                    <a:p>
                      <a:pPr algn="l"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43,000</a:t>
                      </a:r>
                    </a:p>
                  </a:txBody>
                  <a:tcPr marR="17373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Other gains (losses)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18872"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Loss on sale of equipment</a:t>
                      </a:r>
                    </a:p>
                  </a:txBody>
                  <a:tcPr marL="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a:t>
                      </a:r>
                    </a:p>
                  </a:txBody>
                  <a:tcPr marR="8229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51408812"/>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Gain on retirement of bonds</a:t>
                      </a:r>
                    </a:p>
                  </a:txBody>
                  <a:tcPr marL="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6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16,000</a:t>
                      </a:r>
                    </a:p>
                  </a:txBody>
                  <a:tcPr marR="10972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5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10,000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Income before taxes</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53,000</a:t>
                      </a:r>
                    </a:p>
                  </a:txBody>
                  <a:tcPr marR="18288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Income taxes expense</a:t>
                      </a: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kern="1200" dirty="0">
                        <a:solidFill>
                          <a:schemeClr val="tx1"/>
                        </a:solidFill>
                        <a:latin typeface="Calibri" panose="020F0502020204030204" pitchFamily="34" charset="0"/>
                        <a:ea typeface="+mn-ea"/>
                        <a:cs typeface="Calibri" panose="020F0502020204030204" pitchFamily="34" charset="0"/>
                      </a:endParaRPr>
                    </a:p>
                  </a:txBody>
                  <a:tcPr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3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(15,000</a:t>
                      </a:r>
                      <a:r>
                        <a:rPr lang="en-US" sz="800" b="0" i="0" u="none" strike="noStrike" dirty="0">
                          <a:solidFill>
                            <a:srgbClr val="000000"/>
                          </a:solidFill>
                          <a:effectLst/>
                          <a:latin typeface="Calibri" panose="020F0502020204030204" pitchFamily="34" charset="0"/>
                          <a:cs typeface="Calibri" panose="020F0502020204030204" pitchFamily="34" charset="0"/>
                        </a:rPr>
                        <a:t>)</a:t>
                      </a:r>
                    </a:p>
                  </a:txBody>
                  <a:tcPr marR="15544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235125429"/>
                  </a:ext>
                </a:extLst>
              </a:tr>
              <a:tr h="15038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Net income</a:t>
                      </a:r>
                    </a:p>
                  </a:txBody>
                  <a:tcPr marT="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800" u="dbl" kern="1200" dirty="0">
                        <a:solidFill>
                          <a:schemeClr val="tx1"/>
                        </a:solidFill>
                        <a:latin typeface="Calibri" panose="020F0502020204030204" pitchFamily="34" charset="0"/>
                        <a:ea typeface="+mn-ea"/>
                        <a:cs typeface="Calibri" panose="020F0502020204030204" pitchFamily="34" charset="0"/>
                      </a:endParaRPr>
                    </a:p>
                  </a:txBody>
                  <a:tcPr marT="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dbl" strike="noStrike" baseline="0" dirty="0">
                          <a:solidFill>
                            <a:srgbClr val="000000"/>
                          </a:solidFill>
                          <a:effectLst/>
                          <a:latin typeface="Calibri" panose="020F0502020204030204" pitchFamily="34" charset="0"/>
                          <a:cs typeface="Calibri" panose="020F0502020204030204" pitchFamily="34" charset="0"/>
                        </a:rPr>
                        <a:t>$</a:t>
                      </a:r>
                      <a:r>
                        <a:rPr lang="en-US" sz="800" b="0" i="0" u="dbl" strike="noStrike" spc="200" baseline="0" dirty="0">
                          <a:solidFill>
                            <a:srgbClr val="000000"/>
                          </a:solidFill>
                          <a:effectLst/>
                          <a:latin typeface="Calibri" panose="020F0502020204030204" pitchFamily="34" charset="0"/>
                          <a:cs typeface="Calibri" panose="020F0502020204030204" pitchFamily="34" charset="0"/>
                        </a:rPr>
                        <a:t> </a:t>
                      </a:r>
                      <a:r>
                        <a:rPr lang="en-US" sz="800" b="0" i="0" u="dbl" strike="noStrike" baseline="0" dirty="0">
                          <a:solidFill>
                            <a:srgbClr val="000000"/>
                          </a:solidFill>
                          <a:effectLst/>
                          <a:latin typeface="Calibri" panose="020F0502020204030204" pitchFamily="34" charset="0"/>
                          <a:cs typeface="Calibri" panose="020F0502020204030204" pitchFamily="34" charset="0"/>
                        </a:rPr>
                        <a:t>38,000</a:t>
                      </a:r>
                    </a:p>
                  </a:txBody>
                  <a:tcPr marR="182880" marT="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12"/>
                  </a:ext>
                </a:extLst>
              </a:tr>
            </a:tbl>
          </a:graphicData>
        </a:graphic>
      </p:graphicFrame>
      <p:sp>
        <p:nvSpPr>
          <p:cNvPr id="6" name="Table Summary 5" hidden="1">
            <a:extLst>
              <a:ext uri="{FF2B5EF4-FFF2-40B4-BE49-F238E27FC236}">
                <a16:creationId xmlns:a16="http://schemas.microsoft.com/office/drawing/2014/main" id="{0AC56DAD-78A4-271D-39D3-4CA313B4FEAF}"/>
              </a:ext>
            </a:extLst>
          </p:cNvPr>
          <p:cNvSpPr>
            <a:spLocks noGrp="1"/>
          </p:cNvSpPr>
          <p:nvPr>
            <p:ph sz="quarter" idx="16"/>
          </p:nvPr>
        </p:nvSpPr>
        <p:spPr>
          <a:xfrm>
            <a:off x="57150" y="4402707"/>
            <a:ext cx="2612644" cy="640080"/>
          </a:xfrm>
        </p:spPr>
        <p:txBody>
          <a:bodyPr/>
          <a:lstStyle/>
          <a:p>
            <a:r>
              <a:rPr lang="en-US" sz="1200" dirty="0"/>
              <a:t>The following content is arranged like a table. A table lists 6 additional information for 2027.</a:t>
            </a:r>
          </a:p>
        </p:txBody>
      </p:sp>
      <p:graphicFrame>
        <p:nvGraphicFramePr>
          <p:cNvPr id="31" name="Table 30">
            <a:extLst>
              <a:ext uri="{FF2B5EF4-FFF2-40B4-BE49-F238E27FC236}">
                <a16:creationId xmlns:a16="http://schemas.microsoft.com/office/drawing/2014/main" id="{E86AB907-E25D-AD2A-21F7-4EC7D4D2A81F}"/>
              </a:ext>
            </a:extLst>
          </p:cNvPr>
          <p:cNvGraphicFramePr>
            <a:graphicFrameLocks noGrp="1"/>
          </p:cNvGraphicFramePr>
          <p:nvPr>
            <p:extLst>
              <p:ext uri="{D42A27DB-BD31-4B8C-83A1-F6EECF244321}">
                <p14:modId xmlns:p14="http://schemas.microsoft.com/office/powerpoint/2010/main" val="246148676"/>
              </p:ext>
            </p:extLst>
          </p:nvPr>
        </p:nvGraphicFramePr>
        <p:xfrm>
          <a:off x="50800" y="4431881"/>
          <a:ext cx="2752344" cy="1636776"/>
        </p:xfrm>
        <a:graphic>
          <a:graphicData uri="http://schemas.openxmlformats.org/drawingml/2006/table">
            <a:tbl>
              <a:tblPr firstRow="1"/>
              <a:tblGrid>
                <a:gridCol w="2752344">
                  <a:extLst>
                    <a:ext uri="{9D8B030D-6E8A-4147-A177-3AD203B41FA5}">
                      <a16:colId xmlns:a16="http://schemas.microsoft.com/office/drawing/2014/main" val="20000"/>
                    </a:ext>
                  </a:extLst>
                </a:gridCol>
              </a:tblGrid>
              <a:tr h="138285">
                <a:tc>
                  <a:txBody>
                    <a:bodyPr/>
                    <a:lstStyle/>
                    <a:p>
                      <a:pPr marL="100584" indent="-100584" algn="l" fontAlgn="b"/>
                      <a:r>
                        <a:rPr lang="en-US" sz="750" b="1" kern="1200" dirty="0">
                          <a:solidFill>
                            <a:schemeClr val="tx1"/>
                          </a:solidFill>
                          <a:latin typeface="Calibri" panose="020F0502020204030204" pitchFamily="34" charset="0"/>
                          <a:ea typeface="+mn-ea"/>
                          <a:cs typeface="Calibri" panose="020F0502020204030204" pitchFamily="34" charset="0"/>
                        </a:rPr>
                        <a:t>Additional information for 2027</a:t>
                      </a:r>
                    </a:p>
                  </a:txBody>
                  <a:tcPr marL="45720" marR="45720" marT="18288" marB="18288" anchor="b">
                    <a:lnL w="12700" cmpd="sng">
                      <a:noFill/>
                      <a:prstDash val="solid"/>
                    </a:lnL>
                    <a:lnR w="12700" cmpd="sng">
                      <a:noFill/>
                      <a:prstDash val="solid"/>
                    </a:lnR>
                    <a:lnT w="38100" cap="flat" cmpd="sng" algn="ctr">
                      <a:solidFill>
                        <a:srgbClr val="BFBFB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0"/>
                  </a:ext>
                </a:extLst>
              </a:tr>
              <a:tr h="138285">
                <a:tc>
                  <a:txBody>
                    <a:bodyPr/>
                    <a:lstStyle/>
                    <a:p>
                      <a:pPr marL="100584" indent="-100584" algn="l" defTabSz="27432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a.</a:t>
                      </a:r>
                      <a:r>
                        <a:rPr lang="en-US" sz="750" b="0" kern="1200" dirty="0">
                          <a:solidFill>
                            <a:schemeClr val="tx1"/>
                          </a:solidFill>
                          <a:latin typeface="Calibri" panose="020F0502020204030204" pitchFamily="34" charset="0"/>
                          <a:ea typeface="+mn-ea"/>
                          <a:cs typeface="Calibri" panose="020F0502020204030204" pitchFamily="34" charset="0"/>
                        </a:rPr>
                        <a:t> The accounts payable balances result from inventory purchases.</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1"/>
                  </a:ext>
                </a:extLst>
              </a:tr>
              <a:tr h="138285">
                <a:tc>
                  <a:txBody>
                    <a:bodyPr/>
                    <a:lstStyle/>
                    <a:p>
                      <a:pPr marL="100584" indent="-100584" algn="l" defTabSz="28067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b.</a:t>
                      </a:r>
                      <a:r>
                        <a:rPr lang="en-US" sz="750" b="0" kern="1200" dirty="0">
                          <a:solidFill>
                            <a:schemeClr val="tx1"/>
                          </a:solidFill>
                          <a:latin typeface="Calibri" panose="020F0502020204030204" pitchFamily="34" charset="0"/>
                          <a:ea typeface="+mn-ea"/>
                          <a:cs typeface="Calibri" panose="020F0502020204030204" pitchFamily="34" charset="0"/>
                        </a:rPr>
                        <a:t> Purchased $60,000 in land by issuing $60,000 of long-term notes payable.</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34165677"/>
                  </a:ext>
                </a:extLst>
              </a:tr>
              <a:tr h="244658">
                <a:tc>
                  <a:txBody>
                    <a:bodyPr/>
                    <a:lstStyle/>
                    <a:p>
                      <a:pPr marL="100584" indent="-100584" algn="l" defTabSz="28067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c.</a:t>
                      </a:r>
                      <a:r>
                        <a:rPr lang="en-US" sz="750" b="0" kern="1200" dirty="0">
                          <a:solidFill>
                            <a:schemeClr val="tx1"/>
                          </a:solidFill>
                          <a:latin typeface="Calibri" panose="020F0502020204030204" pitchFamily="34" charset="0"/>
                          <a:ea typeface="+mn-ea"/>
                          <a:cs typeface="Calibri" panose="020F0502020204030204" pitchFamily="34" charset="0"/>
                        </a:rPr>
                        <a:t> Sold equipment with a book value of $8,000 (original cost of $20,000 and accumulated depreciation of $12,000) for $2,000 cash, yielding a $6,000 loss.</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38285">
                <a:tc>
                  <a:txBody>
                    <a:bodyPr/>
                    <a:lstStyle/>
                    <a:p>
                      <a:pPr marL="100584" indent="-100584" algn="l" defTabSz="28067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d.</a:t>
                      </a:r>
                      <a:r>
                        <a:rPr lang="en-US" sz="750" b="0" kern="1200" dirty="0">
                          <a:solidFill>
                            <a:schemeClr val="tx1"/>
                          </a:solidFill>
                          <a:latin typeface="Calibri" panose="020F0502020204030204" pitchFamily="34" charset="0"/>
                          <a:ea typeface="+mn-ea"/>
                          <a:cs typeface="Calibri" panose="020F0502020204030204" pitchFamily="34" charset="0"/>
                        </a:rPr>
                        <a:t> Received $15,000 cash from issuing 3,000 shares of common stock.</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132394124"/>
                  </a:ext>
                </a:extLst>
              </a:tr>
              <a:tr h="244658">
                <a:tc>
                  <a:txBody>
                    <a:bodyPr/>
                    <a:lstStyle/>
                    <a:p>
                      <a:pPr marL="100584" indent="-100584" algn="l" defTabSz="28067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e.</a:t>
                      </a:r>
                      <a:r>
                        <a:rPr lang="en-US" sz="750" b="0" kern="1200" dirty="0">
                          <a:solidFill>
                            <a:schemeClr val="tx1"/>
                          </a:solidFill>
                          <a:latin typeface="Calibri" panose="020F0502020204030204" pitchFamily="34" charset="0"/>
                          <a:ea typeface="+mn-ea"/>
                          <a:cs typeface="Calibri" panose="020F0502020204030204" pitchFamily="34" charset="0"/>
                        </a:rPr>
                        <a:t> Paid $18,000 cash to retire bonds with a $34,000 book value, yielding a $16,000 gain.</a:t>
                      </a:r>
                    </a:p>
                  </a:txBody>
                  <a:tcPr marL="45720" marR="45720" marT="18288" marB="18288"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102194996"/>
                  </a:ext>
                </a:extLst>
              </a:tr>
              <a:tr h="146263">
                <a:tc>
                  <a:txBody>
                    <a:bodyPr/>
                    <a:lstStyle/>
                    <a:p>
                      <a:pPr marL="100584" indent="-100584" algn="l" defTabSz="2806700">
                        <a:tabLst>
                          <a:tab pos="8004175" algn="r"/>
                        </a:tabLst>
                      </a:pPr>
                      <a:r>
                        <a:rPr lang="en-US" sz="750" b="1" kern="1200" dirty="0">
                          <a:solidFill>
                            <a:schemeClr val="tx1"/>
                          </a:solidFill>
                          <a:latin typeface="Calibri" panose="020F0502020204030204" pitchFamily="34" charset="0"/>
                          <a:ea typeface="+mn-ea"/>
                          <a:cs typeface="Calibri" panose="020F0502020204030204" pitchFamily="34" charset="0"/>
                        </a:rPr>
                        <a:t>f.</a:t>
                      </a:r>
                      <a:r>
                        <a:rPr lang="en-US" sz="750" b="0" kern="1200" dirty="0">
                          <a:solidFill>
                            <a:schemeClr val="tx1"/>
                          </a:solidFill>
                          <a:latin typeface="Calibri" panose="020F0502020204030204" pitchFamily="34" charset="0"/>
                          <a:ea typeface="+mn-ea"/>
                          <a:cs typeface="Calibri" panose="020F0502020204030204" pitchFamily="34" charset="0"/>
                        </a:rPr>
                        <a:t> Declared and paid cash dividends of $14,000.</a:t>
                      </a:r>
                    </a:p>
                  </a:txBody>
                  <a:tcPr marL="45720" marR="45720" marT="18288" marB="27432" anchor="b">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12"/>
                  </a:ext>
                </a:extLst>
              </a:tr>
            </a:tbl>
          </a:graphicData>
        </a:graphic>
      </p:graphicFrame>
      <p:sp>
        <p:nvSpPr>
          <p:cNvPr id="7" name="Content Placeholder 6">
            <a:extLst>
              <a:ext uri="{FF2B5EF4-FFF2-40B4-BE49-F238E27FC236}">
                <a16:creationId xmlns:a16="http://schemas.microsoft.com/office/drawing/2014/main" id="{BABA980C-2470-AE06-FCDF-02B76D2DC805}"/>
              </a:ext>
            </a:extLst>
          </p:cNvPr>
          <p:cNvSpPr>
            <a:spLocks noGrp="1"/>
          </p:cNvSpPr>
          <p:nvPr>
            <p:ph sz="quarter" idx="17"/>
          </p:nvPr>
        </p:nvSpPr>
        <p:spPr>
          <a:xfrm>
            <a:off x="2895026" y="1780959"/>
            <a:ext cx="3200399" cy="438109"/>
          </a:xfrm>
          <a:solidFill>
            <a:srgbClr val="296D34"/>
          </a:solidFill>
        </p:spPr>
        <p:txBody>
          <a:bodyPr vert="horz" lIns="91440" tIns="64008" rIns="91440" bIns="45720" rtlCol="0">
            <a:noAutofit/>
          </a:bodyPr>
          <a:lstStyle/>
          <a:p>
            <a:pPr algn="ctr">
              <a:spcBef>
                <a:spcPct val="0"/>
              </a:spcBef>
              <a:spcAft>
                <a:spcPts val="200"/>
              </a:spcAft>
            </a:pPr>
            <a:r>
              <a:rPr lang="en-US" sz="800" b="1" dirty="0">
                <a:solidFill>
                  <a:srgbClr val="FFFFFF"/>
                </a:solidFill>
                <a:latin typeface="Calibri"/>
              </a:rPr>
              <a:t>GENESIS</a:t>
            </a:r>
          </a:p>
          <a:p>
            <a:pPr algn="ctr">
              <a:spcBef>
                <a:spcPct val="0"/>
              </a:spcBef>
              <a:spcAft>
                <a:spcPts val="200"/>
              </a:spcAft>
            </a:pPr>
            <a:r>
              <a:rPr lang="en-US" sz="800" b="1" dirty="0">
                <a:solidFill>
                  <a:srgbClr val="FFFFFF"/>
                </a:solidFill>
                <a:latin typeface="Calibri"/>
              </a:rPr>
              <a:t>Balance Sheets</a:t>
            </a:r>
          </a:p>
        </p:txBody>
      </p:sp>
      <p:sp>
        <p:nvSpPr>
          <p:cNvPr id="8" name="Table Summary 7" hidden="1">
            <a:extLst>
              <a:ext uri="{FF2B5EF4-FFF2-40B4-BE49-F238E27FC236}">
                <a16:creationId xmlns:a16="http://schemas.microsoft.com/office/drawing/2014/main" id="{CC5393E2-2830-E108-EDBD-4F346646FA1B}"/>
              </a:ext>
            </a:extLst>
          </p:cNvPr>
          <p:cNvSpPr>
            <a:spLocks noGrp="1"/>
          </p:cNvSpPr>
          <p:nvPr>
            <p:ph sz="quarter" idx="18"/>
          </p:nvPr>
        </p:nvSpPr>
        <p:spPr>
          <a:xfrm>
            <a:off x="2873830" y="2238375"/>
            <a:ext cx="3208896" cy="1762126"/>
          </a:xfrm>
        </p:spPr>
        <p:txBody>
          <a:bodyPr/>
          <a:lstStyle/>
          <a:p>
            <a:r>
              <a:rPr lang="en-US" sz="1050" dirty="0"/>
              <a:t>The following content is arranged like a table. Table, titled Genesis balance sheet, lists 14 accounts in 3 categories: assets, liabilities, and equity. The 7 accounts in assets are further categorized into 2: current assets and long-term assets. The values for total amount is displayed at the end of each category and sub category. These total accounts don’t have values in column 4 for change.</a:t>
            </a:r>
          </a:p>
        </p:txBody>
      </p:sp>
      <p:graphicFrame>
        <p:nvGraphicFramePr>
          <p:cNvPr id="26" name="Table 25">
            <a:extLst>
              <a:ext uri="{FF2B5EF4-FFF2-40B4-BE49-F238E27FC236}">
                <a16:creationId xmlns:a16="http://schemas.microsoft.com/office/drawing/2014/main" id="{224D8004-70D1-0FF1-7180-C111C7B6877B}"/>
              </a:ext>
            </a:extLst>
          </p:cNvPr>
          <p:cNvGraphicFramePr>
            <a:graphicFrameLocks noGrp="1"/>
          </p:cNvGraphicFramePr>
          <p:nvPr>
            <p:extLst>
              <p:ext uri="{D42A27DB-BD31-4B8C-83A1-F6EECF244321}">
                <p14:modId xmlns:p14="http://schemas.microsoft.com/office/powerpoint/2010/main" val="159378676"/>
              </p:ext>
            </p:extLst>
          </p:nvPr>
        </p:nvGraphicFramePr>
        <p:xfrm>
          <a:off x="2895025" y="2130168"/>
          <a:ext cx="3200400" cy="3931917"/>
        </p:xfrm>
        <a:graphic>
          <a:graphicData uri="http://schemas.openxmlformats.org/drawingml/2006/table">
            <a:tbl>
              <a:tblPr firstRow="1"/>
              <a:tblGrid>
                <a:gridCol w="1348363">
                  <a:extLst>
                    <a:ext uri="{9D8B030D-6E8A-4147-A177-3AD203B41FA5}">
                      <a16:colId xmlns:a16="http://schemas.microsoft.com/office/drawing/2014/main" val="20000"/>
                    </a:ext>
                  </a:extLst>
                </a:gridCol>
                <a:gridCol w="480437">
                  <a:extLst>
                    <a:ext uri="{9D8B030D-6E8A-4147-A177-3AD203B41FA5}">
                      <a16:colId xmlns:a16="http://schemas.microsoft.com/office/drawing/2014/main" val="763229362"/>
                    </a:ext>
                  </a:extLst>
                </a:gridCol>
                <a:gridCol w="548640">
                  <a:extLst>
                    <a:ext uri="{9D8B030D-6E8A-4147-A177-3AD203B41FA5}">
                      <a16:colId xmlns:a16="http://schemas.microsoft.com/office/drawing/2014/main" val="3797117242"/>
                    </a:ext>
                  </a:extLst>
                </a:gridCol>
                <a:gridCol w="822960">
                  <a:extLst>
                    <a:ext uri="{9D8B030D-6E8A-4147-A177-3AD203B41FA5}">
                      <a16:colId xmlns:a16="http://schemas.microsoft.com/office/drawing/2014/main" val="949138958"/>
                    </a:ext>
                  </a:extLst>
                </a:gridCol>
              </a:tblGrid>
              <a:tr h="144233">
                <a:tc>
                  <a:txBody>
                    <a:bodyPr/>
                    <a:lstStyle/>
                    <a:p>
                      <a:pPr marL="0" marR="0" indent="0" algn="l"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800" b="1" kern="1200" dirty="0">
                          <a:solidFill>
                            <a:srgbClr val="FFFFFF"/>
                          </a:solidFill>
                          <a:latin typeface="Calibri" panose="020F0502020204030204" pitchFamily="34" charset="0"/>
                          <a:cs typeface="Calibri" panose="020F0502020204030204" pitchFamily="34" charset="0"/>
                        </a:rPr>
                        <a:t>At December 31</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800" b="1" kern="1200" dirty="0">
                          <a:solidFill>
                            <a:srgbClr val="FFFFFF"/>
                          </a:solidFill>
                          <a:latin typeface="Calibri" panose="020F0502020204030204" pitchFamily="34" charset="0"/>
                          <a:ea typeface="+mn-ea"/>
                          <a:cs typeface="Calibri" panose="020F0502020204030204" pitchFamily="34" charset="0"/>
                        </a:rPr>
                        <a:t>2027</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800" b="1" kern="1200" dirty="0">
                          <a:solidFill>
                            <a:srgbClr val="FFFFFF"/>
                          </a:solidFill>
                          <a:latin typeface="Calibri" panose="020F0502020204030204" pitchFamily="34" charset="0"/>
                          <a:cs typeface="Calibri" panose="020F0502020204030204" pitchFamily="34" charset="0"/>
                        </a:rPr>
                        <a:t>2026</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tc>
                  <a:txBody>
                    <a:bodyPr/>
                    <a:lstStyle/>
                    <a:p>
                      <a:pPr marL="0" marR="0" indent="0" algn="ctr" defTabSz="914400" rtl="0" eaLnBrk="1" fontAlgn="auto" latinLnBrk="0" hangingPunct="1">
                        <a:lnSpc>
                          <a:spcPct val="100000"/>
                        </a:lnSpc>
                        <a:spcBef>
                          <a:spcPct val="0"/>
                        </a:spcBef>
                        <a:spcAft>
                          <a:spcPts val="200"/>
                        </a:spcAft>
                        <a:buClrTx/>
                        <a:buSzTx/>
                        <a:buFont typeface="Arial" panose="020B0604020202020204" pitchFamily="34" charset="0"/>
                        <a:buNone/>
                        <a:tabLst/>
                      </a:pPr>
                      <a:r>
                        <a:rPr lang="en-US" sz="800" b="1" kern="1200" dirty="0">
                          <a:solidFill>
                            <a:srgbClr val="FFFFFF"/>
                          </a:solidFill>
                          <a:latin typeface="Calibri" panose="020F0502020204030204" pitchFamily="34" charset="0"/>
                          <a:cs typeface="Calibri" panose="020F0502020204030204" pitchFamily="34" charset="0"/>
                        </a:rPr>
                        <a:t>Change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6D33"/>
                    </a:solidFill>
                  </a:tcPr>
                </a:tc>
                <a:extLst>
                  <a:ext uri="{0D108BD9-81ED-4DB2-BD59-A6C34878D82A}">
                    <a16:rowId xmlns:a16="http://schemas.microsoft.com/office/drawing/2014/main" val="10001"/>
                  </a:ext>
                </a:extLst>
              </a:tr>
              <a:tr h="144233">
                <a:tc>
                  <a:txBody>
                    <a:bodyPr/>
                    <a:lstStyle/>
                    <a:p>
                      <a:pPr algn="l" fontAlgn="b"/>
                      <a:r>
                        <a:rPr lang="en-US" sz="800" b="1" i="0" u="none" strike="noStrike" dirty="0">
                          <a:solidFill>
                            <a:srgbClr val="000000"/>
                          </a:solidFill>
                          <a:effectLst/>
                          <a:latin typeface="Calibri" panose="020F0502020204030204" pitchFamily="34" charset="0"/>
                          <a:cs typeface="Calibri" panose="020F0502020204030204" pitchFamily="34" charset="0"/>
                        </a:rPr>
                        <a:t>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Current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kern="1200" dirty="0">
                        <a:solidFill>
                          <a:schemeClr val="tx1"/>
                        </a:solidFill>
                        <a:latin typeface="Calibri" panose="020F0502020204030204" pitchFamily="34" charset="0"/>
                        <a:ea typeface="+mn-ea"/>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256738072"/>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Cash</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a:t>
                      </a:r>
                      <a:r>
                        <a:rPr lang="en-US" sz="800" b="0" i="0" u="none" strike="noStrike" spc="200" baseline="0" dirty="0">
                          <a:solidFill>
                            <a:srgbClr val="000000"/>
                          </a:solidFill>
                          <a:effectLst/>
                          <a:latin typeface="Calibri" panose="020F0502020204030204" pitchFamily="34" charset="0"/>
                          <a:cs typeface="Calibri" panose="020F0502020204030204" pitchFamily="34" charset="0"/>
                        </a:rPr>
                        <a:t> </a:t>
                      </a:r>
                      <a:r>
                        <a:rPr lang="en-US" sz="800" b="0" i="0" u="none" strike="noStrike" dirty="0">
                          <a:solidFill>
                            <a:srgbClr val="000000"/>
                          </a:solidFill>
                          <a:effectLst/>
                          <a:latin typeface="Calibri" panose="020F0502020204030204" pitchFamily="34" charset="0"/>
                          <a:cs typeface="Calibri" panose="020F0502020204030204" pitchFamily="34" charset="0"/>
                        </a:rPr>
                        <a:t>17,000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a:t>
                      </a:r>
                      <a:r>
                        <a:rPr lang="en-US" sz="8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800" b="0" i="0" u="none" strike="noStrike" dirty="0">
                          <a:solidFill>
                            <a:srgbClr val="000000"/>
                          </a:solidFill>
                          <a:effectLst/>
                          <a:latin typeface="Calibri" panose="020F0502020204030204" pitchFamily="34" charset="0"/>
                          <a:cs typeface="Calibri" panose="020F0502020204030204" pitchFamily="34" charset="0"/>
                        </a:rPr>
                        <a:t>12,000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1" i="0" u="none" strike="noStrike" dirty="0">
                          <a:solidFill>
                            <a:srgbClr val="315B88"/>
                          </a:solidFill>
                          <a:effectLst/>
                          <a:latin typeface="Calibri" panose="020F0502020204030204" pitchFamily="34" charset="0"/>
                          <a:cs typeface="Calibri" panose="020F0502020204030204" pitchFamily="34" charset="0"/>
                        </a:rPr>
                        <a:t>$ 5,000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63005030"/>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Accounts receivable</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40,000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78747044"/>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Inventory</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84,000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70,000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14,000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817830707"/>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Prepaid expenses</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9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6,000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10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972115075"/>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current assets</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167,000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126,000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Long-term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Equipment</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190,000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210,000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20,000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Accumulated depreciation</a:t>
                      </a:r>
                    </a:p>
                  </a:txBody>
                  <a:tcPr marL="228600" marR="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(60,000)</a:t>
                      </a:r>
                    </a:p>
                  </a:txBody>
                  <a:tcPr marL="27432" marR="18288"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(48,000)</a:t>
                      </a:r>
                    </a:p>
                  </a:txBody>
                  <a:tcPr marL="45720" marR="36576"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12,000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Land</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5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60,000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24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assets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dbl" strike="noStrike" baseline="0" dirty="0">
                          <a:solidFill>
                            <a:srgbClr val="000000"/>
                          </a:solidFill>
                          <a:effectLst/>
                          <a:latin typeface="Calibri" panose="020F0502020204030204" pitchFamily="34" charset="0"/>
                          <a:cs typeface="Calibri" panose="020F0502020204030204" pitchFamily="34" charset="0"/>
                        </a:rPr>
                        <a:t>$357,000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dbl" strike="noStrike" baseline="0" dirty="0">
                          <a:solidFill>
                            <a:srgbClr val="000000"/>
                          </a:solidFill>
                          <a:effectLst/>
                          <a:latin typeface="Calibri" panose="020F0502020204030204" pitchFamily="34" charset="0"/>
                          <a:cs typeface="Calibri" panose="020F0502020204030204" pitchFamily="34" charset="0"/>
                        </a:rPr>
                        <a:t>$288,000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51408812"/>
                  </a:ext>
                </a:extLst>
              </a:tr>
              <a:tr h="144233">
                <a:tc>
                  <a:txBody>
                    <a:bodyPr/>
                    <a:lstStyle/>
                    <a:p>
                      <a:pPr algn="l" fontAlgn="b"/>
                      <a:r>
                        <a:rPr lang="en-US" sz="800" b="1" i="0" u="none" strike="noStrike" dirty="0">
                          <a:solidFill>
                            <a:srgbClr val="000000"/>
                          </a:solidFill>
                          <a:effectLst/>
                          <a:latin typeface="Calibri" panose="020F0502020204030204" pitchFamily="34" charset="0"/>
                          <a:cs typeface="Calibri" panose="020F0502020204030204" pitchFamily="34" charset="0"/>
                        </a:rPr>
                        <a:t>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Current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Accounts payable</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a:t>
                      </a:r>
                      <a:r>
                        <a:rPr lang="en-US" sz="800" b="0" i="0" u="none" strike="noStrike" spc="200" baseline="0" dirty="0">
                          <a:solidFill>
                            <a:srgbClr val="000000"/>
                          </a:solidFill>
                          <a:effectLst/>
                          <a:latin typeface="Calibri" panose="020F0502020204030204" pitchFamily="34" charset="0"/>
                          <a:cs typeface="Calibri" panose="020F0502020204030204" pitchFamily="34" charset="0"/>
                        </a:rPr>
                        <a:t> </a:t>
                      </a:r>
                      <a:r>
                        <a:rPr lang="en-US" sz="800" b="0" i="0" u="none" strike="noStrike" dirty="0">
                          <a:solidFill>
                            <a:srgbClr val="000000"/>
                          </a:solidFill>
                          <a:effectLst/>
                          <a:latin typeface="Calibri" panose="020F0502020204030204" pitchFamily="34" charset="0"/>
                          <a:cs typeface="Calibri" panose="020F0502020204030204" pitchFamily="34" charset="0"/>
                        </a:rPr>
                        <a:t>35,000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a:t>
                      </a:r>
                      <a:r>
                        <a:rPr lang="en-US" sz="8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800" b="0" i="0" u="none" strike="noStrike" dirty="0">
                          <a:solidFill>
                            <a:srgbClr val="000000"/>
                          </a:solidFill>
                          <a:effectLst/>
                          <a:latin typeface="Calibri" panose="020F0502020204030204" pitchFamily="34" charset="0"/>
                          <a:cs typeface="Calibri" panose="020F0502020204030204" pitchFamily="34" charset="0"/>
                        </a:rPr>
                        <a:t>40,000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$ 5,000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86076277"/>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Interest payable</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3,000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75594715"/>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Income taxes payable</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5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22,000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6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12,000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46595304"/>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current liabilities</a:t>
                      </a:r>
                    </a:p>
                  </a:txBody>
                  <a:tcPr marL="155448"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56,000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73771269"/>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Long-term notes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90,000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30,000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84773289"/>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Long-term bonds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23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6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34,000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34,000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63222058"/>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150,000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120,000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649945936"/>
                  </a:ext>
                </a:extLst>
              </a:tr>
              <a:tr h="144233">
                <a:tc>
                  <a:txBody>
                    <a:bodyPr/>
                    <a:lstStyle/>
                    <a:p>
                      <a:pPr algn="l" fontAlgn="b"/>
                      <a:r>
                        <a:rPr lang="en-US" sz="800" b="1" i="0" u="none" strike="noStrike" dirty="0">
                          <a:solidFill>
                            <a:srgbClr val="000000"/>
                          </a:solidFill>
                          <a:effectLst/>
                          <a:latin typeface="Calibri" panose="020F0502020204030204" pitchFamily="34" charset="0"/>
                          <a:cs typeface="Calibri" panose="020F0502020204030204" pitchFamily="34" charset="0"/>
                        </a:rPr>
                        <a:t>Equity</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986569090"/>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Common stock, $5 par</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95,000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80,000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15,000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508840088"/>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Retained earnings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2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112,000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6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88,000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24,000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410082704"/>
                  </a:ext>
                </a:extLst>
              </a:tr>
              <a:tr h="144233">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equity</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3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207,000</a:t>
                      </a:r>
                    </a:p>
                  </a:txBody>
                  <a:tcPr marL="27432"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sng" strike="noStrike" spc="200" baseline="0" dirty="0">
                          <a:solidFill>
                            <a:srgbClr val="000000"/>
                          </a:solidFill>
                          <a:effectLst/>
                          <a:latin typeface="Calibri" panose="020F0502020204030204" pitchFamily="34" charset="0"/>
                          <a:cs typeface="Calibri" panose="020F0502020204030204" pitchFamily="34" charset="0"/>
                        </a:rPr>
                        <a:t> </a:t>
                      </a:r>
                      <a:r>
                        <a:rPr lang="en-US" sz="800" b="0" i="0" u="sng" strike="noStrike" dirty="0">
                          <a:solidFill>
                            <a:srgbClr val="000000"/>
                          </a:solidFill>
                          <a:effectLst/>
                          <a:latin typeface="Calibri" panose="020F0502020204030204" pitchFamily="34" charset="0"/>
                          <a:cs typeface="Calibri" panose="020F0502020204030204" pitchFamily="34" charset="0"/>
                        </a:rPr>
                        <a:t>168,000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047903354"/>
                  </a:ext>
                </a:extLst>
              </a:tr>
              <a:tr h="181859">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Total liabilities and equity</a:t>
                      </a:r>
                    </a:p>
                  </a:txBody>
                  <a:tcPr marR="45720" marT="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dbl" strike="noStrike" baseline="0" dirty="0">
                          <a:solidFill>
                            <a:srgbClr val="000000"/>
                          </a:solidFill>
                          <a:effectLst/>
                          <a:latin typeface="Calibri" panose="020F0502020204030204" pitchFamily="34" charset="0"/>
                          <a:cs typeface="Calibri" panose="020F0502020204030204" pitchFamily="34" charset="0"/>
                        </a:rPr>
                        <a:t>$357,000</a:t>
                      </a:r>
                    </a:p>
                  </a:txBody>
                  <a:tcPr marL="27432" marR="54864" marT="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dbl" strike="noStrike" baseline="0" dirty="0">
                          <a:solidFill>
                            <a:srgbClr val="000000"/>
                          </a:solidFill>
                          <a:effectLst/>
                          <a:latin typeface="Calibri" panose="020F0502020204030204" pitchFamily="34" charset="0"/>
                          <a:cs typeface="Calibri" panose="020F0502020204030204" pitchFamily="34" charset="0"/>
                        </a:rPr>
                        <a:t>$288,000</a:t>
                      </a:r>
                    </a:p>
                  </a:txBody>
                  <a:tcPr marL="45720" marR="73152" marT="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dbl" strike="noStrike" baseline="0" dirty="0">
                        <a:solidFill>
                          <a:srgbClr val="000000"/>
                        </a:solidFill>
                        <a:effectLst/>
                        <a:latin typeface="Calibri" panose="020F0502020204030204" pitchFamily="34" charset="0"/>
                        <a:cs typeface="Calibri" panose="020F0502020204030204" pitchFamily="34" charset="0"/>
                      </a:endParaRPr>
                    </a:p>
                  </a:txBody>
                  <a:tcPr marL="45720" marT="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846021804"/>
                  </a:ext>
                </a:extLst>
              </a:tr>
            </a:tbl>
          </a:graphicData>
        </a:graphic>
      </p:graphicFrame>
      <p:sp>
        <p:nvSpPr>
          <p:cNvPr id="9" name="Content Placeholder 7">
            <a:extLst>
              <a:ext uri="{FF2B5EF4-FFF2-40B4-BE49-F238E27FC236}">
                <a16:creationId xmlns:a16="http://schemas.microsoft.com/office/drawing/2014/main" id="{C55DD4D5-B947-C87A-7C4E-9EECFFA7991E}"/>
              </a:ext>
            </a:extLst>
          </p:cNvPr>
          <p:cNvSpPr>
            <a:spLocks noGrp="1"/>
          </p:cNvSpPr>
          <p:nvPr>
            <p:ph sz="quarter" idx="19"/>
          </p:nvPr>
        </p:nvSpPr>
        <p:spPr>
          <a:xfrm>
            <a:off x="6135339" y="2059940"/>
            <a:ext cx="2649154" cy="4002145"/>
          </a:xfrm>
          <a:prstGeom prst="rect">
            <a:avLst/>
          </a:prstGeom>
        </p:spPr>
        <p:txBody>
          <a:bodyPr lIns="18288" rIns="18288"/>
          <a:lstStyle>
            <a:lvl1pPr>
              <a:defRPr/>
            </a:lvl1pPr>
          </a:lstStyle>
          <a:p>
            <a:pPr lvl="0"/>
            <a:r>
              <a:rPr lang="en-US" sz="2400" dirty="0"/>
              <a:t>This analysis reveals a $20,000 decrease in equipment from $210,000 to $190,000 and a $12,000 increase in accumulated depreciation from $48,000 to $60,000.</a:t>
            </a:r>
          </a:p>
        </p:txBody>
      </p:sp>
      <p:sp>
        <p:nvSpPr>
          <p:cNvPr id="17" name="Slide Number Placeholder 16">
            <a:extLst>
              <a:ext uri="{FF2B5EF4-FFF2-40B4-BE49-F238E27FC236}">
                <a16:creationId xmlns:a16="http://schemas.microsoft.com/office/drawing/2014/main" id="{67059918-3104-8E77-330E-A61F592886ED}"/>
              </a:ext>
            </a:extLst>
          </p:cNvPr>
          <p:cNvSpPr>
            <a:spLocks noGrp="1"/>
          </p:cNvSpPr>
          <p:nvPr>
            <p:ph type="sldNum" sz="quarter" idx="10"/>
          </p:nvPr>
        </p:nvSpPr>
        <p:spPr/>
        <p:txBody>
          <a:bodyPr/>
          <a:lstStyle/>
          <a:p>
            <a:r>
              <a:rPr lang="en-US" dirty="0"/>
              <a:t>16-</a:t>
            </a:r>
            <a:fld id="{68151E55-6873-49E2-B8D5-2F265E6F1973}" type="slidenum">
              <a:rPr lang="en-US" smtClean="0"/>
              <a:pPr/>
              <a:t>29</a:t>
            </a:fld>
            <a:endParaRPr lang="en-US" dirty="0"/>
          </a:p>
        </p:txBody>
      </p:sp>
    </p:spTree>
    <p:extLst>
      <p:ext uri="{BB962C8B-B14F-4D97-AF65-F5344CB8AC3E}">
        <p14:creationId xmlns:p14="http://schemas.microsoft.com/office/powerpoint/2010/main" val="400917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64CD7-75AA-4C7A-1D5B-AF44B846A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13B4F-9679-3811-C629-919F013BF1D5}"/>
              </a:ext>
            </a:extLst>
          </p:cNvPr>
          <p:cNvSpPr>
            <a:spLocks noGrp="1"/>
          </p:cNvSpPr>
          <p:nvPr>
            <p:ph type="title"/>
          </p:nvPr>
        </p:nvSpPr>
        <p:spPr>
          <a:xfrm>
            <a:off x="342900" y="808893"/>
            <a:ext cx="8458200" cy="768096"/>
          </a:xfrm>
        </p:spPr>
        <p:txBody>
          <a:bodyPr/>
          <a:lstStyle/>
          <a:p>
            <a:r>
              <a:rPr lang="en-US" altLang="en-US" sz="4400" b="1" dirty="0">
                <a:solidFill>
                  <a:prstClr val="black"/>
                </a:solidFill>
                <a:latin typeface="Calibri"/>
              </a:rPr>
              <a:t>Learning Objective C1</a:t>
            </a:r>
          </a:p>
        </p:txBody>
      </p:sp>
      <p:pic>
        <p:nvPicPr>
          <p:cNvPr id="4" name="Picture 2">
            <a:extLst>
              <a:ext uri="{FF2B5EF4-FFF2-40B4-BE49-F238E27FC236}">
                <a16:creationId xmlns:a16="http://schemas.microsoft.com/office/drawing/2014/main" id="{0A46B6D6-0EF4-165F-3D9C-CBF4B0880439}"/>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723293"/>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E373FCC-72E6-CFA5-5F57-084AF8E31A81}"/>
              </a:ext>
            </a:extLst>
          </p:cNvPr>
          <p:cNvSpPr>
            <a:spLocks noGrp="1"/>
          </p:cNvSpPr>
          <p:nvPr>
            <p:ph sz="quarter" idx="11"/>
          </p:nvPr>
        </p:nvSpPr>
        <p:spPr>
          <a:xfrm>
            <a:off x="914400" y="1819638"/>
            <a:ext cx="7315200" cy="4298832"/>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Distinguish between operating, investing, and financing activities, and describe how noncash investing and financing activities are disclosed.</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0AD03363-4848-F669-48F0-9543B588045D}"/>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6118470"/>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B298888C-1B14-DB27-E784-CF5AAD122CB1}"/>
              </a:ext>
            </a:extLst>
          </p:cNvPr>
          <p:cNvSpPr>
            <a:spLocks noGrp="1"/>
          </p:cNvSpPr>
          <p:nvPr>
            <p:ph type="sldNum" sz="quarter" idx="10"/>
          </p:nvPr>
        </p:nvSpPr>
        <p:spPr/>
        <p:txBody>
          <a:bodyPr/>
          <a:lstStyle/>
          <a:p>
            <a:r>
              <a:rPr lang="en-US" dirty="0"/>
              <a:t>16-</a:t>
            </a:r>
            <a:fld id="{68151E55-6873-49E2-B8D5-2F265E6F1973}" type="slidenum">
              <a:rPr lang="en-US" smtClean="0"/>
              <a:pPr/>
              <a:t>3</a:t>
            </a:fld>
            <a:endParaRPr lang="en-US" dirty="0"/>
          </a:p>
        </p:txBody>
      </p:sp>
    </p:spTree>
    <p:extLst>
      <p:ext uri="{BB962C8B-B14F-4D97-AF65-F5344CB8AC3E}">
        <p14:creationId xmlns:p14="http://schemas.microsoft.com/office/powerpoint/2010/main" val="134629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2595-DB7F-BE30-76FE-D1DFC7916D7B}"/>
              </a:ext>
            </a:extLst>
          </p:cNvPr>
          <p:cNvSpPr>
            <a:spLocks noGrp="1"/>
          </p:cNvSpPr>
          <p:nvPr>
            <p:ph type="title"/>
          </p:nvPr>
        </p:nvSpPr>
        <p:spPr>
          <a:xfrm>
            <a:off x="190500" y="640080"/>
            <a:ext cx="8610600" cy="768096"/>
          </a:xfrm>
        </p:spPr>
        <p:txBody>
          <a:bodyPr/>
          <a:lstStyle/>
          <a:p>
            <a:r>
              <a:rPr lang="en-US" sz="4000" dirty="0"/>
              <a:t>Cash Flows from Investing: Second Step </a:t>
            </a:r>
          </a:p>
        </p:txBody>
      </p:sp>
      <p:sp>
        <p:nvSpPr>
          <p:cNvPr id="3" name="Content Placeholder 2">
            <a:extLst>
              <a:ext uri="{FF2B5EF4-FFF2-40B4-BE49-F238E27FC236}">
                <a16:creationId xmlns:a16="http://schemas.microsoft.com/office/drawing/2014/main" id="{485F5887-1E84-EA81-5997-6E01C9D36BD9}"/>
              </a:ext>
            </a:extLst>
          </p:cNvPr>
          <p:cNvSpPr>
            <a:spLocks noGrp="1"/>
          </p:cNvSpPr>
          <p:nvPr>
            <p:ph sz="quarter" idx="11"/>
          </p:nvPr>
        </p:nvSpPr>
        <p:spPr>
          <a:xfrm>
            <a:off x="612648" y="1353312"/>
            <a:ext cx="7370064" cy="923544"/>
          </a:xfrm>
        </p:spPr>
        <p:txBody>
          <a:bodyPr/>
          <a:lstStyle/>
          <a:p>
            <a:r>
              <a:rPr lang="en-US" sz="1800" dirty="0">
                <a:latin typeface="+mj-lt"/>
              </a:rPr>
              <a:t>Item c reports that Genesis sold equipment costing $20,000 (with $12,000 of accumulated depreciation) for $2,000 cash, resulting in a $6,000 loss.</a:t>
            </a:r>
          </a:p>
        </p:txBody>
      </p:sp>
      <p:sp>
        <p:nvSpPr>
          <p:cNvPr id="4" name="Table Summary 3" hidden="1">
            <a:extLst>
              <a:ext uri="{FF2B5EF4-FFF2-40B4-BE49-F238E27FC236}">
                <a16:creationId xmlns:a16="http://schemas.microsoft.com/office/drawing/2014/main" id="{D33C76F7-AE2C-EE87-57A3-C78FC7BCD048}"/>
              </a:ext>
            </a:extLst>
          </p:cNvPr>
          <p:cNvSpPr>
            <a:spLocks noGrp="1"/>
          </p:cNvSpPr>
          <p:nvPr>
            <p:ph sz="quarter" idx="14"/>
          </p:nvPr>
        </p:nvSpPr>
        <p:spPr>
          <a:xfrm>
            <a:off x="1256030" y="2488006"/>
            <a:ext cx="5855970" cy="748970"/>
          </a:xfrm>
        </p:spPr>
        <p:txBody>
          <a:bodyPr/>
          <a:lstStyle/>
          <a:p>
            <a:r>
              <a:rPr lang="en-US" sz="1400" dirty="0"/>
              <a:t>The following content is arranged like a table. Reconstruction journal entry shows account names and amounts debited on the first 3 lines; indented account name and amount on the last line.</a:t>
            </a:r>
          </a:p>
        </p:txBody>
      </p:sp>
      <p:graphicFrame>
        <p:nvGraphicFramePr>
          <p:cNvPr id="12" name="Table 11">
            <a:extLst>
              <a:ext uri="{FF2B5EF4-FFF2-40B4-BE49-F238E27FC236}">
                <a16:creationId xmlns:a16="http://schemas.microsoft.com/office/drawing/2014/main" id="{4BEF8173-D133-A10D-DEEE-5B61EE990D64}"/>
              </a:ext>
            </a:extLst>
          </p:cNvPr>
          <p:cNvGraphicFramePr>
            <a:graphicFrameLocks noGrp="1"/>
          </p:cNvGraphicFramePr>
          <p:nvPr>
            <p:extLst>
              <p:ext uri="{D42A27DB-BD31-4B8C-83A1-F6EECF244321}">
                <p14:modId xmlns:p14="http://schemas.microsoft.com/office/powerpoint/2010/main" val="1481679471"/>
              </p:ext>
            </p:extLst>
          </p:nvPr>
        </p:nvGraphicFramePr>
        <p:xfrm>
          <a:off x="1530351" y="2385132"/>
          <a:ext cx="5887710" cy="109728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041625929"/>
                    </a:ext>
                  </a:extLst>
                </a:gridCol>
                <a:gridCol w="2651760">
                  <a:extLst>
                    <a:ext uri="{9D8B030D-6E8A-4147-A177-3AD203B41FA5}">
                      <a16:colId xmlns:a16="http://schemas.microsoft.com/office/drawing/2014/main" val="71445422"/>
                    </a:ext>
                  </a:extLst>
                </a:gridCol>
                <a:gridCol w="886455">
                  <a:extLst>
                    <a:ext uri="{9D8B030D-6E8A-4147-A177-3AD203B41FA5}">
                      <a16:colId xmlns:a16="http://schemas.microsoft.com/office/drawing/2014/main" val="3000333319"/>
                    </a:ext>
                  </a:extLst>
                </a:gridCol>
                <a:gridCol w="886455">
                  <a:extLst>
                    <a:ext uri="{9D8B030D-6E8A-4147-A177-3AD203B41FA5}">
                      <a16:colId xmlns:a16="http://schemas.microsoft.com/office/drawing/2014/main" val="3887205811"/>
                    </a:ext>
                  </a:extLst>
                </a:gridCol>
              </a:tblGrid>
              <a:tr h="0">
                <a:tc>
                  <a:txBody>
                    <a:bodyPr/>
                    <a:lstStyle/>
                    <a:p>
                      <a:pPr algn="l"/>
                      <a:r>
                        <a:rPr lang="en-US" sz="1200" b="1" u="none" dirty="0">
                          <a:solidFill>
                            <a:schemeClr val="tx1"/>
                          </a:solidFill>
                        </a:rPr>
                        <a:t>Reconstruction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028700"/>
                      <a:r>
                        <a:rPr lang="en-US" sz="1200" b="1" u="none" dirty="0">
                          <a:solidFill>
                            <a:srgbClr val="C00000"/>
                          </a:solidFill>
                        </a:rPr>
                        <a:t>Cash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u="none" dirty="0">
                          <a:solidFill>
                            <a:srgbClr val="C00000"/>
                          </a:solidFill>
                        </a:rPr>
                        <a:t>2,000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73638"/>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Accumulated Depreciation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71550">
                        <a:tabLst>
                          <a:tab pos="977900" algn="l"/>
                        </a:tabLst>
                      </a:pPr>
                      <a:r>
                        <a:rPr lang="en-US" sz="1200" b="0" u="none" dirty="0">
                          <a:solidFill>
                            <a:schemeClr val="tx1"/>
                          </a:solidFill>
                        </a:rPr>
                        <a:t>12,000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291447"/>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Loss on Sale of Equipment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14400">
                        <a:tabLst>
                          <a:tab pos="977900" algn="l"/>
                        </a:tabLst>
                      </a:pPr>
                      <a:r>
                        <a:rPr lang="en-US" sz="1200" b="0" u="none" dirty="0">
                          <a:solidFill>
                            <a:schemeClr val="tx1"/>
                          </a:solidFill>
                        </a:rPr>
                        <a:t>6,000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19353"/>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Equipment</a:t>
                      </a:r>
                    </a:p>
                  </a:txBody>
                  <a:tcPr marL="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977900" algn="l"/>
                        </a:tabLst>
                      </a:pP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dirty="0">
                          <a:solidFill>
                            <a:schemeClr val="tx1"/>
                          </a:solidFill>
                        </a:rPr>
                        <a:t>20,000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097056"/>
                  </a:ext>
                </a:extLst>
              </a:tr>
            </a:tbl>
          </a:graphicData>
        </a:graphic>
      </p:graphicFrame>
      <p:sp>
        <p:nvSpPr>
          <p:cNvPr id="5" name="Content Placeholder 4">
            <a:extLst>
              <a:ext uri="{FF2B5EF4-FFF2-40B4-BE49-F238E27FC236}">
                <a16:creationId xmlns:a16="http://schemas.microsoft.com/office/drawing/2014/main" id="{E2F4CBBA-6502-37F0-A159-3F941BF88E7C}"/>
              </a:ext>
            </a:extLst>
          </p:cNvPr>
          <p:cNvSpPr>
            <a:spLocks noGrp="1"/>
          </p:cNvSpPr>
          <p:nvPr>
            <p:ph sz="quarter" idx="15"/>
          </p:nvPr>
        </p:nvSpPr>
        <p:spPr>
          <a:xfrm>
            <a:off x="566928" y="3621024"/>
            <a:ext cx="8074152" cy="704088"/>
          </a:xfrm>
        </p:spPr>
        <p:txBody>
          <a:bodyPr/>
          <a:lstStyle/>
          <a:p>
            <a:r>
              <a:rPr lang="en-US" dirty="0">
                <a:latin typeface="+mj-lt"/>
              </a:rPr>
              <a:t>We also reconstruct the entry for Depreciation Expense using information from the income statement. </a:t>
            </a:r>
          </a:p>
        </p:txBody>
      </p:sp>
      <p:sp>
        <p:nvSpPr>
          <p:cNvPr id="6" name="Table Summary 5" hidden="1">
            <a:extLst>
              <a:ext uri="{FF2B5EF4-FFF2-40B4-BE49-F238E27FC236}">
                <a16:creationId xmlns:a16="http://schemas.microsoft.com/office/drawing/2014/main" id="{364AB693-A649-B6B7-C229-AF30ECDBD82D}"/>
              </a:ext>
            </a:extLst>
          </p:cNvPr>
          <p:cNvSpPr>
            <a:spLocks noGrp="1"/>
          </p:cNvSpPr>
          <p:nvPr>
            <p:ph sz="quarter" idx="16"/>
          </p:nvPr>
        </p:nvSpPr>
        <p:spPr>
          <a:xfrm>
            <a:off x="342900" y="4429154"/>
            <a:ext cx="8458200" cy="640080"/>
          </a:xfrm>
        </p:spPr>
        <p:txBody>
          <a:bodyPr/>
          <a:lstStyle/>
          <a:p>
            <a:r>
              <a:rPr lang="en-US" sz="1400" dirty="0"/>
              <a:t>The following content is arranged like a table. Reconstruction journal entry shows account name and amount debited on the first line; indented account name and amount on the next line.</a:t>
            </a:r>
          </a:p>
        </p:txBody>
      </p:sp>
      <p:graphicFrame>
        <p:nvGraphicFramePr>
          <p:cNvPr id="13" name="Table 12">
            <a:extLst>
              <a:ext uri="{FF2B5EF4-FFF2-40B4-BE49-F238E27FC236}">
                <a16:creationId xmlns:a16="http://schemas.microsoft.com/office/drawing/2014/main" id="{07EB9B27-E6DB-99F4-782F-E38EF429D623}"/>
              </a:ext>
            </a:extLst>
          </p:cNvPr>
          <p:cNvGraphicFramePr>
            <a:graphicFrameLocks noGrp="1"/>
          </p:cNvGraphicFramePr>
          <p:nvPr>
            <p:extLst>
              <p:ext uri="{D42A27DB-BD31-4B8C-83A1-F6EECF244321}">
                <p14:modId xmlns:p14="http://schemas.microsoft.com/office/powerpoint/2010/main" val="2565410934"/>
              </p:ext>
            </p:extLst>
          </p:nvPr>
        </p:nvGraphicFramePr>
        <p:xfrm>
          <a:off x="1530351" y="4731512"/>
          <a:ext cx="6083299" cy="548640"/>
        </p:xfrm>
        <a:graphic>
          <a:graphicData uri="http://schemas.openxmlformats.org/drawingml/2006/table">
            <a:tbl>
              <a:tblPr firstRow="1" bandRow="1">
                <a:tableStyleId>{5C22544A-7EE6-4342-B048-85BDC9FD1C3A}</a:tableStyleId>
              </a:tblPr>
              <a:tblGrid>
                <a:gridCol w="1487170">
                  <a:extLst>
                    <a:ext uri="{9D8B030D-6E8A-4147-A177-3AD203B41FA5}">
                      <a16:colId xmlns:a16="http://schemas.microsoft.com/office/drawing/2014/main" val="1041625929"/>
                    </a:ext>
                  </a:extLst>
                </a:gridCol>
                <a:gridCol w="2823219">
                  <a:extLst>
                    <a:ext uri="{9D8B030D-6E8A-4147-A177-3AD203B41FA5}">
                      <a16:colId xmlns:a16="http://schemas.microsoft.com/office/drawing/2014/main" val="71445422"/>
                    </a:ext>
                  </a:extLst>
                </a:gridCol>
                <a:gridCol w="886455">
                  <a:extLst>
                    <a:ext uri="{9D8B030D-6E8A-4147-A177-3AD203B41FA5}">
                      <a16:colId xmlns:a16="http://schemas.microsoft.com/office/drawing/2014/main" val="3000333319"/>
                    </a:ext>
                  </a:extLst>
                </a:gridCol>
                <a:gridCol w="886455">
                  <a:extLst>
                    <a:ext uri="{9D8B030D-6E8A-4147-A177-3AD203B41FA5}">
                      <a16:colId xmlns:a16="http://schemas.microsoft.com/office/drawing/2014/main" val="3887205811"/>
                    </a:ext>
                  </a:extLst>
                </a:gridCol>
              </a:tblGrid>
              <a:tr h="0">
                <a:tc>
                  <a:txBody>
                    <a:bodyPr/>
                    <a:lstStyle/>
                    <a:p>
                      <a:pPr algn="l"/>
                      <a:r>
                        <a:rPr lang="en-US" sz="1200" b="1" u="none" dirty="0">
                          <a:solidFill>
                            <a:schemeClr val="tx1"/>
                          </a:solidFill>
                        </a:rPr>
                        <a:t>Reconstruction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028700"/>
                      <a:r>
                        <a:rPr lang="en-US" sz="1200" b="0" u="none" dirty="0">
                          <a:solidFill>
                            <a:schemeClr val="tx1"/>
                          </a:solidFill>
                        </a:rPr>
                        <a:t>Depreciation Expense</a:t>
                      </a:r>
                      <a:endParaRPr lang="en-US" sz="1200" b="1" u="none" dirty="0">
                        <a:solidFill>
                          <a:srgbClr val="C0262D"/>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dirty="0">
                          <a:solidFill>
                            <a:schemeClr val="tx1"/>
                          </a:solidFill>
                        </a:rPr>
                        <a:t>24,000</a:t>
                      </a:r>
                      <a:endParaRPr lang="en-US" sz="1200" b="1" u="none" dirty="0">
                        <a:solidFill>
                          <a:srgbClr val="C0262D"/>
                        </a:solidFill>
                      </a:endParaRP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73638"/>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Accumulated Depreciation</a:t>
                      </a:r>
                    </a:p>
                  </a:txBody>
                  <a:tcPr marL="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977900" algn="l"/>
                        </a:tabLst>
                      </a:pP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dirty="0">
                          <a:solidFill>
                            <a:schemeClr val="tx1"/>
                          </a:solidFill>
                        </a:rPr>
                        <a:t>24,000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097056"/>
                  </a:ext>
                </a:extLst>
              </a:tr>
            </a:tbl>
          </a:graphicData>
        </a:graphic>
      </p:graphicFrame>
      <p:sp>
        <p:nvSpPr>
          <p:cNvPr id="11" name="Slide Number Placeholder 10">
            <a:extLst>
              <a:ext uri="{FF2B5EF4-FFF2-40B4-BE49-F238E27FC236}">
                <a16:creationId xmlns:a16="http://schemas.microsoft.com/office/drawing/2014/main" id="{65F7B7DD-2BDB-92F0-931A-D11D3EE8269A}"/>
              </a:ext>
            </a:extLst>
          </p:cNvPr>
          <p:cNvSpPr>
            <a:spLocks noGrp="1"/>
          </p:cNvSpPr>
          <p:nvPr>
            <p:ph type="sldNum" sz="quarter" idx="10"/>
          </p:nvPr>
        </p:nvSpPr>
        <p:spPr/>
        <p:txBody>
          <a:bodyPr/>
          <a:lstStyle/>
          <a:p>
            <a:r>
              <a:rPr lang="en-US" dirty="0"/>
              <a:t>16-</a:t>
            </a:r>
            <a:fld id="{68151E55-6873-49E2-B8D5-2F265E6F1973}" type="slidenum">
              <a:rPr lang="en-US" smtClean="0"/>
              <a:pPr/>
              <a:t>30</a:t>
            </a:fld>
            <a:endParaRPr lang="en-US" dirty="0"/>
          </a:p>
        </p:txBody>
      </p:sp>
    </p:spTree>
    <p:extLst>
      <p:ext uri="{BB962C8B-B14F-4D97-AF65-F5344CB8AC3E}">
        <p14:creationId xmlns:p14="http://schemas.microsoft.com/office/powerpoint/2010/main" val="113909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A6F1-F6D1-E160-7577-0CC8C9C20542}"/>
              </a:ext>
            </a:extLst>
          </p:cNvPr>
          <p:cNvSpPr>
            <a:spLocks noGrp="1"/>
          </p:cNvSpPr>
          <p:nvPr>
            <p:ph type="title"/>
          </p:nvPr>
        </p:nvSpPr>
        <p:spPr/>
        <p:txBody>
          <a:bodyPr/>
          <a:lstStyle/>
          <a:p>
            <a:r>
              <a:rPr lang="en-US" sz="4000" dirty="0"/>
              <a:t>Cash Flows from Investing: Third Step</a:t>
            </a:r>
          </a:p>
        </p:txBody>
      </p:sp>
      <p:sp>
        <p:nvSpPr>
          <p:cNvPr id="3" name="Content Placeholder 2">
            <a:extLst>
              <a:ext uri="{FF2B5EF4-FFF2-40B4-BE49-F238E27FC236}">
                <a16:creationId xmlns:a16="http://schemas.microsoft.com/office/drawing/2014/main" id="{A030E9EA-BCF4-2CA0-5523-2D7379F169E1}"/>
              </a:ext>
            </a:extLst>
          </p:cNvPr>
          <p:cNvSpPr>
            <a:spLocks noGrp="1"/>
          </p:cNvSpPr>
          <p:nvPr>
            <p:ph sz="quarter" idx="11"/>
          </p:nvPr>
        </p:nvSpPr>
        <p:spPr>
          <a:xfrm>
            <a:off x="448541" y="1298448"/>
            <a:ext cx="8246918" cy="640080"/>
          </a:xfrm>
        </p:spPr>
        <p:txBody>
          <a:bodyPr/>
          <a:lstStyle/>
          <a:p>
            <a:r>
              <a:rPr lang="en-US" dirty="0">
                <a:latin typeface="+mj-lt"/>
              </a:rPr>
              <a:t>Reconstructed T-accounts show changes in long-term assets.</a:t>
            </a:r>
          </a:p>
        </p:txBody>
      </p:sp>
      <p:sp>
        <p:nvSpPr>
          <p:cNvPr id="4" name="Table Summary 3" hidden="1">
            <a:extLst>
              <a:ext uri="{FF2B5EF4-FFF2-40B4-BE49-F238E27FC236}">
                <a16:creationId xmlns:a16="http://schemas.microsoft.com/office/drawing/2014/main" id="{7FCC29C7-1C9E-B14A-8032-7DB10A3E31D6}"/>
              </a:ext>
            </a:extLst>
          </p:cNvPr>
          <p:cNvSpPr>
            <a:spLocks noGrp="1"/>
          </p:cNvSpPr>
          <p:nvPr>
            <p:ph sz="quarter" idx="14"/>
          </p:nvPr>
        </p:nvSpPr>
        <p:spPr>
          <a:xfrm>
            <a:off x="1298448" y="1773936"/>
            <a:ext cx="2996046" cy="882398"/>
          </a:xfrm>
        </p:spPr>
        <p:txBody>
          <a:bodyPr/>
          <a:lstStyle/>
          <a:p>
            <a:pPr>
              <a:spcAft>
                <a:spcPts val="500"/>
              </a:spcAft>
            </a:pPr>
            <a:r>
              <a:rPr lang="en-US" sz="7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pPr>
              <a:spcAft>
                <a:spcPts val="500"/>
              </a:spcAft>
            </a:pPr>
            <a:r>
              <a:rPr lang="en-US" sz="700" dirty="0"/>
              <a:t>Equipment accounts, Balance, Dec. 31, 2026, debited $210,000, Sale, credited $20,000, Balance, Dec. 31, 2027, debited $190,000.</a:t>
            </a:r>
          </a:p>
        </p:txBody>
      </p:sp>
      <p:pic>
        <p:nvPicPr>
          <p:cNvPr id="18" name="Picture 17">
            <a:extLst>
              <a:ext uri="{FF2B5EF4-FFF2-40B4-BE49-F238E27FC236}">
                <a16:creationId xmlns:a16="http://schemas.microsoft.com/office/drawing/2014/main" id="{51DA4AD5-5600-2697-7B9D-E96C1EC49B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50442"/>
          <a:stretch/>
        </p:blipFill>
        <p:spPr>
          <a:xfrm>
            <a:off x="1298448" y="1773936"/>
            <a:ext cx="3102429" cy="955857"/>
          </a:xfrm>
          <a:prstGeom prst="rect">
            <a:avLst/>
          </a:prstGeom>
        </p:spPr>
      </p:pic>
      <p:sp>
        <p:nvSpPr>
          <p:cNvPr id="5" name="Table Summary 4" hidden="1">
            <a:extLst>
              <a:ext uri="{FF2B5EF4-FFF2-40B4-BE49-F238E27FC236}">
                <a16:creationId xmlns:a16="http://schemas.microsoft.com/office/drawing/2014/main" id="{B201DFA2-8271-2A59-EAE4-A506E2540584}"/>
              </a:ext>
            </a:extLst>
          </p:cNvPr>
          <p:cNvSpPr>
            <a:spLocks noGrp="1"/>
          </p:cNvSpPr>
          <p:nvPr>
            <p:ph sz="quarter" idx="15"/>
          </p:nvPr>
        </p:nvSpPr>
        <p:spPr>
          <a:xfrm>
            <a:off x="4572000" y="1773936"/>
            <a:ext cx="3102430" cy="1314107"/>
          </a:xfrm>
        </p:spPr>
        <p:txBody>
          <a:bodyPr/>
          <a:lstStyle/>
          <a:p>
            <a:r>
              <a:rPr lang="en-US" sz="8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800" dirty="0"/>
              <a:t>Accumulated depreciation-equipment accounts, Balance, Dec. 31, 2026, credited $48,000, Sale, debited $12,000, Depreciation expense, credited $24,000, balance, December 31, 2027, credited $60,000. </a:t>
            </a:r>
          </a:p>
        </p:txBody>
      </p:sp>
      <p:pic>
        <p:nvPicPr>
          <p:cNvPr id="19" name="Picture 18">
            <a:extLst>
              <a:ext uri="{FF2B5EF4-FFF2-40B4-BE49-F238E27FC236}">
                <a16:creationId xmlns:a16="http://schemas.microsoft.com/office/drawing/2014/main" id="{1BEE682C-372D-85B9-70B7-10B247960D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0433" t="1414" r="9" b="-1414"/>
          <a:stretch/>
        </p:blipFill>
        <p:spPr>
          <a:xfrm>
            <a:off x="4572000" y="1773936"/>
            <a:ext cx="3102429" cy="955857"/>
          </a:xfrm>
          <a:prstGeom prst="rect">
            <a:avLst/>
          </a:prstGeom>
        </p:spPr>
      </p:pic>
      <p:sp>
        <p:nvSpPr>
          <p:cNvPr id="6" name="Content Placeholder 5">
            <a:extLst>
              <a:ext uri="{FF2B5EF4-FFF2-40B4-BE49-F238E27FC236}">
                <a16:creationId xmlns:a16="http://schemas.microsoft.com/office/drawing/2014/main" id="{561A60D4-0F2D-947F-351F-A4064099F10A}"/>
              </a:ext>
            </a:extLst>
          </p:cNvPr>
          <p:cNvSpPr>
            <a:spLocks noGrp="1"/>
          </p:cNvSpPr>
          <p:nvPr>
            <p:ph sz="quarter" idx="16"/>
          </p:nvPr>
        </p:nvSpPr>
        <p:spPr>
          <a:xfrm>
            <a:off x="891721" y="3108960"/>
            <a:ext cx="7157358" cy="640080"/>
          </a:xfrm>
        </p:spPr>
        <p:txBody>
          <a:bodyPr/>
          <a:lstStyle/>
          <a:p>
            <a:r>
              <a:rPr lang="en-US" sz="1800" dirty="0">
                <a:latin typeface="+mj-lt"/>
              </a:rPr>
              <a:t>The identified cash flows are reported in the investing section:</a:t>
            </a:r>
          </a:p>
        </p:txBody>
      </p:sp>
      <p:sp>
        <p:nvSpPr>
          <p:cNvPr id="7" name="Table Summary 6" hidden="1">
            <a:extLst>
              <a:ext uri="{FF2B5EF4-FFF2-40B4-BE49-F238E27FC236}">
                <a16:creationId xmlns:a16="http://schemas.microsoft.com/office/drawing/2014/main" id="{FE7648E3-803D-EC30-8FD2-FA0A70659F64}"/>
              </a:ext>
            </a:extLst>
          </p:cNvPr>
          <p:cNvSpPr>
            <a:spLocks noGrp="1"/>
          </p:cNvSpPr>
          <p:nvPr>
            <p:ph sz="quarter" idx="17"/>
          </p:nvPr>
        </p:nvSpPr>
        <p:spPr>
          <a:xfrm>
            <a:off x="2274277" y="3645876"/>
            <a:ext cx="4054929" cy="691661"/>
          </a:xfrm>
        </p:spPr>
        <p:txBody>
          <a:bodyPr/>
          <a:lstStyle/>
          <a:p>
            <a:r>
              <a:rPr lang="en-US" sz="1400" dirty="0"/>
              <a:t>The following content is arranged like a table. A table shows an account and an amount for cash flows from investing activities.</a:t>
            </a:r>
          </a:p>
        </p:txBody>
      </p:sp>
      <p:graphicFrame>
        <p:nvGraphicFramePr>
          <p:cNvPr id="20" name="Table 19">
            <a:extLst>
              <a:ext uri="{FF2B5EF4-FFF2-40B4-BE49-F238E27FC236}">
                <a16:creationId xmlns:a16="http://schemas.microsoft.com/office/drawing/2014/main" id="{A71D016F-D80E-C88C-40B3-BBE66B43EAEF}"/>
              </a:ext>
            </a:extLst>
          </p:cNvPr>
          <p:cNvGraphicFramePr>
            <a:graphicFrameLocks noGrp="1"/>
          </p:cNvGraphicFramePr>
          <p:nvPr>
            <p:extLst>
              <p:ext uri="{D42A27DB-BD31-4B8C-83A1-F6EECF244321}">
                <p14:modId xmlns:p14="http://schemas.microsoft.com/office/powerpoint/2010/main" val="1720744938"/>
              </p:ext>
            </p:extLst>
          </p:nvPr>
        </p:nvGraphicFramePr>
        <p:xfrm>
          <a:off x="2286000" y="3657600"/>
          <a:ext cx="4572000" cy="664464"/>
        </p:xfrm>
        <a:graphic>
          <a:graphicData uri="http://schemas.openxmlformats.org/drawingml/2006/table">
            <a:tbl>
              <a:tblPr firstRow="1"/>
              <a:tblGrid>
                <a:gridCol w="3611880">
                  <a:extLst>
                    <a:ext uri="{9D8B030D-6E8A-4147-A177-3AD203B41FA5}">
                      <a16:colId xmlns:a16="http://schemas.microsoft.com/office/drawing/2014/main" val="20000"/>
                    </a:ext>
                  </a:extLst>
                </a:gridCol>
                <a:gridCol w="960120">
                  <a:extLst>
                    <a:ext uri="{9D8B030D-6E8A-4147-A177-3AD203B41FA5}">
                      <a16:colId xmlns:a16="http://schemas.microsoft.com/office/drawing/2014/main" val="2766087954"/>
                    </a:ext>
                  </a:extLst>
                </a:gridCol>
              </a:tblGrid>
              <a:tr h="259080">
                <a:tc>
                  <a:txBody>
                    <a:bodyPr/>
                    <a:lstStyle/>
                    <a:p>
                      <a:pPr marL="0" indent="0" algn="l">
                        <a:buClr>
                          <a:srgbClr val="004A88"/>
                        </a:buClr>
                        <a:buFont typeface="Arial" panose="020B0604020202020204" pitchFamily="34" charset="0"/>
                        <a:buNone/>
                        <a:tabLst>
                          <a:tab pos="8004175" algn="r"/>
                        </a:tabLst>
                      </a:pPr>
                      <a:r>
                        <a:rPr lang="en-US" sz="1400" b="1" u="none" kern="1200" dirty="0">
                          <a:solidFill>
                            <a:schemeClr val="tx1"/>
                          </a:solidFill>
                          <a:latin typeface="Calibri" panose="020F0502020204030204" pitchFamily="34" charset="0"/>
                          <a:ea typeface="+mn-ea"/>
                          <a:cs typeface="Calibri" panose="020F0502020204030204" pitchFamily="34" charset="0"/>
                        </a:rPr>
                        <a:t>Cash flows from investing activities</a:t>
                      </a:r>
                      <a:endParaRPr sz="14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tc>
                  <a:txBody>
                    <a:bodyPr/>
                    <a:lstStyle/>
                    <a:p>
                      <a:pPr marL="285750" indent="-285750" algn="l">
                        <a:buClr>
                          <a:srgbClr val="004A88"/>
                        </a:buClr>
                        <a:buFont typeface="Arial" panose="020B0604020202020204" pitchFamily="34" charset="0"/>
                        <a:buChar char="•"/>
                        <a:tabLst>
                          <a:tab pos="8004175" algn="r"/>
                        </a:tabLst>
                      </a:pPr>
                      <a:endParaRPr sz="1400" b="0"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Cash received from sale of equipment</a:t>
                      </a:r>
                    </a:p>
                  </a:txBody>
                  <a:tcPr marL="274320" marT="27432" marB="91440" anchor="b">
                    <a:lnL w="6350" cap="flat" cmpd="sng" algn="ctr">
                      <a:solidFill>
                        <a:schemeClr val="tx1"/>
                      </a:solidFill>
                      <a:prstDash val="solid"/>
                      <a:round/>
                      <a:headEnd type="none" w="med" len="med"/>
                      <a:tailEnd type="none" w="med" len="med"/>
                    </a:lnL>
                    <a:lnR w="12700" cmpd="sng">
                      <a:noFill/>
                      <a:prstDash val="soli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tc>
                  <a:txBody>
                    <a:bodyPr/>
                    <a:lstStyle/>
                    <a:p>
                      <a:pPr marL="0" indent="0" algn="ctr"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$2,000</a:t>
                      </a:r>
                    </a:p>
                  </a:txBody>
                  <a:tcPr marT="27432" marB="91440" anchor="b">
                    <a:lnL w="12700" cmpd="sng">
                      <a:noFill/>
                      <a:prstDash val="solid"/>
                    </a:lnL>
                    <a:lnR w="6350" cap="flat" cmpd="sng" algn="ctr">
                      <a:solidFill>
                        <a:schemeClr val="tx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sp>
        <p:nvSpPr>
          <p:cNvPr id="8" name="Content Placeholder 7">
            <a:extLst>
              <a:ext uri="{FF2B5EF4-FFF2-40B4-BE49-F238E27FC236}">
                <a16:creationId xmlns:a16="http://schemas.microsoft.com/office/drawing/2014/main" id="{54055B51-C71D-5CB6-F383-1CE3B0FCBA92}"/>
              </a:ext>
            </a:extLst>
          </p:cNvPr>
          <p:cNvSpPr>
            <a:spLocks noGrp="1"/>
          </p:cNvSpPr>
          <p:nvPr>
            <p:ph sz="quarter" idx="18"/>
          </p:nvPr>
        </p:nvSpPr>
        <p:spPr>
          <a:xfrm>
            <a:off x="914400" y="4361688"/>
            <a:ext cx="7342909" cy="1197864"/>
          </a:xfrm>
        </p:spPr>
        <p:txBody>
          <a:bodyPr/>
          <a:lstStyle/>
          <a:p>
            <a:r>
              <a:rPr lang="en-US" sz="1800" dirty="0">
                <a:latin typeface="+mj-lt"/>
              </a:rPr>
              <a:t>The $60,000 purchase in item b, was paid for by issuing a long-term notes payable. This means it is reported in a note or in a separate schedule to the statement as a noncash investing and financing activity.</a:t>
            </a:r>
          </a:p>
        </p:txBody>
      </p:sp>
      <p:sp>
        <p:nvSpPr>
          <p:cNvPr id="9" name="Table Summary 8" hidden="1">
            <a:extLst>
              <a:ext uri="{FF2B5EF4-FFF2-40B4-BE49-F238E27FC236}">
                <a16:creationId xmlns:a16="http://schemas.microsoft.com/office/drawing/2014/main" id="{81B55411-12BB-C965-FF23-98AC23905C26}"/>
              </a:ext>
            </a:extLst>
          </p:cNvPr>
          <p:cNvSpPr>
            <a:spLocks noGrp="1"/>
          </p:cNvSpPr>
          <p:nvPr>
            <p:ph sz="quarter" idx="19"/>
          </p:nvPr>
        </p:nvSpPr>
        <p:spPr>
          <a:xfrm>
            <a:off x="2274277" y="5610004"/>
            <a:ext cx="4054929" cy="697011"/>
          </a:xfrm>
        </p:spPr>
        <p:txBody>
          <a:bodyPr/>
          <a:lstStyle/>
          <a:p>
            <a:r>
              <a:rPr lang="en-US" sz="1400" dirty="0"/>
              <a:t>The following content is arranged like a table. A table shows an account and an amount for noncash investing and financing activity.</a:t>
            </a:r>
          </a:p>
        </p:txBody>
      </p:sp>
      <p:graphicFrame>
        <p:nvGraphicFramePr>
          <p:cNvPr id="21" name="Table 20">
            <a:extLst>
              <a:ext uri="{FF2B5EF4-FFF2-40B4-BE49-F238E27FC236}">
                <a16:creationId xmlns:a16="http://schemas.microsoft.com/office/drawing/2014/main" id="{58E7CE27-441D-1AF9-9D3E-6E7C29D2721C}"/>
              </a:ext>
            </a:extLst>
          </p:cNvPr>
          <p:cNvGraphicFramePr>
            <a:graphicFrameLocks noGrp="1"/>
          </p:cNvGraphicFramePr>
          <p:nvPr>
            <p:extLst>
              <p:ext uri="{D42A27DB-BD31-4B8C-83A1-F6EECF244321}">
                <p14:modId xmlns:p14="http://schemas.microsoft.com/office/powerpoint/2010/main" val="2091809960"/>
              </p:ext>
            </p:extLst>
          </p:nvPr>
        </p:nvGraphicFramePr>
        <p:xfrm>
          <a:off x="2286000" y="5621727"/>
          <a:ext cx="4572000" cy="664464"/>
        </p:xfrm>
        <a:graphic>
          <a:graphicData uri="http://schemas.openxmlformats.org/drawingml/2006/table">
            <a:tbl>
              <a:tblPr firstRow="1"/>
              <a:tblGrid>
                <a:gridCol w="3611880">
                  <a:extLst>
                    <a:ext uri="{9D8B030D-6E8A-4147-A177-3AD203B41FA5}">
                      <a16:colId xmlns:a16="http://schemas.microsoft.com/office/drawing/2014/main" val="20000"/>
                    </a:ext>
                  </a:extLst>
                </a:gridCol>
                <a:gridCol w="960120">
                  <a:extLst>
                    <a:ext uri="{9D8B030D-6E8A-4147-A177-3AD203B41FA5}">
                      <a16:colId xmlns:a16="http://schemas.microsoft.com/office/drawing/2014/main" val="2766087954"/>
                    </a:ext>
                  </a:extLst>
                </a:gridCol>
              </a:tblGrid>
              <a:tr h="259080">
                <a:tc>
                  <a:txBody>
                    <a:bodyPr/>
                    <a:lstStyle/>
                    <a:p>
                      <a:pPr marL="0" indent="0" algn="l">
                        <a:buClr>
                          <a:srgbClr val="004A88"/>
                        </a:buClr>
                        <a:buFont typeface="Arial" panose="020B0604020202020204" pitchFamily="34" charset="0"/>
                        <a:buNone/>
                        <a:tabLst>
                          <a:tab pos="8004175" algn="r"/>
                        </a:tabLst>
                      </a:pPr>
                      <a:r>
                        <a:rPr lang="en-US" sz="1400" b="1" u="none" kern="1200" dirty="0">
                          <a:solidFill>
                            <a:schemeClr val="tx1"/>
                          </a:solidFill>
                          <a:latin typeface="Calibri" panose="020F0502020204030204" pitchFamily="34" charset="0"/>
                          <a:ea typeface="+mn-ea"/>
                          <a:cs typeface="Calibri" panose="020F0502020204030204" pitchFamily="34" charset="0"/>
                        </a:rPr>
                        <a:t>Noncash investing and financing activity</a:t>
                      </a:r>
                      <a:endParaRPr sz="14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tc>
                  <a:txBody>
                    <a:bodyPr/>
                    <a:lstStyle/>
                    <a:p>
                      <a:pPr marL="285750" indent="-285750" algn="l">
                        <a:buClr>
                          <a:srgbClr val="004A88"/>
                        </a:buClr>
                        <a:buFont typeface="Arial" panose="020B0604020202020204" pitchFamily="34" charset="0"/>
                        <a:buChar char="•"/>
                        <a:tabLst>
                          <a:tab pos="8004175" algn="r"/>
                        </a:tabLst>
                      </a:pPr>
                      <a:endParaRPr sz="1400" b="0"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Purchased land with issuance of notes</a:t>
                      </a:r>
                    </a:p>
                  </a:txBody>
                  <a:tcPr marL="274320" marT="27432" marB="91440" anchor="b">
                    <a:lnL w="6350" cap="flat" cmpd="sng" algn="ctr">
                      <a:solidFill>
                        <a:schemeClr val="tx1"/>
                      </a:solidFill>
                      <a:prstDash val="solid"/>
                      <a:round/>
                      <a:headEnd type="none" w="med" len="med"/>
                      <a:tailEnd type="none" w="med" len="med"/>
                    </a:lnL>
                    <a:lnR w="12700" cmpd="sng">
                      <a:noFill/>
                      <a:prstDash val="soli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tc>
                  <a:txBody>
                    <a:bodyPr/>
                    <a:lstStyle/>
                    <a:p>
                      <a:pPr marL="0" indent="0" algn="ctr"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$60,000</a:t>
                      </a:r>
                    </a:p>
                  </a:txBody>
                  <a:tcPr marT="27432" marB="91440" anchor="b">
                    <a:lnL w="12700" cmpd="sng">
                      <a:noFill/>
                      <a:prstDash val="solid"/>
                    </a:lnL>
                    <a:lnR w="6350" cap="flat" cmpd="sng" algn="ctr">
                      <a:solidFill>
                        <a:schemeClr val="tx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sp>
        <p:nvSpPr>
          <p:cNvPr id="17" name="Slide Number Placeholder 16">
            <a:extLst>
              <a:ext uri="{FF2B5EF4-FFF2-40B4-BE49-F238E27FC236}">
                <a16:creationId xmlns:a16="http://schemas.microsoft.com/office/drawing/2014/main" id="{4959208F-C9EC-5179-AF8D-892509DE028D}"/>
              </a:ext>
            </a:extLst>
          </p:cNvPr>
          <p:cNvSpPr>
            <a:spLocks noGrp="1"/>
          </p:cNvSpPr>
          <p:nvPr>
            <p:ph type="sldNum" sz="quarter" idx="10"/>
          </p:nvPr>
        </p:nvSpPr>
        <p:spPr/>
        <p:txBody>
          <a:bodyPr/>
          <a:lstStyle/>
          <a:p>
            <a:r>
              <a:rPr lang="en-US" dirty="0"/>
              <a:t>16-</a:t>
            </a:r>
            <a:fld id="{68151E55-6873-49E2-B8D5-2F265E6F1973}" type="slidenum">
              <a:rPr lang="en-US" smtClean="0"/>
              <a:pPr/>
              <a:t>31</a:t>
            </a:fld>
            <a:endParaRPr lang="en-US" dirty="0"/>
          </a:p>
        </p:txBody>
      </p:sp>
    </p:spTree>
    <p:extLst>
      <p:ext uri="{BB962C8B-B14F-4D97-AF65-F5344CB8AC3E}">
        <p14:creationId xmlns:p14="http://schemas.microsoft.com/office/powerpoint/2010/main" val="313517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0B2C-91EE-EF56-D51F-9BE0372C316E}"/>
              </a:ext>
            </a:extLst>
          </p:cNvPr>
          <p:cNvSpPr>
            <a:spLocks noGrp="1"/>
          </p:cNvSpPr>
          <p:nvPr>
            <p:ph type="title"/>
          </p:nvPr>
        </p:nvSpPr>
        <p:spPr>
          <a:xfrm>
            <a:off x="342900" y="665480"/>
            <a:ext cx="8458200" cy="1051560"/>
          </a:xfrm>
        </p:spPr>
        <p:txBody>
          <a:bodyPr lIns="365760" rIns="365760"/>
          <a:lstStyle/>
          <a:p>
            <a:r>
              <a:rPr lang="en-US" dirty="0"/>
              <a:t>Cash Flows from Financing: Three-Step Analysis</a:t>
            </a:r>
          </a:p>
        </p:txBody>
      </p:sp>
      <p:sp>
        <p:nvSpPr>
          <p:cNvPr id="3" name="Content Placeholder 2">
            <a:extLst>
              <a:ext uri="{FF2B5EF4-FFF2-40B4-BE49-F238E27FC236}">
                <a16:creationId xmlns:a16="http://schemas.microsoft.com/office/drawing/2014/main" id="{E9E7F56E-2C8B-B9DE-B27F-4099D50C3636}"/>
              </a:ext>
            </a:extLst>
          </p:cNvPr>
          <p:cNvSpPr>
            <a:spLocks noGrp="1"/>
          </p:cNvSpPr>
          <p:nvPr>
            <p:ph sz="quarter" idx="11"/>
          </p:nvPr>
        </p:nvSpPr>
        <p:spPr>
          <a:xfrm>
            <a:off x="804672" y="1709928"/>
            <a:ext cx="7543800" cy="1077218"/>
          </a:xfrm>
          <a:noFill/>
          <a:ln w="9525">
            <a:noFill/>
            <a:miter lim="800000"/>
            <a:headEnd/>
            <a:tailEnd/>
          </a:ln>
        </p:spPr>
        <p:txBody>
          <a:bodyPr wrap="square">
            <a:spAutoFit/>
          </a:bodyPr>
          <a:lstStyle/>
          <a:p>
            <a:pPr algn="ctr" fontAlgn="base">
              <a:spcBef>
                <a:spcPct val="0"/>
              </a:spcBef>
              <a:spcAft>
                <a:spcPct val="0"/>
              </a:spcAft>
            </a:pPr>
            <a:r>
              <a:rPr lang="en-US" sz="3200" dirty="0">
                <a:solidFill>
                  <a:srgbClr val="632523"/>
                </a:solidFill>
                <a:ea typeface="+mn-ea"/>
                <a:cs typeface="Arial" charset="0"/>
              </a:rPr>
              <a:t>A three-step process to determine cash provided or used by financing activities:</a:t>
            </a:r>
          </a:p>
        </p:txBody>
      </p:sp>
      <p:sp>
        <p:nvSpPr>
          <p:cNvPr id="4" name="Content Placeholder 3">
            <a:extLst>
              <a:ext uri="{FF2B5EF4-FFF2-40B4-BE49-F238E27FC236}">
                <a16:creationId xmlns:a16="http://schemas.microsoft.com/office/drawing/2014/main" id="{C5CDE190-E2BA-99BC-8368-DD71A7A042A8}"/>
              </a:ext>
            </a:extLst>
          </p:cNvPr>
          <p:cNvSpPr>
            <a:spLocks noGrp="1"/>
          </p:cNvSpPr>
          <p:nvPr>
            <p:ph sz="quarter" idx="14"/>
          </p:nvPr>
        </p:nvSpPr>
        <p:spPr>
          <a:xfrm>
            <a:off x="841248" y="2898648"/>
            <a:ext cx="3127248"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fontAlgn="base">
              <a:spcBef>
                <a:spcPct val="0"/>
              </a:spcBef>
              <a:spcAft>
                <a:spcPct val="0"/>
              </a:spcAft>
            </a:pPr>
            <a:r>
              <a:rPr lang="en-US" sz="2400" b="1" dirty="0">
                <a:solidFill>
                  <a:srgbClr val="632523"/>
                </a:solidFill>
                <a:ea typeface="+mn-ea"/>
                <a:cs typeface="Arial" charset="0"/>
              </a:rPr>
              <a:t>Identify changes in financing-related accounts</a:t>
            </a:r>
          </a:p>
        </p:txBody>
      </p:sp>
      <p:sp>
        <p:nvSpPr>
          <p:cNvPr id="5" name="Content Placeholder 4">
            <a:extLst>
              <a:ext uri="{FF2B5EF4-FFF2-40B4-BE49-F238E27FC236}">
                <a16:creationId xmlns:a16="http://schemas.microsoft.com/office/drawing/2014/main" id="{649439A0-F21E-A6DE-A3D6-CC945EAC56BD}"/>
              </a:ext>
            </a:extLst>
          </p:cNvPr>
          <p:cNvSpPr>
            <a:spLocks noGrp="1"/>
          </p:cNvSpPr>
          <p:nvPr>
            <p:ph sz="quarter" idx="15"/>
          </p:nvPr>
        </p:nvSpPr>
        <p:spPr>
          <a:xfrm>
            <a:off x="4873752" y="2898648"/>
            <a:ext cx="3127248"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400" b="1" dirty="0">
                <a:solidFill>
                  <a:srgbClr val="632523"/>
                </a:solidFill>
                <a:ea typeface="+mn-ea"/>
                <a:cs typeface="Arial" charset="0"/>
              </a:rPr>
              <a:t>Determine the cash effects using T-accounts and reconstructed entries</a:t>
            </a:r>
          </a:p>
        </p:txBody>
      </p:sp>
      <p:sp>
        <p:nvSpPr>
          <p:cNvPr id="6" name="Content Placeholder 5">
            <a:extLst>
              <a:ext uri="{FF2B5EF4-FFF2-40B4-BE49-F238E27FC236}">
                <a16:creationId xmlns:a16="http://schemas.microsoft.com/office/drawing/2014/main" id="{E7B525EE-7275-57CB-7DE9-235E0054886E}"/>
              </a:ext>
            </a:extLst>
          </p:cNvPr>
          <p:cNvSpPr>
            <a:spLocks noGrp="1"/>
          </p:cNvSpPr>
          <p:nvPr>
            <p:ph sz="quarter" idx="16"/>
          </p:nvPr>
        </p:nvSpPr>
        <p:spPr>
          <a:xfrm>
            <a:off x="3008376" y="4727448"/>
            <a:ext cx="3127248" cy="1600200"/>
          </a:xfrm>
          <a:prstGeom prst="roundRect">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fontAlgn="base">
              <a:spcBef>
                <a:spcPct val="0"/>
              </a:spcBef>
              <a:spcAft>
                <a:spcPct val="0"/>
              </a:spcAft>
            </a:pPr>
            <a:r>
              <a:rPr lang="en-US" sz="2400" b="1" dirty="0">
                <a:solidFill>
                  <a:srgbClr val="632523"/>
                </a:solidFill>
                <a:ea typeface="+mn-ea"/>
                <a:cs typeface="Arial" charset="0"/>
              </a:rPr>
              <a:t>Report the cash flow effects</a:t>
            </a:r>
          </a:p>
        </p:txBody>
      </p:sp>
      <p:sp>
        <p:nvSpPr>
          <p:cNvPr id="11" name="Slide Number Placeholder 10">
            <a:extLst>
              <a:ext uri="{FF2B5EF4-FFF2-40B4-BE49-F238E27FC236}">
                <a16:creationId xmlns:a16="http://schemas.microsoft.com/office/drawing/2014/main" id="{96838832-208B-ED4B-1A26-486A55667D82}"/>
              </a:ext>
            </a:extLst>
          </p:cNvPr>
          <p:cNvSpPr>
            <a:spLocks noGrp="1"/>
          </p:cNvSpPr>
          <p:nvPr>
            <p:ph type="sldNum" sz="quarter" idx="10"/>
          </p:nvPr>
        </p:nvSpPr>
        <p:spPr/>
        <p:txBody>
          <a:bodyPr/>
          <a:lstStyle/>
          <a:p>
            <a:r>
              <a:rPr lang="en-US" dirty="0"/>
              <a:t>16-</a:t>
            </a:r>
            <a:fld id="{68151E55-6873-49E2-B8D5-2F265E6F1973}" type="slidenum">
              <a:rPr lang="en-US" smtClean="0"/>
              <a:pPr/>
              <a:t>32</a:t>
            </a:fld>
            <a:endParaRPr lang="en-US" dirty="0"/>
          </a:p>
        </p:txBody>
      </p:sp>
    </p:spTree>
    <p:extLst>
      <p:ext uri="{BB962C8B-B14F-4D97-AF65-F5344CB8AC3E}">
        <p14:creationId xmlns:p14="http://schemas.microsoft.com/office/powerpoint/2010/main" val="319581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87E9-413F-8002-18A4-2CDA57FA88CF}"/>
              </a:ext>
            </a:extLst>
          </p:cNvPr>
          <p:cNvSpPr>
            <a:spLocks noGrp="1"/>
          </p:cNvSpPr>
          <p:nvPr>
            <p:ph type="title"/>
          </p:nvPr>
        </p:nvSpPr>
        <p:spPr/>
        <p:txBody>
          <a:bodyPr/>
          <a:lstStyle/>
          <a:p>
            <a:r>
              <a:rPr lang="en-US" sz="4000" dirty="0"/>
              <a:t>Cash Flows from Financing: First Step</a:t>
            </a:r>
          </a:p>
        </p:txBody>
      </p:sp>
      <p:sp>
        <p:nvSpPr>
          <p:cNvPr id="3" name="Content Placeholder 2">
            <a:extLst>
              <a:ext uri="{FF2B5EF4-FFF2-40B4-BE49-F238E27FC236}">
                <a16:creationId xmlns:a16="http://schemas.microsoft.com/office/drawing/2014/main" id="{CC435951-1401-92A5-8B65-643B166A43A1}"/>
              </a:ext>
            </a:extLst>
          </p:cNvPr>
          <p:cNvSpPr>
            <a:spLocks noGrp="1"/>
          </p:cNvSpPr>
          <p:nvPr>
            <p:ph sz="quarter" idx="11"/>
          </p:nvPr>
        </p:nvSpPr>
        <p:spPr>
          <a:xfrm>
            <a:off x="4334256" y="1472184"/>
            <a:ext cx="1066800"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16.10</a:t>
            </a:r>
          </a:p>
        </p:txBody>
      </p:sp>
      <p:sp>
        <p:nvSpPr>
          <p:cNvPr id="4" name="Table Summary 3" hidden="1">
            <a:extLst>
              <a:ext uri="{FF2B5EF4-FFF2-40B4-BE49-F238E27FC236}">
                <a16:creationId xmlns:a16="http://schemas.microsoft.com/office/drawing/2014/main" id="{FACA9022-D3C7-E1E4-349A-116783259BE3}"/>
              </a:ext>
            </a:extLst>
          </p:cNvPr>
          <p:cNvSpPr>
            <a:spLocks noGrp="1"/>
          </p:cNvSpPr>
          <p:nvPr>
            <p:ph sz="quarter" idx="14"/>
          </p:nvPr>
        </p:nvSpPr>
        <p:spPr>
          <a:xfrm>
            <a:off x="342900" y="2488006"/>
            <a:ext cx="4737100" cy="940994"/>
          </a:xfrm>
        </p:spPr>
        <p:txBody>
          <a:bodyPr/>
          <a:lstStyle/>
          <a:p>
            <a:r>
              <a:rPr lang="en-US" sz="1400" dirty="0"/>
              <a:t>The following content is arranged like a table. Table divided into 4 columns and 9 rows. </a:t>
            </a:r>
          </a:p>
        </p:txBody>
      </p:sp>
      <p:graphicFrame>
        <p:nvGraphicFramePr>
          <p:cNvPr id="12" name="Table 11">
            <a:extLst>
              <a:ext uri="{FF2B5EF4-FFF2-40B4-BE49-F238E27FC236}">
                <a16:creationId xmlns:a16="http://schemas.microsoft.com/office/drawing/2014/main" id="{99D9139F-DC1E-8459-D5B7-3881CF7B8AB4}"/>
              </a:ext>
            </a:extLst>
          </p:cNvPr>
          <p:cNvGraphicFramePr>
            <a:graphicFrameLocks noGrp="1"/>
          </p:cNvGraphicFramePr>
          <p:nvPr>
            <p:extLst>
              <p:ext uri="{D42A27DB-BD31-4B8C-83A1-F6EECF244321}">
                <p14:modId xmlns:p14="http://schemas.microsoft.com/office/powerpoint/2010/main" val="1670868896"/>
              </p:ext>
            </p:extLst>
          </p:nvPr>
        </p:nvGraphicFramePr>
        <p:xfrm>
          <a:off x="355600" y="2338984"/>
          <a:ext cx="4937760" cy="1810512"/>
        </p:xfrm>
        <a:graphic>
          <a:graphicData uri="http://schemas.openxmlformats.org/drawingml/2006/table">
            <a:tbl>
              <a:tblPr firstRow="1"/>
              <a:tblGrid>
                <a:gridCol w="1927857">
                  <a:extLst>
                    <a:ext uri="{9D8B030D-6E8A-4147-A177-3AD203B41FA5}">
                      <a16:colId xmlns:a16="http://schemas.microsoft.com/office/drawing/2014/main" val="20000"/>
                    </a:ext>
                  </a:extLst>
                </a:gridCol>
                <a:gridCol w="798549">
                  <a:extLst>
                    <a:ext uri="{9D8B030D-6E8A-4147-A177-3AD203B41FA5}">
                      <a16:colId xmlns:a16="http://schemas.microsoft.com/office/drawing/2014/main" val="763229362"/>
                    </a:ext>
                  </a:extLst>
                </a:gridCol>
                <a:gridCol w="835398">
                  <a:extLst>
                    <a:ext uri="{9D8B030D-6E8A-4147-A177-3AD203B41FA5}">
                      <a16:colId xmlns:a16="http://schemas.microsoft.com/office/drawing/2014/main" val="3797117242"/>
                    </a:ext>
                  </a:extLst>
                </a:gridCol>
                <a:gridCol w="1375956">
                  <a:extLst>
                    <a:ext uri="{9D8B030D-6E8A-4147-A177-3AD203B41FA5}">
                      <a16:colId xmlns:a16="http://schemas.microsoft.com/office/drawing/2014/main" val="949138958"/>
                    </a:ext>
                  </a:extLst>
                </a:gridCol>
              </a:tblGrid>
              <a:tr h="179493">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Current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Accounts payable</a:t>
                      </a:r>
                    </a:p>
                  </a:txBody>
                  <a:tcPr marL="2743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a:t>
                      </a:r>
                      <a:r>
                        <a:rPr lang="en-US" sz="12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1200" b="0" i="0" u="none" strike="noStrike" dirty="0">
                          <a:solidFill>
                            <a:srgbClr val="000000"/>
                          </a:solidFill>
                          <a:effectLst/>
                          <a:latin typeface="Calibri" panose="020F0502020204030204" pitchFamily="34" charset="0"/>
                          <a:cs typeface="Calibri" panose="020F0502020204030204" pitchFamily="34" charset="0"/>
                        </a:rPr>
                        <a:t>35,000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a:t>
                      </a:r>
                      <a:r>
                        <a:rPr lang="en-US" sz="1200" b="0" i="0" u="none" strike="noStrike" spc="300" baseline="0" dirty="0">
                          <a:solidFill>
                            <a:srgbClr val="000000"/>
                          </a:solidFill>
                          <a:effectLst/>
                          <a:latin typeface="Calibri" panose="020F0502020204030204" pitchFamily="34" charset="0"/>
                          <a:cs typeface="Calibri" panose="020F0502020204030204" pitchFamily="34" charset="0"/>
                        </a:rPr>
                        <a:t> </a:t>
                      </a:r>
                      <a:r>
                        <a:rPr lang="en-US" sz="1200" b="0" i="0" u="none" strike="noStrike" dirty="0">
                          <a:solidFill>
                            <a:srgbClr val="000000"/>
                          </a:solidFill>
                          <a:effectLst/>
                          <a:latin typeface="Calibri" panose="020F0502020204030204" pitchFamily="34" charset="0"/>
                          <a:cs typeface="Calibri" panose="020F0502020204030204" pitchFamily="34" charset="0"/>
                        </a:rPr>
                        <a:t>40,000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$ 5,000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86076277"/>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Interest payable</a:t>
                      </a:r>
                    </a:p>
                  </a:txBody>
                  <a:tcPr marL="2743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3,000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1,000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75594715"/>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Income taxes payable</a:t>
                      </a:r>
                    </a:p>
                  </a:txBody>
                  <a:tcPr marL="2743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200" b="0" i="0" u="sng" strike="noStrike" dirty="0">
                          <a:solidFill>
                            <a:srgbClr val="000000"/>
                          </a:solidFill>
                          <a:effectLst/>
                          <a:latin typeface="Calibri" panose="020F0502020204030204" pitchFamily="34" charset="0"/>
                          <a:cs typeface="Calibri" panose="020F0502020204030204" pitchFamily="34" charset="0"/>
                        </a:rPr>
                        <a:t>22,000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200" b="0" i="0" u="sng" strike="noStrike" dirty="0">
                          <a:solidFill>
                            <a:srgbClr val="000000"/>
                          </a:solidFill>
                          <a:effectLst/>
                          <a:latin typeface="Calibri" panose="020F0502020204030204" pitchFamily="34" charset="0"/>
                          <a:cs typeface="Calibri" panose="020F0502020204030204" pitchFamily="34" charset="0"/>
                        </a:rPr>
                        <a:t>12,000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10,000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46595304"/>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Total current liabilities</a:t>
                      </a:r>
                    </a:p>
                  </a:txBody>
                  <a:tcPr marL="2743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60,000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56,000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73771269"/>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Long-term notes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90,000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30,000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84773289"/>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Long-term bonds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sng" strike="noStrike" spc="3100" baseline="0" dirty="0">
                          <a:solidFill>
                            <a:srgbClr val="000000"/>
                          </a:solidFill>
                          <a:effectLst/>
                          <a:latin typeface="Calibri" panose="020F0502020204030204" pitchFamily="34" charset="0"/>
                          <a:cs typeface="Calibri" panose="020F0502020204030204" pitchFamily="34" charset="0"/>
                        </a:rPr>
                        <a:t> </a:t>
                      </a:r>
                      <a:r>
                        <a:rPr lang="en-US" sz="1200" b="0" i="0" u="sng" strike="noStrike" dirty="0">
                          <a:solidFill>
                            <a:srgbClr val="000000"/>
                          </a:solidFill>
                          <a:effectLst/>
                          <a:latin typeface="Calibri" panose="020F0502020204030204" pitchFamily="34" charset="0"/>
                          <a:cs typeface="Calibri" panose="020F0502020204030204" pitchFamily="34" charset="0"/>
                        </a:rPr>
                        <a:t>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200" b="0" i="0" u="sng" strike="noStrike" dirty="0">
                          <a:solidFill>
                            <a:srgbClr val="000000"/>
                          </a:solidFill>
                          <a:effectLst/>
                          <a:latin typeface="Calibri" panose="020F0502020204030204" pitchFamily="34" charset="0"/>
                          <a:cs typeface="Calibri" panose="020F0502020204030204" pitchFamily="34" charset="0"/>
                        </a:rPr>
                        <a:t>34,000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34,000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63222058"/>
                  </a:ext>
                </a:extLst>
              </a:tr>
              <a:tr h="179493">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Total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150,000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200" b="0" i="0" u="none" strike="noStrike" dirty="0">
                          <a:solidFill>
                            <a:srgbClr val="000000"/>
                          </a:solidFill>
                          <a:effectLst/>
                          <a:latin typeface="Calibri" panose="020F0502020204030204" pitchFamily="34" charset="0"/>
                          <a:cs typeface="Calibri" panose="020F0502020204030204" pitchFamily="34" charset="0"/>
                        </a:rPr>
                        <a:t>120,000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649945936"/>
                  </a:ext>
                </a:extLst>
              </a:tr>
            </a:tbl>
          </a:graphicData>
        </a:graphic>
      </p:graphicFrame>
      <p:pic>
        <p:nvPicPr>
          <p:cNvPr id="14" name="Picture 13">
            <a:extLst>
              <a:ext uri="{FF2B5EF4-FFF2-40B4-BE49-F238E27FC236}">
                <a16:creationId xmlns:a16="http://schemas.microsoft.com/office/drawing/2014/main" id="{4C4538AC-96ED-77EE-6A33-34B3DBFC77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8113" y="3757159"/>
            <a:ext cx="4962574" cy="207282"/>
          </a:xfrm>
          <a:prstGeom prst="rect">
            <a:avLst/>
          </a:prstGeom>
        </p:spPr>
      </p:pic>
      <p:sp>
        <p:nvSpPr>
          <p:cNvPr id="5" name="Content Placeholder 4">
            <a:extLst>
              <a:ext uri="{FF2B5EF4-FFF2-40B4-BE49-F238E27FC236}">
                <a16:creationId xmlns:a16="http://schemas.microsoft.com/office/drawing/2014/main" id="{157FB3D5-4ED7-ADD0-481B-2238FBF4BF2D}"/>
              </a:ext>
            </a:extLst>
          </p:cNvPr>
          <p:cNvSpPr>
            <a:spLocks noGrp="1"/>
          </p:cNvSpPr>
          <p:nvPr>
            <p:ph sz="quarter" idx="15"/>
          </p:nvPr>
        </p:nvSpPr>
        <p:spPr>
          <a:xfrm>
            <a:off x="5486400" y="2441448"/>
            <a:ext cx="3127248" cy="1572768"/>
          </a:xfrm>
        </p:spPr>
        <p:txBody>
          <a:bodyPr/>
          <a:lstStyle/>
          <a:p>
            <a:r>
              <a:rPr lang="en-US" sz="2400" dirty="0">
                <a:latin typeface="+mj-lt"/>
              </a:rPr>
              <a:t>This analysis reveals: a decrease in bonds payable from $34,000 to $0.</a:t>
            </a:r>
          </a:p>
        </p:txBody>
      </p:sp>
      <p:sp>
        <p:nvSpPr>
          <p:cNvPr id="11" name="Slide Number Placeholder 10">
            <a:extLst>
              <a:ext uri="{FF2B5EF4-FFF2-40B4-BE49-F238E27FC236}">
                <a16:creationId xmlns:a16="http://schemas.microsoft.com/office/drawing/2014/main" id="{77148769-D6CE-1C5C-3C5C-8742DAB78483}"/>
              </a:ext>
            </a:extLst>
          </p:cNvPr>
          <p:cNvSpPr>
            <a:spLocks noGrp="1"/>
          </p:cNvSpPr>
          <p:nvPr>
            <p:ph type="sldNum" sz="quarter" idx="10"/>
          </p:nvPr>
        </p:nvSpPr>
        <p:spPr/>
        <p:txBody>
          <a:bodyPr/>
          <a:lstStyle/>
          <a:p>
            <a:r>
              <a:rPr lang="en-US" dirty="0"/>
              <a:t>16-</a:t>
            </a:r>
            <a:fld id="{68151E55-6873-49E2-B8D5-2F265E6F1973}" type="slidenum">
              <a:rPr lang="en-US" smtClean="0"/>
              <a:pPr/>
              <a:t>33</a:t>
            </a:fld>
            <a:endParaRPr lang="en-US" dirty="0"/>
          </a:p>
        </p:txBody>
      </p:sp>
    </p:spTree>
    <p:extLst>
      <p:ext uri="{BB962C8B-B14F-4D97-AF65-F5344CB8AC3E}">
        <p14:creationId xmlns:p14="http://schemas.microsoft.com/office/powerpoint/2010/main" val="64876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754E-180F-9033-D646-B6C1C7E53985}"/>
              </a:ext>
            </a:extLst>
          </p:cNvPr>
          <p:cNvSpPr>
            <a:spLocks noGrp="1"/>
          </p:cNvSpPr>
          <p:nvPr>
            <p:ph type="title"/>
          </p:nvPr>
        </p:nvSpPr>
        <p:spPr>
          <a:xfrm>
            <a:off x="101600" y="627380"/>
            <a:ext cx="8890000" cy="768096"/>
          </a:xfrm>
        </p:spPr>
        <p:txBody>
          <a:bodyPr/>
          <a:lstStyle/>
          <a:p>
            <a:r>
              <a:rPr lang="en-US" sz="4000" dirty="0"/>
              <a:t>Cash Flows from Financing: Second Step</a:t>
            </a:r>
          </a:p>
        </p:txBody>
      </p:sp>
      <p:sp>
        <p:nvSpPr>
          <p:cNvPr id="3" name="Content Placeholder 2">
            <a:extLst>
              <a:ext uri="{FF2B5EF4-FFF2-40B4-BE49-F238E27FC236}">
                <a16:creationId xmlns:a16="http://schemas.microsoft.com/office/drawing/2014/main" id="{DD58B678-EC8F-C84F-1364-989F47282F9A}"/>
              </a:ext>
            </a:extLst>
          </p:cNvPr>
          <p:cNvSpPr>
            <a:spLocks noGrp="1"/>
          </p:cNvSpPr>
          <p:nvPr>
            <p:ph sz="quarter" idx="11"/>
          </p:nvPr>
        </p:nvSpPr>
        <p:spPr>
          <a:xfrm>
            <a:off x="342900" y="1374140"/>
            <a:ext cx="8470900" cy="640080"/>
          </a:xfrm>
        </p:spPr>
        <p:txBody>
          <a:bodyPr/>
          <a:lstStyle/>
          <a:p>
            <a:r>
              <a:rPr lang="en-US" dirty="0">
                <a:latin typeface="+mj-lt"/>
              </a:rPr>
              <a:t>Step two explains the change in item e. Bonds with a carrying value of $34,000 are retired for $18,000 cash, resulting in a $16,000 gain.</a:t>
            </a:r>
          </a:p>
        </p:txBody>
      </p:sp>
      <p:sp>
        <p:nvSpPr>
          <p:cNvPr id="4" name="Table Summary 3" hidden="1">
            <a:extLst>
              <a:ext uri="{FF2B5EF4-FFF2-40B4-BE49-F238E27FC236}">
                <a16:creationId xmlns:a16="http://schemas.microsoft.com/office/drawing/2014/main" id="{D9EE9142-2D53-63CA-767E-A9AB740AAB3D}"/>
              </a:ext>
            </a:extLst>
          </p:cNvPr>
          <p:cNvSpPr>
            <a:spLocks noGrp="1"/>
          </p:cNvSpPr>
          <p:nvPr>
            <p:ph sz="quarter" idx="14"/>
          </p:nvPr>
        </p:nvSpPr>
        <p:spPr>
          <a:xfrm>
            <a:off x="1530349" y="2171890"/>
            <a:ext cx="5039287" cy="985482"/>
          </a:xfrm>
        </p:spPr>
        <p:txBody>
          <a:bodyPr/>
          <a:lstStyle/>
          <a:p>
            <a:r>
              <a:rPr lang="en-US" sz="1600" dirty="0"/>
              <a:t>The following content is arranged like a table. Reconstruction journal entry shows account name and amount debited on the first line; indented account names and amounts on the next 2 lines.</a:t>
            </a:r>
          </a:p>
        </p:txBody>
      </p:sp>
      <p:graphicFrame>
        <p:nvGraphicFramePr>
          <p:cNvPr id="18" name="Table 17">
            <a:extLst>
              <a:ext uri="{FF2B5EF4-FFF2-40B4-BE49-F238E27FC236}">
                <a16:creationId xmlns:a16="http://schemas.microsoft.com/office/drawing/2014/main" id="{F9E58E25-5705-231B-FCF2-DA7B143135B0}"/>
              </a:ext>
            </a:extLst>
          </p:cNvPr>
          <p:cNvGraphicFramePr>
            <a:graphicFrameLocks noGrp="1"/>
          </p:cNvGraphicFramePr>
          <p:nvPr>
            <p:extLst>
              <p:ext uri="{D42A27DB-BD31-4B8C-83A1-F6EECF244321}">
                <p14:modId xmlns:p14="http://schemas.microsoft.com/office/powerpoint/2010/main" val="2622537923"/>
              </p:ext>
            </p:extLst>
          </p:nvPr>
        </p:nvGraphicFramePr>
        <p:xfrm>
          <a:off x="1856745" y="2270832"/>
          <a:ext cx="5430510" cy="8229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041625929"/>
                    </a:ext>
                  </a:extLst>
                </a:gridCol>
                <a:gridCol w="2194560">
                  <a:extLst>
                    <a:ext uri="{9D8B030D-6E8A-4147-A177-3AD203B41FA5}">
                      <a16:colId xmlns:a16="http://schemas.microsoft.com/office/drawing/2014/main" val="71445422"/>
                    </a:ext>
                  </a:extLst>
                </a:gridCol>
                <a:gridCol w="886455">
                  <a:extLst>
                    <a:ext uri="{9D8B030D-6E8A-4147-A177-3AD203B41FA5}">
                      <a16:colId xmlns:a16="http://schemas.microsoft.com/office/drawing/2014/main" val="3000333319"/>
                    </a:ext>
                  </a:extLst>
                </a:gridCol>
                <a:gridCol w="886455">
                  <a:extLst>
                    <a:ext uri="{9D8B030D-6E8A-4147-A177-3AD203B41FA5}">
                      <a16:colId xmlns:a16="http://schemas.microsoft.com/office/drawing/2014/main" val="3887205811"/>
                    </a:ext>
                  </a:extLst>
                </a:gridCol>
              </a:tblGrid>
              <a:tr h="0">
                <a:tc>
                  <a:txBody>
                    <a:bodyPr/>
                    <a:lstStyle/>
                    <a:p>
                      <a:pPr algn="l"/>
                      <a:r>
                        <a:rPr lang="en-US" sz="1200" b="1" u="none" dirty="0">
                          <a:solidFill>
                            <a:schemeClr val="tx1"/>
                          </a:solidFill>
                        </a:rPr>
                        <a:t>Reconstruction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Bonds Payable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14400">
                        <a:tabLst>
                          <a:tab pos="977900" algn="l"/>
                        </a:tabLst>
                      </a:pPr>
                      <a:r>
                        <a:rPr lang="en-US" sz="1200" b="0" u="none" dirty="0">
                          <a:solidFill>
                            <a:schemeClr val="tx1"/>
                          </a:solidFill>
                        </a:rPr>
                        <a:t>34,000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73638"/>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Gain on bond retirement</a:t>
                      </a:r>
                    </a:p>
                  </a:txBody>
                  <a:tcPr marL="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14400">
                        <a:tabLst>
                          <a:tab pos="977900" algn="l"/>
                        </a:tabLst>
                      </a:pPr>
                      <a:endParaRPr lang="en-US" sz="1200" b="0" u="none" dirty="0">
                        <a:solidFill>
                          <a:schemeClr val="tx1"/>
                        </a:solidFill>
                      </a:endParaRP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dirty="0">
                          <a:solidFill>
                            <a:schemeClr val="tx1"/>
                          </a:solidFill>
                        </a:rPr>
                        <a:t>16,000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19353"/>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solidFill>
                            <a:srgbClr val="C00000"/>
                          </a:solidFill>
                        </a:rPr>
                        <a:t>Cash</a:t>
                      </a:r>
                      <a:endParaRPr lang="en-US" sz="1200" b="0" u="none" dirty="0">
                        <a:solidFill>
                          <a:srgbClr val="C00000"/>
                        </a:solidFill>
                      </a:endParaRPr>
                    </a:p>
                  </a:txBody>
                  <a:tcPr marL="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tab pos="977900" algn="l"/>
                        </a:tabLst>
                      </a:pPr>
                      <a:endParaRPr lang="en-US" sz="1200" b="0" u="none"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a:solidFill>
                            <a:srgbClr val="C00000"/>
                          </a:solidFill>
                        </a:rPr>
                        <a:t>18,000</a:t>
                      </a:r>
                      <a:endParaRPr lang="en-US" sz="1200" b="0" u="none"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097056"/>
                  </a:ext>
                </a:extLst>
              </a:tr>
            </a:tbl>
          </a:graphicData>
        </a:graphic>
      </p:graphicFrame>
      <p:sp>
        <p:nvSpPr>
          <p:cNvPr id="5" name="Content Placeholder 4">
            <a:extLst>
              <a:ext uri="{FF2B5EF4-FFF2-40B4-BE49-F238E27FC236}">
                <a16:creationId xmlns:a16="http://schemas.microsoft.com/office/drawing/2014/main" id="{C3C11726-5F7F-8651-291E-3FCAA7100132}"/>
              </a:ext>
            </a:extLst>
          </p:cNvPr>
          <p:cNvSpPr>
            <a:spLocks noGrp="1"/>
          </p:cNvSpPr>
          <p:nvPr>
            <p:ph sz="quarter" idx="15"/>
          </p:nvPr>
        </p:nvSpPr>
        <p:spPr>
          <a:xfrm>
            <a:off x="342900" y="3157372"/>
            <a:ext cx="8470900" cy="640080"/>
          </a:xfrm>
        </p:spPr>
        <p:txBody>
          <a:bodyPr/>
          <a:lstStyle/>
          <a:p>
            <a:r>
              <a:rPr lang="en-US" sz="4000" b="1" dirty="0"/>
              <a:t>Cash Flows from Financing: Third Step</a:t>
            </a:r>
          </a:p>
        </p:txBody>
      </p:sp>
      <p:sp>
        <p:nvSpPr>
          <p:cNvPr id="6" name="Content Placeholder 5">
            <a:extLst>
              <a:ext uri="{FF2B5EF4-FFF2-40B4-BE49-F238E27FC236}">
                <a16:creationId xmlns:a16="http://schemas.microsoft.com/office/drawing/2014/main" id="{4DF019CC-A532-435A-8751-69CB1CF4FBE5}"/>
              </a:ext>
            </a:extLst>
          </p:cNvPr>
          <p:cNvSpPr>
            <a:spLocks noGrp="1"/>
          </p:cNvSpPr>
          <p:nvPr>
            <p:ph sz="quarter" idx="16"/>
          </p:nvPr>
        </p:nvSpPr>
        <p:spPr>
          <a:xfrm>
            <a:off x="342900" y="3877538"/>
            <a:ext cx="8089900" cy="640080"/>
          </a:xfrm>
        </p:spPr>
        <p:txBody>
          <a:bodyPr/>
          <a:lstStyle/>
          <a:p>
            <a:r>
              <a:rPr lang="en-US" dirty="0">
                <a:latin typeface="+mj-lt"/>
              </a:rPr>
              <a:t>Step three reports cash paid for the bond’s retirement in the financing activities section.</a:t>
            </a:r>
          </a:p>
        </p:txBody>
      </p:sp>
      <p:sp>
        <p:nvSpPr>
          <p:cNvPr id="7" name="Table Summary 6" hidden="1">
            <a:extLst>
              <a:ext uri="{FF2B5EF4-FFF2-40B4-BE49-F238E27FC236}">
                <a16:creationId xmlns:a16="http://schemas.microsoft.com/office/drawing/2014/main" id="{54612D9A-103F-D065-C66A-02CB0101C6F0}"/>
              </a:ext>
            </a:extLst>
          </p:cNvPr>
          <p:cNvSpPr>
            <a:spLocks noGrp="1"/>
          </p:cNvSpPr>
          <p:nvPr>
            <p:ph sz="quarter" idx="17"/>
          </p:nvPr>
        </p:nvSpPr>
        <p:spPr>
          <a:xfrm>
            <a:off x="2639096" y="4555801"/>
            <a:ext cx="4054929" cy="640080"/>
          </a:xfrm>
        </p:spPr>
        <p:txBody>
          <a:bodyPr/>
          <a:lstStyle/>
          <a:p>
            <a:r>
              <a:rPr lang="en-US" sz="8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800" dirty="0"/>
              <a:t>Notes payable accounts, Balance, Dec. 31, 2026, credited $30,000, issued notes, credited $60,000, credit balance, December 31, 2027, $90,000. </a:t>
            </a:r>
          </a:p>
        </p:txBody>
      </p:sp>
      <p:pic>
        <p:nvPicPr>
          <p:cNvPr id="19" name="Picture 18">
            <a:extLst>
              <a:ext uri="{FF2B5EF4-FFF2-40B4-BE49-F238E27FC236}">
                <a16:creationId xmlns:a16="http://schemas.microsoft.com/office/drawing/2014/main" id="{DD8CB40B-2BDD-FEE6-D2B1-3C370868171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096" y="4555801"/>
            <a:ext cx="3764208" cy="769605"/>
          </a:xfrm>
          <a:prstGeom prst="rect">
            <a:avLst/>
          </a:prstGeom>
        </p:spPr>
      </p:pic>
      <p:sp>
        <p:nvSpPr>
          <p:cNvPr id="8" name="Table Summary 7" hidden="1">
            <a:extLst>
              <a:ext uri="{FF2B5EF4-FFF2-40B4-BE49-F238E27FC236}">
                <a16:creationId xmlns:a16="http://schemas.microsoft.com/office/drawing/2014/main" id="{A7355DAD-9505-CFC7-B555-5195A74C97DA}"/>
              </a:ext>
            </a:extLst>
          </p:cNvPr>
          <p:cNvSpPr>
            <a:spLocks noGrp="1"/>
          </p:cNvSpPr>
          <p:nvPr>
            <p:ph sz="quarter" idx="18"/>
          </p:nvPr>
        </p:nvSpPr>
        <p:spPr>
          <a:xfrm>
            <a:off x="2562640" y="5640521"/>
            <a:ext cx="4054929" cy="711910"/>
          </a:xfrm>
        </p:spPr>
        <p:txBody>
          <a:bodyPr/>
          <a:lstStyle/>
          <a:p>
            <a:r>
              <a:rPr lang="en-US" sz="1400" dirty="0"/>
              <a:t>The following content is arranged like a table. A table shows an account and an amount for cash flows from financing activities.</a:t>
            </a:r>
          </a:p>
        </p:txBody>
      </p:sp>
      <p:graphicFrame>
        <p:nvGraphicFramePr>
          <p:cNvPr id="20" name="Table 19">
            <a:extLst>
              <a:ext uri="{FF2B5EF4-FFF2-40B4-BE49-F238E27FC236}">
                <a16:creationId xmlns:a16="http://schemas.microsoft.com/office/drawing/2014/main" id="{82D1241A-20EE-B88C-B8C4-DF240D950866}"/>
              </a:ext>
            </a:extLst>
          </p:cNvPr>
          <p:cNvGraphicFramePr>
            <a:graphicFrameLocks noGrp="1"/>
          </p:cNvGraphicFramePr>
          <p:nvPr>
            <p:extLst>
              <p:ext uri="{D42A27DB-BD31-4B8C-83A1-F6EECF244321}">
                <p14:modId xmlns:p14="http://schemas.microsoft.com/office/powerpoint/2010/main" val="242065116"/>
              </p:ext>
            </p:extLst>
          </p:nvPr>
        </p:nvGraphicFramePr>
        <p:xfrm>
          <a:off x="2574363" y="5652244"/>
          <a:ext cx="3995274" cy="600456"/>
        </p:xfrm>
        <a:graphic>
          <a:graphicData uri="http://schemas.openxmlformats.org/drawingml/2006/table">
            <a:tbl>
              <a:tblPr firstRow="1"/>
              <a:tblGrid>
                <a:gridCol w="3995274">
                  <a:extLst>
                    <a:ext uri="{9D8B030D-6E8A-4147-A177-3AD203B41FA5}">
                      <a16:colId xmlns:a16="http://schemas.microsoft.com/office/drawing/2014/main" val="20000"/>
                    </a:ext>
                  </a:extLst>
                </a:gridCol>
              </a:tblGrid>
              <a:tr h="259080">
                <a:tc>
                  <a:txBody>
                    <a:bodyPr/>
                    <a:lstStyle/>
                    <a:p>
                      <a:pPr marL="0" indent="0" algn="l">
                        <a:buClr>
                          <a:srgbClr val="004A88"/>
                        </a:buClr>
                        <a:buFont typeface="Arial" panose="020B0604020202020204" pitchFamily="34" charset="0"/>
                        <a:buNone/>
                        <a:tabLst>
                          <a:tab pos="8004175" algn="r"/>
                        </a:tabLst>
                      </a:pPr>
                      <a:r>
                        <a:rPr lang="en-US" sz="1400" b="1" u="none" kern="1200" dirty="0">
                          <a:solidFill>
                            <a:schemeClr val="tx1"/>
                          </a:solidFill>
                          <a:latin typeface="Calibri" panose="020F0502020204030204" pitchFamily="34" charset="0"/>
                          <a:ea typeface="+mn-ea"/>
                          <a:cs typeface="Calibri" panose="020F0502020204030204" pitchFamily="34" charset="0"/>
                        </a:rPr>
                        <a:t>Cash flows from financing activities</a:t>
                      </a:r>
                      <a:endParaRPr sz="14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06700">
                        <a:buClr>
                          <a:srgbClr val="004A88"/>
                        </a:buClr>
                        <a:buFont typeface="Arial" panose="020B0604020202020204" pitchFamily="34" charset="0"/>
                        <a:buNone/>
                        <a:tabLst>
                          <a:tab pos="8004175" algn="r"/>
                        </a:tabLst>
                      </a:pPr>
                      <a:r>
                        <a:rPr lang="en-US" sz="1400" b="0" u="none" kern="1200" dirty="0">
                          <a:solidFill>
                            <a:schemeClr val="tx1"/>
                          </a:solidFill>
                          <a:latin typeface="Calibri" panose="020F0502020204030204" pitchFamily="34" charset="0"/>
                          <a:ea typeface="+mn-ea"/>
                          <a:cs typeface="Calibri" panose="020F0502020204030204" pitchFamily="34" charset="0"/>
                        </a:rPr>
                        <a:t>Cash paid to retire bonds	$(18,000)</a:t>
                      </a:r>
                    </a:p>
                  </a:txBody>
                  <a:tcPr marL="274320"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808890504"/>
                  </a:ext>
                </a:extLst>
              </a:tr>
            </a:tbl>
          </a:graphicData>
        </a:graphic>
      </p:graphicFrame>
      <p:sp>
        <p:nvSpPr>
          <p:cNvPr id="17" name="Slide Number Placeholder 16">
            <a:extLst>
              <a:ext uri="{FF2B5EF4-FFF2-40B4-BE49-F238E27FC236}">
                <a16:creationId xmlns:a16="http://schemas.microsoft.com/office/drawing/2014/main" id="{6F016574-803A-9A7A-0AB6-35DC85C07762}"/>
              </a:ext>
            </a:extLst>
          </p:cNvPr>
          <p:cNvSpPr>
            <a:spLocks noGrp="1"/>
          </p:cNvSpPr>
          <p:nvPr>
            <p:ph type="sldNum" sz="quarter" idx="10"/>
          </p:nvPr>
        </p:nvSpPr>
        <p:spPr/>
        <p:txBody>
          <a:bodyPr/>
          <a:lstStyle/>
          <a:p>
            <a:r>
              <a:rPr lang="en-US" dirty="0"/>
              <a:t>16-</a:t>
            </a:r>
            <a:fld id="{68151E55-6873-49E2-B8D5-2F265E6F1973}" type="slidenum">
              <a:rPr lang="en-US" smtClean="0"/>
              <a:pPr/>
              <a:t>34</a:t>
            </a:fld>
            <a:endParaRPr lang="en-US" dirty="0"/>
          </a:p>
        </p:txBody>
      </p:sp>
    </p:spTree>
    <p:extLst>
      <p:ext uri="{BB962C8B-B14F-4D97-AF65-F5344CB8AC3E}">
        <p14:creationId xmlns:p14="http://schemas.microsoft.com/office/powerpoint/2010/main" val="1491128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A2BB-3100-92B8-7836-9722DFCE79A0}"/>
              </a:ext>
            </a:extLst>
          </p:cNvPr>
          <p:cNvSpPr>
            <a:spLocks noGrp="1"/>
          </p:cNvSpPr>
          <p:nvPr>
            <p:ph type="title"/>
          </p:nvPr>
        </p:nvSpPr>
        <p:spPr/>
        <p:txBody>
          <a:bodyPr/>
          <a:lstStyle/>
          <a:p>
            <a:r>
              <a:rPr lang="fr-FR" sz="4000" dirty="0"/>
              <a:t>Notes Payable Transactions: Steps 1</a:t>
            </a:r>
            <a:r>
              <a:rPr lang="fr-FR" sz="4000" dirty="0">
                <a:latin typeface="Arial" panose="020B0604020202020204" pitchFamily="34" charset="0"/>
                <a:cs typeface="Arial" panose="020B0604020202020204" pitchFamily="34" charset="0"/>
              </a:rPr>
              <a:t>–</a:t>
            </a:r>
            <a:r>
              <a:rPr lang="fr-FR" sz="4000" dirty="0"/>
              <a:t>3</a:t>
            </a:r>
            <a:endParaRPr lang="en-US" sz="4000" dirty="0"/>
          </a:p>
        </p:txBody>
      </p:sp>
      <p:sp>
        <p:nvSpPr>
          <p:cNvPr id="3" name="Content Placeholder 2">
            <a:extLst>
              <a:ext uri="{FF2B5EF4-FFF2-40B4-BE49-F238E27FC236}">
                <a16:creationId xmlns:a16="http://schemas.microsoft.com/office/drawing/2014/main" id="{FDDC19C0-68EE-BD77-CFBF-DC09BF18EBCC}"/>
              </a:ext>
            </a:extLst>
          </p:cNvPr>
          <p:cNvSpPr>
            <a:spLocks noGrp="1"/>
          </p:cNvSpPr>
          <p:nvPr>
            <p:ph sz="quarter" idx="11"/>
          </p:nvPr>
        </p:nvSpPr>
        <p:spPr>
          <a:xfrm>
            <a:off x="342900" y="1295127"/>
            <a:ext cx="8449408" cy="2492433"/>
          </a:xfrm>
        </p:spPr>
        <p:txBody>
          <a:bodyPr/>
          <a:lstStyle/>
          <a:p>
            <a:pPr>
              <a:spcAft>
                <a:spcPts val="2400"/>
              </a:spcAft>
            </a:pPr>
            <a:r>
              <a:rPr lang="en-US" dirty="0">
                <a:latin typeface="+mj-lt"/>
              </a:rPr>
              <a:t>Step 1: Review of comparative balance sheets shows an increase in notes payable from $30,000 to $90,000.</a:t>
            </a:r>
          </a:p>
          <a:p>
            <a:pPr>
              <a:spcAft>
                <a:spcPts val="2400"/>
              </a:spcAft>
            </a:pPr>
            <a:r>
              <a:rPr lang="en-US" dirty="0">
                <a:latin typeface="+mj-lt"/>
              </a:rPr>
              <a:t>Step 2: Explain the change in item e. Genesis purchased land costing $60,000 by issuing notes payable of $60,000.</a:t>
            </a:r>
          </a:p>
          <a:p>
            <a:pPr>
              <a:spcAft>
                <a:spcPts val="2400"/>
              </a:spcAft>
            </a:pPr>
            <a:r>
              <a:rPr lang="en-US" dirty="0">
                <a:latin typeface="+mj-lt"/>
              </a:rPr>
              <a:t>Step 3: The $60,000 increase in notes payable is reported as a noncash investing and financing transaction.</a:t>
            </a:r>
          </a:p>
        </p:txBody>
      </p:sp>
      <p:sp>
        <p:nvSpPr>
          <p:cNvPr id="4" name="Table Summary 3" hidden="1">
            <a:extLst>
              <a:ext uri="{FF2B5EF4-FFF2-40B4-BE49-F238E27FC236}">
                <a16:creationId xmlns:a16="http://schemas.microsoft.com/office/drawing/2014/main" id="{BDA3D1BA-C5A4-49A4-A3CF-88F1811EFA00}"/>
              </a:ext>
            </a:extLst>
          </p:cNvPr>
          <p:cNvSpPr>
            <a:spLocks noGrp="1"/>
          </p:cNvSpPr>
          <p:nvPr>
            <p:ph sz="quarter" idx="14"/>
          </p:nvPr>
        </p:nvSpPr>
        <p:spPr>
          <a:xfrm>
            <a:off x="1595405" y="3993349"/>
            <a:ext cx="4054929" cy="640080"/>
          </a:xfrm>
        </p:spPr>
        <p:txBody>
          <a:bodyPr/>
          <a:lstStyle/>
          <a:p>
            <a:r>
              <a:rPr lang="en-US" sz="1600" dirty="0"/>
              <a:t>The following content is arranged like a table. Table has 4 columns and three rows.</a:t>
            </a:r>
          </a:p>
        </p:txBody>
      </p:sp>
      <p:graphicFrame>
        <p:nvGraphicFramePr>
          <p:cNvPr id="19" name="Table 18">
            <a:extLst>
              <a:ext uri="{FF2B5EF4-FFF2-40B4-BE49-F238E27FC236}">
                <a16:creationId xmlns:a16="http://schemas.microsoft.com/office/drawing/2014/main" id="{578FFD22-B485-1C59-BD75-350271D7CB71}"/>
              </a:ext>
            </a:extLst>
          </p:cNvPr>
          <p:cNvGraphicFramePr>
            <a:graphicFrameLocks noGrp="1"/>
          </p:cNvGraphicFramePr>
          <p:nvPr>
            <p:extLst>
              <p:ext uri="{D42A27DB-BD31-4B8C-83A1-F6EECF244321}">
                <p14:modId xmlns:p14="http://schemas.microsoft.com/office/powerpoint/2010/main" val="3221243546"/>
              </p:ext>
            </p:extLst>
          </p:nvPr>
        </p:nvGraphicFramePr>
        <p:xfrm>
          <a:off x="1607128" y="4005072"/>
          <a:ext cx="5929745" cy="694944"/>
        </p:xfrm>
        <a:graphic>
          <a:graphicData uri="http://schemas.openxmlformats.org/drawingml/2006/table">
            <a:tbl>
              <a:tblPr firstRow="1"/>
              <a:tblGrid>
                <a:gridCol w="2511422">
                  <a:extLst>
                    <a:ext uri="{9D8B030D-6E8A-4147-A177-3AD203B41FA5}">
                      <a16:colId xmlns:a16="http://schemas.microsoft.com/office/drawing/2014/main" val="20000"/>
                    </a:ext>
                  </a:extLst>
                </a:gridCol>
                <a:gridCol w="906902">
                  <a:extLst>
                    <a:ext uri="{9D8B030D-6E8A-4147-A177-3AD203B41FA5}">
                      <a16:colId xmlns:a16="http://schemas.microsoft.com/office/drawing/2014/main" val="763229362"/>
                    </a:ext>
                  </a:extLst>
                </a:gridCol>
                <a:gridCol w="948759">
                  <a:extLst>
                    <a:ext uri="{9D8B030D-6E8A-4147-A177-3AD203B41FA5}">
                      <a16:colId xmlns:a16="http://schemas.microsoft.com/office/drawing/2014/main" val="3797117242"/>
                    </a:ext>
                  </a:extLst>
                </a:gridCol>
                <a:gridCol w="1562662">
                  <a:extLst>
                    <a:ext uri="{9D8B030D-6E8A-4147-A177-3AD203B41FA5}">
                      <a16:colId xmlns:a16="http://schemas.microsoft.com/office/drawing/2014/main" val="949138958"/>
                    </a:ext>
                  </a:extLst>
                </a:gridCol>
              </a:tblGrid>
              <a:tr h="179493">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Long-term notes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90,000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30,000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60,000 Increase</a:t>
                      </a: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84773289"/>
                  </a:ext>
                </a:extLst>
              </a:tr>
              <a:tr h="179493">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Long-term bonds payable</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sng" strike="noStrike" spc="3100" baseline="0" dirty="0">
                          <a:solidFill>
                            <a:srgbClr val="000000"/>
                          </a:solidFill>
                          <a:effectLst/>
                          <a:latin typeface="Calibri" panose="020F0502020204030204" pitchFamily="34" charset="0"/>
                          <a:cs typeface="Calibri" panose="020F0502020204030204" pitchFamily="34" charset="0"/>
                        </a:rPr>
                        <a:t> </a:t>
                      </a:r>
                      <a:r>
                        <a:rPr lang="en-US" sz="1400" b="0" i="0" u="sng" strike="noStrike" dirty="0">
                          <a:solidFill>
                            <a:srgbClr val="000000"/>
                          </a:solidFill>
                          <a:effectLst/>
                          <a:latin typeface="Calibri" panose="020F0502020204030204" pitchFamily="34" charset="0"/>
                          <a:cs typeface="Calibri" panose="020F0502020204030204" pitchFamily="34" charset="0"/>
                        </a:rPr>
                        <a:t>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sng" strike="noStrike" spc="800" baseline="0" dirty="0">
                          <a:solidFill>
                            <a:srgbClr val="000000"/>
                          </a:solidFill>
                          <a:effectLst/>
                          <a:latin typeface="Calibri" panose="020F0502020204030204" pitchFamily="34" charset="0"/>
                          <a:cs typeface="Calibri" panose="020F0502020204030204" pitchFamily="34" charset="0"/>
                        </a:rPr>
                        <a:t> </a:t>
                      </a:r>
                      <a:r>
                        <a:rPr lang="en-US" sz="1400" b="0" i="0" u="sng" strike="noStrike" dirty="0">
                          <a:solidFill>
                            <a:srgbClr val="000000"/>
                          </a:solidFill>
                          <a:effectLst/>
                          <a:latin typeface="Calibri" panose="020F0502020204030204" pitchFamily="34" charset="0"/>
                          <a:cs typeface="Calibri" panose="020F0502020204030204" pitchFamily="34" charset="0"/>
                        </a:rPr>
                        <a:t>34,000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34,000 Decrease</a:t>
                      </a:r>
                    </a:p>
                  </a:txBody>
                  <a:tcPr marL="45720"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63222058"/>
                  </a:ext>
                </a:extLst>
              </a:tr>
              <a:tr h="179493">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Total liabilities</a:t>
                      </a:r>
                    </a:p>
                  </a:txBody>
                  <a:tcPr marR="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150,000</a:t>
                      </a:r>
                    </a:p>
                  </a:txBody>
                  <a:tcPr marL="45720" marR="54864"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120,000</a:t>
                      </a:r>
                    </a:p>
                  </a:txBody>
                  <a:tcPr marL="45720" marR="73152"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5720" marT="9144" marB="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649945936"/>
                  </a:ext>
                </a:extLst>
              </a:tr>
            </a:tbl>
          </a:graphicData>
        </a:graphic>
      </p:graphicFrame>
      <p:pic>
        <p:nvPicPr>
          <p:cNvPr id="22" name="Picture 21">
            <a:extLst>
              <a:ext uri="{FF2B5EF4-FFF2-40B4-BE49-F238E27FC236}">
                <a16:creationId xmlns:a16="http://schemas.microsoft.com/office/drawing/2014/main" id="{A659F19D-669D-6D0F-B7E4-90900786C3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96894" y="4022799"/>
            <a:ext cx="5950212" cy="225572"/>
          </a:xfrm>
          <a:prstGeom prst="rect">
            <a:avLst/>
          </a:prstGeom>
        </p:spPr>
      </p:pic>
      <p:sp>
        <p:nvSpPr>
          <p:cNvPr id="5" name="Table Summary 4" hidden="1">
            <a:extLst>
              <a:ext uri="{FF2B5EF4-FFF2-40B4-BE49-F238E27FC236}">
                <a16:creationId xmlns:a16="http://schemas.microsoft.com/office/drawing/2014/main" id="{44A2B5B7-B3D2-6577-6802-BF465F670311}"/>
              </a:ext>
            </a:extLst>
          </p:cNvPr>
          <p:cNvSpPr>
            <a:spLocks noGrp="1"/>
          </p:cNvSpPr>
          <p:nvPr>
            <p:ph sz="quarter" idx="15"/>
          </p:nvPr>
        </p:nvSpPr>
        <p:spPr>
          <a:xfrm>
            <a:off x="385440" y="5149029"/>
            <a:ext cx="4054929" cy="640080"/>
          </a:xfrm>
        </p:spPr>
        <p:txBody>
          <a:bodyPr/>
          <a:lstStyle/>
          <a:p>
            <a:r>
              <a:rPr lang="en-US" sz="1400" dirty="0"/>
              <a:t>The following content is arranged like a table. Table shows an account and an amount for noncash investing and financing activities.</a:t>
            </a:r>
          </a:p>
        </p:txBody>
      </p:sp>
      <p:graphicFrame>
        <p:nvGraphicFramePr>
          <p:cNvPr id="18" name="Table 17">
            <a:extLst>
              <a:ext uri="{FF2B5EF4-FFF2-40B4-BE49-F238E27FC236}">
                <a16:creationId xmlns:a16="http://schemas.microsoft.com/office/drawing/2014/main" id="{F6A8DC4A-C35D-9A20-1D5F-A396C07B773D}"/>
              </a:ext>
            </a:extLst>
          </p:cNvPr>
          <p:cNvGraphicFramePr>
            <a:graphicFrameLocks noGrp="1"/>
          </p:cNvGraphicFramePr>
          <p:nvPr>
            <p:extLst>
              <p:ext uri="{D42A27DB-BD31-4B8C-83A1-F6EECF244321}">
                <p14:modId xmlns:p14="http://schemas.microsoft.com/office/powerpoint/2010/main" val="3751224265"/>
              </p:ext>
            </p:extLst>
          </p:nvPr>
        </p:nvGraphicFramePr>
        <p:xfrm>
          <a:off x="397163" y="5160752"/>
          <a:ext cx="4023360" cy="603504"/>
        </p:xfrm>
        <a:graphic>
          <a:graphicData uri="http://schemas.openxmlformats.org/drawingml/2006/table">
            <a:tbl>
              <a:tblPr firstRow="1"/>
              <a:tblGrid>
                <a:gridCol w="3178452">
                  <a:extLst>
                    <a:ext uri="{9D8B030D-6E8A-4147-A177-3AD203B41FA5}">
                      <a16:colId xmlns:a16="http://schemas.microsoft.com/office/drawing/2014/main" val="20000"/>
                    </a:ext>
                  </a:extLst>
                </a:gridCol>
                <a:gridCol w="844908">
                  <a:extLst>
                    <a:ext uri="{9D8B030D-6E8A-4147-A177-3AD203B41FA5}">
                      <a16:colId xmlns:a16="http://schemas.microsoft.com/office/drawing/2014/main" val="2766087954"/>
                    </a:ext>
                  </a:extLst>
                </a:gridCol>
              </a:tblGrid>
              <a:tr h="0">
                <a:tc>
                  <a:txBody>
                    <a:bodyPr/>
                    <a:lstStyle/>
                    <a:p>
                      <a:pPr marL="0" indent="0" algn="l">
                        <a:buClr>
                          <a:srgbClr val="004A88"/>
                        </a:buClr>
                        <a:buFont typeface="Arial" panose="020B0604020202020204" pitchFamily="34" charset="0"/>
                        <a:buNone/>
                        <a:tabLst>
                          <a:tab pos="8004175" algn="r"/>
                        </a:tabLst>
                      </a:pPr>
                      <a:r>
                        <a:rPr lang="en-US" sz="1200" b="1" u="none" kern="1200" dirty="0">
                          <a:solidFill>
                            <a:schemeClr val="tx1"/>
                          </a:solidFill>
                          <a:latin typeface="Calibri" panose="020F0502020204030204" pitchFamily="34" charset="0"/>
                          <a:ea typeface="+mn-ea"/>
                          <a:cs typeface="Calibri" panose="020F0502020204030204" pitchFamily="34" charset="0"/>
                        </a:rPr>
                        <a:t>Noncash investing and financing activities</a:t>
                      </a:r>
                      <a:endParaRPr sz="12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noFill/>
                      <a:prstDash val="solid"/>
                      <a:round/>
                      <a:headEnd type="none" w="med" len="med"/>
                      <a:tailEnd type="none" w="med" len="me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tc>
                  <a:txBody>
                    <a:bodyPr/>
                    <a:lstStyle/>
                    <a:p>
                      <a:pPr marL="285750" indent="-285750" algn="l">
                        <a:buClr>
                          <a:srgbClr val="004A88"/>
                        </a:buClr>
                        <a:buFont typeface="Arial" panose="020B0604020202020204" pitchFamily="34" charset="0"/>
                        <a:buChar char="•"/>
                        <a:tabLst>
                          <a:tab pos="8004175" algn="r"/>
                        </a:tabLst>
                      </a:pPr>
                      <a:endParaRPr sz="1200" b="0"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57500">
                        <a:buClr>
                          <a:srgbClr val="004A88"/>
                        </a:buClr>
                        <a:buFont typeface="Arial" panose="020B0604020202020204" pitchFamily="34" charset="0"/>
                        <a:buNone/>
                        <a:tabLst>
                          <a:tab pos="8004175" algn="r"/>
                        </a:tabLst>
                      </a:pPr>
                      <a:r>
                        <a:rPr lang="en-US" sz="1200" b="0" u="none" kern="1200" baseline="0" dirty="0">
                          <a:solidFill>
                            <a:schemeClr val="tx1"/>
                          </a:solidFill>
                          <a:latin typeface="Calibri" panose="020F0502020204030204" pitchFamily="34" charset="0"/>
                          <a:ea typeface="+mn-ea"/>
                          <a:cs typeface="Calibri" panose="020F0502020204030204" pitchFamily="34" charset="0"/>
                        </a:rPr>
                        <a:t>Purchased land with issuance of notes</a:t>
                      </a:r>
                    </a:p>
                  </a:txBody>
                  <a:tcPr marL="274320" marT="27432" marB="91440" anchor="b">
                    <a:lnL w="6350" cap="flat" cmpd="sng" algn="ctr">
                      <a:noFill/>
                      <a:prstDash val="solid"/>
                      <a:round/>
                      <a:headEnd type="none" w="med" len="med"/>
                      <a:tailEnd type="none" w="med" len="med"/>
                    </a:lnL>
                    <a:lnR w="12700" cmpd="sng">
                      <a:noFill/>
                      <a:prstDash val="soli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tc>
                  <a:txBody>
                    <a:bodyPr/>
                    <a:lstStyle/>
                    <a:p>
                      <a:pPr marL="0" indent="0" algn="ctr" defTabSz="2857500">
                        <a:buClr>
                          <a:srgbClr val="004A88"/>
                        </a:buClr>
                        <a:buFont typeface="Arial" panose="020B0604020202020204" pitchFamily="34" charset="0"/>
                        <a:buNone/>
                        <a:tabLst>
                          <a:tab pos="8004175" algn="r"/>
                        </a:tabLst>
                      </a:pPr>
                      <a:r>
                        <a:rPr lang="en-US" sz="1200" b="0" u="none" kern="1200" baseline="0" dirty="0">
                          <a:solidFill>
                            <a:schemeClr val="tx1"/>
                          </a:solidFill>
                          <a:latin typeface="Calibri" panose="020F0502020204030204" pitchFamily="34" charset="0"/>
                          <a:ea typeface="+mn-ea"/>
                          <a:cs typeface="Calibri" panose="020F0502020204030204" pitchFamily="34" charset="0"/>
                        </a:rPr>
                        <a:t>$60,000</a:t>
                      </a:r>
                    </a:p>
                  </a:txBody>
                  <a:tcPr marT="27432" marB="91440" anchor="b">
                    <a:lnL w="12700" cmpd="sng">
                      <a:noFill/>
                      <a:prstDash val="solid"/>
                    </a:lnL>
                    <a:lnR w="6350" cap="flat" cmpd="sng" algn="ctr">
                      <a:no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sp>
        <p:nvSpPr>
          <p:cNvPr id="6" name="Table Summary 5" hidden="1">
            <a:extLst>
              <a:ext uri="{FF2B5EF4-FFF2-40B4-BE49-F238E27FC236}">
                <a16:creationId xmlns:a16="http://schemas.microsoft.com/office/drawing/2014/main" id="{33EB5D36-EA7C-7128-1033-A832AEF6C675}"/>
              </a:ext>
            </a:extLst>
          </p:cNvPr>
          <p:cNvSpPr>
            <a:spLocks noGrp="1"/>
          </p:cNvSpPr>
          <p:nvPr>
            <p:ph sz="quarter" idx="16"/>
          </p:nvPr>
        </p:nvSpPr>
        <p:spPr>
          <a:xfrm>
            <a:off x="4833868" y="5079607"/>
            <a:ext cx="3831923" cy="896532"/>
          </a:xfrm>
        </p:spPr>
        <p:txBody>
          <a:bodyPr/>
          <a:lstStyle/>
          <a:p>
            <a:r>
              <a:rPr lang="en-US" sz="8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800" dirty="0"/>
              <a:t>Notes payable accounts, Balance, Dec. 31, 2026, credited $30,000, issued notes, credited $60,000, credit balance, December 31, 2027, $90,000. </a:t>
            </a:r>
          </a:p>
        </p:txBody>
      </p:sp>
      <p:pic>
        <p:nvPicPr>
          <p:cNvPr id="20" name="Picture 19">
            <a:extLst>
              <a:ext uri="{FF2B5EF4-FFF2-40B4-BE49-F238E27FC236}">
                <a16:creationId xmlns:a16="http://schemas.microsoft.com/office/drawing/2014/main" id="{1C47570C-BBE7-E1DA-1321-7A464BB62EB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868" y="5079607"/>
            <a:ext cx="3756588" cy="765795"/>
          </a:xfrm>
          <a:prstGeom prst="rect">
            <a:avLst/>
          </a:prstGeom>
        </p:spPr>
      </p:pic>
      <p:sp>
        <p:nvSpPr>
          <p:cNvPr id="17" name="Slide Number Placeholder 16">
            <a:extLst>
              <a:ext uri="{FF2B5EF4-FFF2-40B4-BE49-F238E27FC236}">
                <a16:creationId xmlns:a16="http://schemas.microsoft.com/office/drawing/2014/main" id="{3DFCBB19-9F42-7CE7-FB86-2C92EC5A1F49}"/>
              </a:ext>
            </a:extLst>
          </p:cNvPr>
          <p:cNvSpPr>
            <a:spLocks noGrp="1"/>
          </p:cNvSpPr>
          <p:nvPr>
            <p:ph type="sldNum" sz="quarter" idx="10"/>
          </p:nvPr>
        </p:nvSpPr>
        <p:spPr/>
        <p:txBody>
          <a:bodyPr/>
          <a:lstStyle/>
          <a:p>
            <a:r>
              <a:rPr lang="en-US" dirty="0"/>
              <a:t>16-</a:t>
            </a:r>
            <a:fld id="{68151E55-6873-49E2-B8D5-2F265E6F1973}" type="slidenum">
              <a:rPr lang="en-US" smtClean="0"/>
              <a:pPr/>
              <a:t>35</a:t>
            </a:fld>
            <a:endParaRPr lang="en-US" dirty="0"/>
          </a:p>
        </p:txBody>
      </p:sp>
    </p:spTree>
    <p:extLst>
      <p:ext uri="{BB962C8B-B14F-4D97-AF65-F5344CB8AC3E}">
        <p14:creationId xmlns:p14="http://schemas.microsoft.com/office/powerpoint/2010/main" val="295925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61F0E-3B32-646E-75AD-EABDF9F33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A8129-647B-E4F4-0E75-E9458D79C2C0}"/>
              </a:ext>
            </a:extLst>
          </p:cNvPr>
          <p:cNvSpPr>
            <a:spLocks noGrp="1"/>
          </p:cNvSpPr>
          <p:nvPr>
            <p:ph type="title"/>
          </p:nvPr>
        </p:nvSpPr>
        <p:spPr>
          <a:xfrm>
            <a:off x="342900" y="640079"/>
            <a:ext cx="8458200" cy="1202575"/>
          </a:xfrm>
        </p:spPr>
        <p:txBody>
          <a:bodyPr/>
          <a:lstStyle/>
          <a:p>
            <a:r>
              <a:rPr lang="en-US" dirty="0"/>
              <a:t>Cash Flows from Financing: Common Stock Transactions</a:t>
            </a:r>
            <a:endParaRPr lang="en-US" sz="4000" dirty="0"/>
          </a:p>
        </p:txBody>
      </p:sp>
      <p:sp>
        <p:nvSpPr>
          <p:cNvPr id="3" name="Content Placeholder 2">
            <a:extLst>
              <a:ext uri="{FF2B5EF4-FFF2-40B4-BE49-F238E27FC236}">
                <a16:creationId xmlns:a16="http://schemas.microsoft.com/office/drawing/2014/main" id="{176970B8-2901-CF8A-9E9C-AFE64F2C4C28}"/>
              </a:ext>
            </a:extLst>
          </p:cNvPr>
          <p:cNvSpPr>
            <a:spLocks noGrp="1"/>
          </p:cNvSpPr>
          <p:nvPr>
            <p:ph sz="quarter" idx="11"/>
          </p:nvPr>
        </p:nvSpPr>
        <p:spPr>
          <a:xfrm>
            <a:off x="342900" y="1938528"/>
            <a:ext cx="8274627" cy="1954599"/>
          </a:xfrm>
        </p:spPr>
        <p:txBody>
          <a:bodyPr/>
          <a:lstStyle/>
          <a:p>
            <a:pPr marL="342900" indent="-342900">
              <a:spcAft>
                <a:spcPts val="0"/>
              </a:spcAft>
              <a:buFont typeface="Arial" panose="020B0604020202020204" pitchFamily="34" charset="0"/>
              <a:buChar char="•"/>
            </a:pPr>
            <a:r>
              <a:rPr lang="en-US" b="1" dirty="0">
                <a:latin typeface="+mj-lt"/>
              </a:rPr>
              <a:t>Step one</a:t>
            </a:r>
            <a:r>
              <a:rPr lang="en-US" dirty="0">
                <a:latin typeface="+mj-lt"/>
              </a:rPr>
              <a:t> review the comparative balance sheets which show an increase in common stock from $80,000 to $95,000.</a:t>
            </a:r>
          </a:p>
          <a:p>
            <a:pPr marL="342900" indent="-342900">
              <a:spcAft>
                <a:spcPts val="0"/>
              </a:spcAft>
              <a:buFont typeface="Arial" panose="020B0604020202020204" pitchFamily="34" charset="0"/>
              <a:buChar char="•"/>
            </a:pPr>
            <a:r>
              <a:rPr lang="en-US" b="1" dirty="0">
                <a:latin typeface="+mj-lt"/>
              </a:rPr>
              <a:t>Step two</a:t>
            </a:r>
            <a:r>
              <a:rPr lang="en-US" dirty="0">
                <a:latin typeface="+mj-lt"/>
              </a:rPr>
              <a:t> explains change of item d which reports 3,000 shares of common stock are issued at par for $5 per share.</a:t>
            </a:r>
          </a:p>
          <a:p>
            <a:pPr marL="342900" indent="-342900">
              <a:spcAft>
                <a:spcPts val="0"/>
              </a:spcAft>
              <a:buFont typeface="Arial" panose="020B0604020202020204" pitchFamily="34" charset="0"/>
              <a:buChar char="•"/>
            </a:pPr>
            <a:r>
              <a:rPr lang="en-US" b="1" dirty="0">
                <a:latin typeface="+mj-lt"/>
              </a:rPr>
              <a:t>Step three</a:t>
            </a:r>
            <a:r>
              <a:rPr lang="en-US" dirty="0">
                <a:latin typeface="+mj-lt"/>
              </a:rPr>
              <a:t> reports cash received from stock issuance in financing activities section.</a:t>
            </a:r>
          </a:p>
        </p:txBody>
      </p:sp>
      <p:sp>
        <p:nvSpPr>
          <p:cNvPr id="4" name="Table Summary 3" hidden="1">
            <a:extLst>
              <a:ext uri="{FF2B5EF4-FFF2-40B4-BE49-F238E27FC236}">
                <a16:creationId xmlns:a16="http://schemas.microsoft.com/office/drawing/2014/main" id="{F833AB7C-3F70-15F3-CCA7-0B60839046D4}"/>
              </a:ext>
            </a:extLst>
          </p:cNvPr>
          <p:cNvSpPr>
            <a:spLocks noGrp="1"/>
          </p:cNvSpPr>
          <p:nvPr>
            <p:ph sz="quarter" idx="14"/>
          </p:nvPr>
        </p:nvSpPr>
        <p:spPr>
          <a:xfrm>
            <a:off x="1461695" y="3816604"/>
            <a:ext cx="4354905" cy="640080"/>
          </a:xfrm>
        </p:spPr>
        <p:txBody>
          <a:bodyPr/>
          <a:lstStyle/>
          <a:p>
            <a:r>
              <a:rPr lang="en-US" sz="1200" dirty="0"/>
              <a:t>The following content is arranged like a table. Reconstruction journal entry shows account name and amount debited on the first line; indented account names and amounts on the next line.</a:t>
            </a:r>
          </a:p>
        </p:txBody>
      </p:sp>
      <p:graphicFrame>
        <p:nvGraphicFramePr>
          <p:cNvPr id="21" name="Table 20">
            <a:extLst>
              <a:ext uri="{FF2B5EF4-FFF2-40B4-BE49-F238E27FC236}">
                <a16:creationId xmlns:a16="http://schemas.microsoft.com/office/drawing/2014/main" id="{B63D241D-84F3-DFA9-4E66-80FD347C89E9}"/>
              </a:ext>
            </a:extLst>
          </p:cNvPr>
          <p:cNvGraphicFramePr>
            <a:graphicFrameLocks noGrp="1"/>
          </p:cNvGraphicFramePr>
          <p:nvPr>
            <p:extLst>
              <p:ext uri="{D42A27DB-BD31-4B8C-83A1-F6EECF244321}">
                <p14:modId xmlns:p14="http://schemas.microsoft.com/office/powerpoint/2010/main" val="2930904672"/>
              </p:ext>
            </p:extLst>
          </p:nvPr>
        </p:nvGraphicFramePr>
        <p:xfrm>
          <a:off x="1530351" y="3849624"/>
          <a:ext cx="6083299" cy="548640"/>
        </p:xfrm>
        <a:graphic>
          <a:graphicData uri="http://schemas.openxmlformats.org/drawingml/2006/table">
            <a:tbl>
              <a:tblPr firstRow="1" bandRow="1">
                <a:tableStyleId>{5C22544A-7EE6-4342-B048-85BDC9FD1C3A}</a:tableStyleId>
              </a:tblPr>
              <a:tblGrid>
                <a:gridCol w="1684265">
                  <a:extLst>
                    <a:ext uri="{9D8B030D-6E8A-4147-A177-3AD203B41FA5}">
                      <a16:colId xmlns:a16="http://schemas.microsoft.com/office/drawing/2014/main" val="1041625929"/>
                    </a:ext>
                  </a:extLst>
                </a:gridCol>
                <a:gridCol w="2626124">
                  <a:extLst>
                    <a:ext uri="{9D8B030D-6E8A-4147-A177-3AD203B41FA5}">
                      <a16:colId xmlns:a16="http://schemas.microsoft.com/office/drawing/2014/main" val="71445422"/>
                    </a:ext>
                  </a:extLst>
                </a:gridCol>
                <a:gridCol w="886455">
                  <a:extLst>
                    <a:ext uri="{9D8B030D-6E8A-4147-A177-3AD203B41FA5}">
                      <a16:colId xmlns:a16="http://schemas.microsoft.com/office/drawing/2014/main" val="3000333319"/>
                    </a:ext>
                  </a:extLst>
                </a:gridCol>
                <a:gridCol w="886455">
                  <a:extLst>
                    <a:ext uri="{9D8B030D-6E8A-4147-A177-3AD203B41FA5}">
                      <a16:colId xmlns:a16="http://schemas.microsoft.com/office/drawing/2014/main" val="3887205811"/>
                    </a:ext>
                  </a:extLst>
                </a:gridCol>
              </a:tblGrid>
              <a:tr h="0">
                <a:tc>
                  <a:txBody>
                    <a:bodyPr/>
                    <a:lstStyle/>
                    <a:p>
                      <a:pPr algn="l"/>
                      <a:r>
                        <a:rPr lang="en-US" sz="1200" b="1" u="none" dirty="0">
                          <a:solidFill>
                            <a:schemeClr val="tx1"/>
                          </a:solidFill>
                        </a:rPr>
                        <a:t>Reconstruction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028700"/>
                      <a:r>
                        <a:rPr lang="en-US" sz="1200" b="1" u="none" dirty="0">
                          <a:solidFill>
                            <a:srgbClr val="C00000"/>
                          </a:solidFill>
                        </a:rPr>
                        <a:t>Cash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u="none" dirty="0">
                          <a:solidFill>
                            <a:srgbClr val="C00000"/>
                          </a:solidFill>
                        </a:rPr>
                        <a:t>15,000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73638"/>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0" u="none" dirty="0">
                          <a:solidFill>
                            <a:schemeClr val="tx1"/>
                          </a:solidFill>
                        </a:rPr>
                        <a:t>Common Stock</a:t>
                      </a:r>
                    </a:p>
                  </a:txBody>
                  <a:tcPr marL="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71550">
                        <a:tabLst>
                          <a:tab pos="977900" algn="l"/>
                        </a:tabLst>
                      </a:pPr>
                      <a:endParaRPr lang="en-US" sz="1200" b="0" u="none" dirty="0">
                        <a:solidFill>
                          <a:schemeClr val="tx1"/>
                        </a:solidFill>
                      </a:endParaRP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dirty="0">
                          <a:solidFill>
                            <a:schemeClr val="tx1"/>
                          </a:solidFill>
                        </a:rPr>
                        <a:t>15,000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291447"/>
                  </a:ext>
                </a:extLst>
              </a:tr>
            </a:tbl>
          </a:graphicData>
        </a:graphic>
      </p:graphicFrame>
      <p:sp>
        <p:nvSpPr>
          <p:cNvPr id="5" name="Table Summary 4" hidden="1">
            <a:extLst>
              <a:ext uri="{FF2B5EF4-FFF2-40B4-BE49-F238E27FC236}">
                <a16:creationId xmlns:a16="http://schemas.microsoft.com/office/drawing/2014/main" id="{C630138D-EF34-B5B8-097E-816678EA64A9}"/>
              </a:ext>
            </a:extLst>
          </p:cNvPr>
          <p:cNvSpPr>
            <a:spLocks noGrp="1"/>
          </p:cNvSpPr>
          <p:nvPr>
            <p:ph sz="quarter" idx="15"/>
          </p:nvPr>
        </p:nvSpPr>
        <p:spPr>
          <a:xfrm>
            <a:off x="2906979" y="4676671"/>
            <a:ext cx="3556165" cy="769606"/>
          </a:xfrm>
        </p:spPr>
        <p:txBody>
          <a:bodyPr/>
          <a:lstStyle/>
          <a:p>
            <a:r>
              <a:rPr lang="en-US" sz="7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700" dirty="0"/>
              <a:t>Common stock accounts, Balance, Dec. 31, 2026, credited $80,000, issued stock, credited $15,000, credit balance, December 31, 2027, $95,000. </a:t>
            </a:r>
            <a:endParaRPr lang="en-US" sz="900" dirty="0"/>
          </a:p>
        </p:txBody>
      </p:sp>
      <p:pic>
        <p:nvPicPr>
          <p:cNvPr id="22" name="Picture 21">
            <a:extLst>
              <a:ext uri="{FF2B5EF4-FFF2-40B4-BE49-F238E27FC236}">
                <a16:creationId xmlns:a16="http://schemas.microsoft.com/office/drawing/2014/main" id="{758C767F-F83F-D275-4589-E1FB514DBC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654" y="4682404"/>
            <a:ext cx="3581331" cy="769605"/>
          </a:xfrm>
          <a:prstGeom prst="rect">
            <a:avLst/>
          </a:prstGeom>
        </p:spPr>
      </p:pic>
      <p:sp>
        <p:nvSpPr>
          <p:cNvPr id="6" name="Table Summary 5" hidden="1">
            <a:extLst>
              <a:ext uri="{FF2B5EF4-FFF2-40B4-BE49-F238E27FC236}">
                <a16:creationId xmlns:a16="http://schemas.microsoft.com/office/drawing/2014/main" id="{0DD8E934-9F72-F723-10D3-A6CB244E9F42}"/>
              </a:ext>
            </a:extLst>
          </p:cNvPr>
          <p:cNvSpPr>
            <a:spLocks noGrp="1"/>
          </p:cNvSpPr>
          <p:nvPr>
            <p:ph sz="quarter" idx="16"/>
          </p:nvPr>
        </p:nvSpPr>
        <p:spPr>
          <a:xfrm>
            <a:off x="2230120" y="5694680"/>
            <a:ext cx="4054929" cy="769604"/>
          </a:xfrm>
        </p:spPr>
        <p:txBody>
          <a:bodyPr/>
          <a:lstStyle/>
          <a:p>
            <a:r>
              <a:rPr lang="en-US" sz="1600" dirty="0"/>
              <a:t>The following content is arranged like a table. Table shows an account and an amount for cash flows from financing activities.</a:t>
            </a:r>
          </a:p>
        </p:txBody>
      </p:sp>
      <p:graphicFrame>
        <p:nvGraphicFramePr>
          <p:cNvPr id="23" name="Table 22">
            <a:extLst>
              <a:ext uri="{FF2B5EF4-FFF2-40B4-BE49-F238E27FC236}">
                <a16:creationId xmlns:a16="http://schemas.microsoft.com/office/drawing/2014/main" id="{5CF92E2A-E272-FF9B-CF88-0D973DA8AD4F}"/>
              </a:ext>
            </a:extLst>
          </p:cNvPr>
          <p:cNvGraphicFramePr>
            <a:graphicFrameLocks noGrp="1"/>
          </p:cNvGraphicFramePr>
          <p:nvPr>
            <p:extLst>
              <p:ext uri="{D42A27DB-BD31-4B8C-83A1-F6EECF244321}">
                <p14:modId xmlns:p14="http://schemas.microsoft.com/office/powerpoint/2010/main" val="308463352"/>
              </p:ext>
            </p:extLst>
          </p:nvPr>
        </p:nvGraphicFramePr>
        <p:xfrm>
          <a:off x="2301784" y="5736149"/>
          <a:ext cx="4572000" cy="664464"/>
        </p:xfrm>
        <a:graphic>
          <a:graphicData uri="http://schemas.openxmlformats.org/drawingml/2006/table">
            <a:tbl>
              <a:tblPr firstRow="1"/>
              <a:tblGrid>
                <a:gridCol w="3611880">
                  <a:extLst>
                    <a:ext uri="{9D8B030D-6E8A-4147-A177-3AD203B41FA5}">
                      <a16:colId xmlns:a16="http://schemas.microsoft.com/office/drawing/2014/main" val="20000"/>
                    </a:ext>
                  </a:extLst>
                </a:gridCol>
                <a:gridCol w="960120">
                  <a:extLst>
                    <a:ext uri="{9D8B030D-6E8A-4147-A177-3AD203B41FA5}">
                      <a16:colId xmlns:a16="http://schemas.microsoft.com/office/drawing/2014/main" val="2766087954"/>
                    </a:ext>
                  </a:extLst>
                </a:gridCol>
              </a:tblGrid>
              <a:tr h="259080">
                <a:tc>
                  <a:txBody>
                    <a:bodyPr/>
                    <a:lstStyle/>
                    <a:p>
                      <a:pPr marL="0" indent="0" algn="l">
                        <a:buClr>
                          <a:srgbClr val="004A88"/>
                        </a:buClr>
                        <a:buFont typeface="Arial" panose="020B0604020202020204" pitchFamily="34" charset="0"/>
                        <a:buNone/>
                        <a:tabLst>
                          <a:tab pos="8004175" algn="r"/>
                        </a:tabLst>
                      </a:pPr>
                      <a:r>
                        <a:rPr lang="en-US" sz="1400" b="1" u="none" kern="1200" dirty="0">
                          <a:solidFill>
                            <a:schemeClr val="tx1"/>
                          </a:solidFill>
                          <a:latin typeface="Calibri" panose="020F0502020204030204" pitchFamily="34" charset="0"/>
                          <a:ea typeface="+mn-ea"/>
                          <a:cs typeface="Calibri" panose="020F0502020204030204" pitchFamily="34" charset="0"/>
                        </a:rPr>
                        <a:t>Cash flows from financing activities</a:t>
                      </a:r>
                      <a:endParaRPr sz="14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tc>
                  <a:txBody>
                    <a:bodyPr/>
                    <a:lstStyle/>
                    <a:p>
                      <a:pPr marL="285750" indent="-285750" algn="l">
                        <a:buClr>
                          <a:srgbClr val="004A88"/>
                        </a:buClr>
                        <a:buFont typeface="Arial" panose="020B0604020202020204" pitchFamily="34" charset="0"/>
                        <a:buChar char="•"/>
                        <a:tabLst>
                          <a:tab pos="8004175" algn="r"/>
                        </a:tabLst>
                      </a:pPr>
                      <a:endParaRPr sz="1400" b="0"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Cash received from issuing stock</a:t>
                      </a:r>
                    </a:p>
                  </a:txBody>
                  <a:tcPr marL="274320" marT="27432" marB="91440" anchor="b">
                    <a:lnL w="6350" cap="flat" cmpd="sng" algn="ctr">
                      <a:solidFill>
                        <a:schemeClr val="tx1"/>
                      </a:solidFill>
                      <a:prstDash val="solid"/>
                      <a:round/>
                      <a:headEnd type="none" w="med" len="med"/>
                      <a:tailEnd type="none" w="med" len="med"/>
                    </a:lnL>
                    <a:lnR w="12700" cmpd="sng">
                      <a:noFill/>
                      <a:prstDash val="soli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tc>
                  <a:txBody>
                    <a:bodyPr/>
                    <a:lstStyle/>
                    <a:p>
                      <a:pPr marL="0" indent="0" algn="ctr"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$15,000</a:t>
                      </a:r>
                    </a:p>
                  </a:txBody>
                  <a:tcPr marT="27432" marB="91440" anchor="b">
                    <a:lnL w="12700" cmpd="sng">
                      <a:noFill/>
                      <a:prstDash val="solid"/>
                    </a:lnL>
                    <a:lnR w="6350" cap="flat" cmpd="sng" algn="ctr">
                      <a:solidFill>
                        <a:schemeClr val="tx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sp>
        <p:nvSpPr>
          <p:cNvPr id="17" name="Slide Number Placeholder 16">
            <a:extLst>
              <a:ext uri="{FF2B5EF4-FFF2-40B4-BE49-F238E27FC236}">
                <a16:creationId xmlns:a16="http://schemas.microsoft.com/office/drawing/2014/main" id="{3E02269F-1EF7-047E-B970-1810A5CF270A}"/>
              </a:ext>
            </a:extLst>
          </p:cNvPr>
          <p:cNvSpPr>
            <a:spLocks noGrp="1"/>
          </p:cNvSpPr>
          <p:nvPr>
            <p:ph type="sldNum" sz="quarter" idx="10"/>
          </p:nvPr>
        </p:nvSpPr>
        <p:spPr/>
        <p:txBody>
          <a:bodyPr/>
          <a:lstStyle/>
          <a:p>
            <a:r>
              <a:rPr lang="en-US" dirty="0"/>
              <a:t>16-</a:t>
            </a:r>
            <a:fld id="{68151E55-6873-49E2-B8D5-2F265E6F1973}" type="slidenum">
              <a:rPr lang="en-US" smtClean="0"/>
              <a:pPr/>
              <a:t>36</a:t>
            </a:fld>
            <a:endParaRPr lang="en-US" dirty="0"/>
          </a:p>
        </p:txBody>
      </p:sp>
    </p:spTree>
    <p:extLst>
      <p:ext uri="{BB962C8B-B14F-4D97-AF65-F5344CB8AC3E}">
        <p14:creationId xmlns:p14="http://schemas.microsoft.com/office/powerpoint/2010/main" val="1787821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8A9E-6BC3-98CD-63C0-AF22F50DB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2C57D-4CF0-464E-610C-87D2ACCBC860}"/>
              </a:ext>
            </a:extLst>
          </p:cNvPr>
          <p:cNvSpPr>
            <a:spLocks noGrp="1"/>
          </p:cNvSpPr>
          <p:nvPr>
            <p:ph type="title"/>
          </p:nvPr>
        </p:nvSpPr>
        <p:spPr>
          <a:xfrm>
            <a:off x="342900" y="640079"/>
            <a:ext cx="8458200" cy="1202575"/>
          </a:xfrm>
        </p:spPr>
        <p:txBody>
          <a:bodyPr/>
          <a:lstStyle/>
          <a:p>
            <a:r>
              <a:rPr lang="en-US" dirty="0"/>
              <a:t>Cash Flows from Financing: Retained Earnings Transactions</a:t>
            </a:r>
            <a:endParaRPr lang="en-US" sz="4000" dirty="0"/>
          </a:p>
        </p:txBody>
      </p:sp>
      <p:sp>
        <p:nvSpPr>
          <p:cNvPr id="3" name="Content Placeholder 2">
            <a:extLst>
              <a:ext uri="{FF2B5EF4-FFF2-40B4-BE49-F238E27FC236}">
                <a16:creationId xmlns:a16="http://schemas.microsoft.com/office/drawing/2014/main" id="{98D0590D-57EB-6EAA-495D-1DCBF156E4C0}"/>
              </a:ext>
            </a:extLst>
          </p:cNvPr>
          <p:cNvSpPr>
            <a:spLocks noGrp="1"/>
          </p:cNvSpPr>
          <p:nvPr>
            <p:ph sz="quarter" idx="11"/>
          </p:nvPr>
        </p:nvSpPr>
        <p:spPr>
          <a:xfrm>
            <a:off x="342900" y="1938528"/>
            <a:ext cx="8274627" cy="1954599"/>
          </a:xfrm>
        </p:spPr>
        <p:txBody>
          <a:bodyPr/>
          <a:lstStyle/>
          <a:p>
            <a:pPr marL="342900" indent="-342900">
              <a:spcAft>
                <a:spcPts val="0"/>
              </a:spcAft>
              <a:buFont typeface="Arial" panose="020B0604020202020204" pitchFamily="34" charset="0"/>
              <a:buChar char="•"/>
            </a:pPr>
            <a:r>
              <a:rPr lang="en-US" b="1" dirty="0">
                <a:latin typeface="+mj-lt"/>
              </a:rPr>
              <a:t>Step one</a:t>
            </a:r>
            <a:r>
              <a:rPr lang="en-US" dirty="0">
                <a:latin typeface="+mj-lt"/>
              </a:rPr>
              <a:t> in analyzing Retained Earnings reviews comparative balance sheets. Show an increase in retained earnings from $88,000 to $112,000.</a:t>
            </a:r>
          </a:p>
          <a:p>
            <a:pPr marL="342900" indent="-342900">
              <a:spcAft>
                <a:spcPts val="0"/>
              </a:spcAft>
              <a:buFont typeface="Arial" panose="020B0604020202020204" pitchFamily="34" charset="0"/>
              <a:buChar char="•"/>
            </a:pPr>
            <a:r>
              <a:rPr lang="en-US" b="1" dirty="0">
                <a:latin typeface="+mj-lt"/>
              </a:rPr>
              <a:t>Step two</a:t>
            </a:r>
            <a:r>
              <a:rPr lang="en-US" dirty="0">
                <a:latin typeface="+mj-lt"/>
              </a:rPr>
              <a:t> explains change of item f which reports cash dividends of $14,000 are paid.</a:t>
            </a:r>
          </a:p>
          <a:p>
            <a:pPr marL="342900" indent="-342900">
              <a:spcAft>
                <a:spcPts val="0"/>
              </a:spcAft>
              <a:buFont typeface="Arial" panose="020B0604020202020204" pitchFamily="34" charset="0"/>
              <a:buChar char="•"/>
            </a:pPr>
            <a:r>
              <a:rPr lang="en-US" b="1" dirty="0">
                <a:latin typeface="+mj-lt"/>
              </a:rPr>
              <a:t>Step three</a:t>
            </a:r>
            <a:r>
              <a:rPr lang="en-US" dirty="0">
                <a:latin typeface="+mj-lt"/>
              </a:rPr>
              <a:t> reports cash paid for dividends in the financing activities section.</a:t>
            </a:r>
          </a:p>
        </p:txBody>
      </p:sp>
      <p:sp>
        <p:nvSpPr>
          <p:cNvPr id="4" name="Table Summary 3" hidden="1">
            <a:extLst>
              <a:ext uri="{FF2B5EF4-FFF2-40B4-BE49-F238E27FC236}">
                <a16:creationId xmlns:a16="http://schemas.microsoft.com/office/drawing/2014/main" id="{28FA23C6-EB5A-7268-CD8C-F169F716CCBC}"/>
              </a:ext>
            </a:extLst>
          </p:cNvPr>
          <p:cNvSpPr>
            <a:spLocks noGrp="1"/>
          </p:cNvSpPr>
          <p:nvPr>
            <p:ph sz="quarter" idx="14"/>
          </p:nvPr>
        </p:nvSpPr>
        <p:spPr>
          <a:xfrm>
            <a:off x="1499795" y="3981704"/>
            <a:ext cx="4054929" cy="640080"/>
          </a:xfrm>
        </p:spPr>
        <p:txBody>
          <a:bodyPr/>
          <a:lstStyle/>
          <a:p>
            <a:r>
              <a:rPr lang="en-US" sz="1100" dirty="0"/>
              <a:t>The following content is arranged like a table. Reconstruction journal entry shows account name and amount debited on the first line; indented account names and amounts on the next line.</a:t>
            </a:r>
          </a:p>
        </p:txBody>
      </p:sp>
      <p:graphicFrame>
        <p:nvGraphicFramePr>
          <p:cNvPr id="21" name="Table 20">
            <a:extLst>
              <a:ext uri="{FF2B5EF4-FFF2-40B4-BE49-F238E27FC236}">
                <a16:creationId xmlns:a16="http://schemas.microsoft.com/office/drawing/2014/main" id="{E203F0EA-E2B5-705B-3071-6746C3416DFB}"/>
              </a:ext>
            </a:extLst>
          </p:cNvPr>
          <p:cNvGraphicFramePr>
            <a:graphicFrameLocks noGrp="1"/>
          </p:cNvGraphicFramePr>
          <p:nvPr>
            <p:extLst>
              <p:ext uri="{D42A27DB-BD31-4B8C-83A1-F6EECF244321}">
                <p14:modId xmlns:p14="http://schemas.microsoft.com/office/powerpoint/2010/main" val="1203330665"/>
              </p:ext>
            </p:extLst>
          </p:nvPr>
        </p:nvGraphicFramePr>
        <p:xfrm>
          <a:off x="1530351" y="4082849"/>
          <a:ext cx="6083299" cy="548640"/>
        </p:xfrm>
        <a:graphic>
          <a:graphicData uri="http://schemas.openxmlformats.org/drawingml/2006/table">
            <a:tbl>
              <a:tblPr firstRow="1" bandRow="1">
                <a:tableStyleId>{5C22544A-7EE6-4342-B048-85BDC9FD1C3A}</a:tableStyleId>
              </a:tblPr>
              <a:tblGrid>
                <a:gridCol w="1684265">
                  <a:extLst>
                    <a:ext uri="{9D8B030D-6E8A-4147-A177-3AD203B41FA5}">
                      <a16:colId xmlns:a16="http://schemas.microsoft.com/office/drawing/2014/main" val="1041625929"/>
                    </a:ext>
                  </a:extLst>
                </a:gridCol>
                <a:gridCol w="2626124">
                  <a:extLst>
                    <a:ext uri="{9D8B030D-6E8A-4147-A177-3AD203B41FA5}">
                      <a16:colId xmlns:a16="http://schemas.microsoft.com/office/drawing/2014/main" val="71445422"/>
                    </a:ext>
                  </a:extLst>
                </a:gridCol>
                <a:gridCol w="886455">
                  <a:extLst>
                    <a:ext uri="{9D8B030D-6E8A-4147-A177-3AD203B41FA5}">
                      <a16:colId xmlns:a16="http://schemas.microsoft.com/office/drawing/2014/main" val="3000333319"/>
                    </a:ext>
                  </a:extLst>
                </a:gridCol>
                <a:gridCol w="886455">
                  <a:extLst>
                    <a:ext uri="{9D8B030D-6E8A-4147-A177-3AD203B41FA5}">
                      <a16:colId xmlns:a16="http://schemas.microsoft.com/office/drawing/2014/main" val="3887205811"/>
                    </a:ext>
                  </a:extLst>
                </a:gridCol>
              </a:tblGrid>
              <a:tr h="0">
                <a:tc>
                  <a:txBody>
                    <a:bodyPr/>
                    <a:lstStyle/>
                    <a:p>
                      <a:pPr algn="l"/>
                      <a:r>
                        <a:rPr lang="en-US" sz="1200" b="1" u="none" dirty="0">
                          <a:solidFill>
                            <a:schemeClr val="tx1"/>
                          </a:solidFill>
                        </a:rPr>
                        <a:t>Reconstruction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1028700"/>
                      <a:r>
                        <a:rPr lang="en-US" sz="1200" b="0" u="none" dirty="0">
                          <a:solidFill>
                            <a:schemeClr val="tx1"/>
                          </a:solidFill>
                        </a:rPr>
                        <a:t>Retained Earnings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dirty="0">
                          <a:solidFill>
                            <a:schemeClr val="tx1"/>
                          </a:solidFill>
                        </a:rPr>
                        <a:t>14,000</a:t>
                      </a: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173638"/>
                  </a:ext>
                </a:extLst>
              </a:tr>
              <a:tr h="139725">
                <a:tc>
                  <a:txBody>
                    <a:bodyPr/>
                    <a:lstStyle/>
                    <a:p>
                      <a:pPr algn="l"/>
                      <a:endParaRPr lang="en-US" sz="1200" b="0" u="non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defTabSz="914400"/>
                      <a:r>
                        <a:rPr lang="en-US" sz="1200" b="1" u="none" dirty="0">
                          <a:solidFill>
                            <a:srgbClr val="C00000"/>
                          </a:solidFill>
                        </a:rPr>
                        <a:t>Cash</a:t>
                      </a:r>
                      <a:endParaRPr lang="en-US" sz="1200" b="0" u="none" dirty="0">
                        <a:solidFill>
                          <a:srgbClr val="C00000"/>
                        </a:solidFill>
                      </a:endParaRPr>
                    </a:p>
                  </a:txBody>
                  <a:tcPr marL="457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defTabSz="971550">
                        <a:tabLst>
                          <a:tab pos="977900" algn="l"/>
                        </a:tabLst>
                      </a:pPr>
                      <a:endParaRPr lang="en-US" sz="1200" b="0" u="none" dirty="0">
                        <a:solidFill>
                          <a:srgbClr val="C00000"/>
                        </a:solidFill>
                      </a:endParaRPr>
                    </a:p>
                  </a:txBody>
                  <a:tcPr marR="2011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a:solidFill>
                            <a:srgbClr val="C00000"/>
                          </a:solidFill>
                        </a:rPr>
                        <a:t>14,000</a:t>
                      </a:r>
                      <a:endParaRPr lang="en-US" sz="1200" b="0" u="none"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291447"/>
                  </a:ext>
                </a:extLst>
              </a:tr>
            </a:tbl>
          </a:graphicData>
        </a:graphic>
      </p:graphicFrame>
      <p:sp>
        <p:nvSpPr>
          <p:cNvPr id="5" name="Table Summary 4" hidden="1">
            <a:extLst>
              <a:ext uri="{FF2B5EF4-FFF2-40B4-BE49-F238E27FC236}">
                <a16:creationId xmlns:a16="http://schemas.microsoft.com/office/drawing/2014/main" id="{FF90ACD4-6B47-85E4-F255-23DDD9D2D826}"/>
              </a:ext>
            </a:extLst>
          </p:cNvPr>
          <p:cNvSpPr>
            <a:spLocks noGrp="1"/>
          </p:cNvSpPr>
          <p:nvPr>
            <p:ph sz="quarter" idx="15"/>
          </p:nvPr>
        </p:nvSpPr>
        <p:spPr>
          <a:xfrm>
            <a:off x="2665679" y="4740170"/>
            <a:ext cx="3824021" cy="1012929"/>
          </a:xfrm>
        </p:spPr>
        <p:txBody>
          <a:bodyPr/>
          <a:lstStyle/>
          <a:p>
            <a:r>
              <a:rPr lang="en-US" sz="800" dirty="0"/>
              <a:t>T-account. Table looks like an uppercase T, with a line dividing the table in half between debits and credits. Date of transaction listed with the dollar amount. End balance also has a horizontal line separating it from the entries. First column is transaction reference for debits in that row, last column is transaction reference for credits in that row. </a:t>
            </a:r>
          </a:p>
          <a:p>
            <a:r>
              <a:rPr lang="en-US" sz="800" dirty="0"/>
              <a:t>Retained earnings accounts, Balance, Dec. 31, 2026, credited $88,000, cash dividend debited $14,000, net income, credited $38,000, credit balance, December 31, 2027, $112,000. </a:t>
            </a:r>
            <a:endParaRPr lang="en-US" sz="1600" dirty="0"/>
          </a:p>
        </p:txBody>
      </p:sp>
      <p:pic>
        <p:nvPicPr>
          <p:cNvPr id="7" name="Picture 6">
            <a:extLst>
              <a:ext uri="{FF2B5EF4-FFF2-40B4-BE49-F238E27FC236}">
                <a16:creationId xmlns:a16="http://schemas.microsoft.com/office/drawing/2014/main" id="{2CA00B28-33F7-86AB-A9AD-F294C6C515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669" y="4770411"/>
            <a:ext cx="3554662" cy="819134"/>
          </a:xfrm>
          <a:prstGeom prst="rect">
            <a:avLst/>
          </a:prstGeom>
        </p:spPr>
      </p:pic>
      <p:sp>
        <p:nvSpPr>
          <p:cNvPr id="6" name="Table Summary 5" hidden="1">
            <a:extLst>
              <a:ext uri="{FF2B5EF4-FFF2-40B4-BE49-F238E27FC236}">
                <a16:creationId xmlns:a16="http://schemas.microsoft.com/office/drawing/2014/main" id="{F1093A5B-E691-F02C-5125-EACC82087F16}"/>
              </a:ext>
            </a:extLst>
          </p:cNvPr>
          <p:cNvSpPr>
            <a:spLocks noGrp="1"/>
          </p:cNvSpPr>
          <p:nvPr>
            <p:ph sz="quarter" idx="16"/>
          </p:nvPr>
        </p:nvSpPr>
        <p:spPr>
          <a:xfrm>
            <a:off x="2039620" y="5847080"/>
            <a:ext cx="4054929" cy="640080"/>
          </a:xfrm>
        </p:spPr>
        <p:txBody>
          <a:bodyPr/>
          <a:lstStyle/>
          <a:p>
            <a:r>
              <a:rPr lang="en-US" sz="1200" dirty="0"/>
              <a:t>The following content is arranged like a table. Table shows an account and an amount for cash flows from financing activities.</a:t>
            </a:r>
          </a:p>
        </p:txBody>
      </p:sp>
      <p:graphicFrame>
        <p:nvGraphicFramePr>
          <p:cNvPr id="23" name="Table 22">
            <a:extLst>
              <a:ext uri="{FF2B5EF4-FFF2-40B4-BE49-F238E27FC236}">
                <a16:creationId xmlns:a16="http://schemas.microsoft.com/office/drawing/2014/main" id="{7524B676-CF78-D392-6D92-BAED87FFCE12}"/>
              </a:ext>
            </a:extLst>
          </p:cNvPr>
          <p:cNvGraphicFramePr>
            <a:graphicFrameLocks noGrp="1"/>
          </p:cNvGraphicFramePr>
          <p:nvPr>
            <p:extLst>
              <p:ext uri="{D42A27DB-BD31-4B8C-83A1-F6EECF244321}">
                <p14:modId xmlns:p14="http://schemas.microsoft.com/office/powerpoint/2010/main" val="1559499189"/>
              </p:ext>
            </p:extLst>
          </p:nvPr>
        </p:nvGraphicFramePr>
        <p:xfrm>
          <a:off x="2286000" y="5943974"/>
          <a:ext cx="4572000" cy="664464"/>
        </p:xfrm>
        <a:graphic>
          <a:graphicData uri="http://schemas.openxmlformats.org/drawingml/2006/table">
            <a:tbl>
              <a:tblPr firstRow="1"/>
              <a:tblGrid>
                <a:gridCol w="3611880">
                  <a:extLst>
                    <a:ext uri="{9D8B030D-6E8A-4147-A177-3AD203B41FA5}">
                      <a16:colId xmlns:a16="http://schemas.microsoft.com/office/drawing/2014/main" val="20000"/>
                    </a:ext>
                  </a:extLst>
                </a:gridCol>
                <a:gridCol w="960120">
                  <a:extLst>
                    <a:ext uri="{9D8B030D-6E8A-4147-A177-3AD203B41FA5}">
                      <a16:colId xmlns:a16="http://schemas.microsoft.com/office/drawing/2014/main" val="2766087954"/>
                    </a:ext>
                  </a:extLst>
                </a:gridCol>
              </a:tblGrid>
              <a:tr h="259080">
                <a:tc>
                  <a:txBody>
                    <a:bodyPr/>
                    <a:lstStyle/>
                    <a:p>
                      <a:pPr marL="0" indent="0" algn="l">
                        <a:buClr>
                          <a:srgbClr val="004A88"/>
                        </a:buClr>
                        <a:buFont typeface="Arial" panose="020B0604020202020204" pitchFamily="34" charset="0"/>
                        <a:buNone/>
                        <a:tabLst>
                          <a:tab pos="8004175" algn="r"/>
                        </a:tabLst>
                      </a:pPr>
                      <a:r>
                        <a:rPr lang="en-US" sz="1400" b="1" u="none" kern="1200" dirty="0">
                          <a:solidFill>
                            <a:schemeClr val="tx1"/>
                          </a:solidFill>
                          <a:latin typeface="Calibri" panose="020F0502020204030204" pitchFamily="34" charset="0"/>
                          <a:ea typeface="+mn-ea"/>
                          <a:cs typeface="Calibri" panose="020F0502020204030204" pitchFamily="34" charset="0"/>
                        </a:rPr>
                        <a:t>Cash flows from financing activities</a:t>
                      </a:r>
                      <a:endParaRPr sz="1400" b="1"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tc>
                  <a:txBody>
                    <a:bodyPr/>
                    <a:lstStyle/>
                    <a:p>
                      <a:pPr marL="285750" indent="-285750" algn="l">
                        <a:buClr>
                          <a:srgbClr val="004A88"/>
                        </a:buClr>
                        <a:buFont typeface="Arial" panose="020B0604020202020204" pitchFamily="34" charset="0"/>
                        <a:buChar char="•"/>
                        <a:tabLst>
                          <a:tab pos="8004175" algn="r"/>
                        </a:tabLst>
                      </a:pPr>
                      <a:endParaRPr sz="1400" b="0" u="none" kern="1200" dirty="0">
                        <a:solidFill>
                          <a:schemeClr val="tx1"/>
                        </a:solidFill>
                        <a:latin typeface="Calibri" panose="020F0502020204030204" pitchFamily="34" charset="0"/>
                        <a:ea typeface="+mn-ea"/>
                        <a:cs typeface="Calibri" panose="020F0502020204030204" pitchFamily="34" charset="0"/>
                      </a:endParaRPr>
                    </a:p>
                  </a:txBody>
                  <a:tcPr marT="91440" marB="27432" anchor="b">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3088299592"/>
                  </a:ext>
                </a:extLst>
              </a:tr>
              <a:tr h="259080">
                <a:tc>
                  <a:txBody>
                    <a:bodyPr/>
                    <a:lstStyle/>
                    <a:p>
                      <a:pPr marL="0" indent="0" algn="l"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Cash paid for dividends</a:t>
                      </a:r>
                    </a:p>
                  </a:txBody>
                  <a:tcPr marL="274320" marT="27432" marB="91440" anchor="b">
                    <a:lnL w="6350" cap="flat" cmpd="sng" algn="ctr">
                      <a:solidFill>
                        <a:schemeClr val="tx1"/>
                      </a:solidFill>
                      <a:prstDash val="solid"/>
                      <a:round/>
                      <a:headEnd type="none" w="med" len="med"/>
                      <a:tailEnd type="none" w="med" len="med"/>
                    </a:lnL>
                    <a:lnR w="12700" cmpd="sng">
                      <a:noFill/>
                      <a:prstDash val="soli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tc>
                  <a:txBody>
                    <a:bodyPr/>
                    <a:lstStyle/>
                    <a:p>
                      <a:pPr marL="0" indent="0" algn="ctr" defTabSz="2857500">
                        <a:buClr>
                          <a:srgbClr val="004A88"/>
                        </a:buClr>
                        <a:buFont typeface="Arial" panose="020B0604020202020204" pitchFamily="34" charset="0"/>
                        <a:buNone/>
                        <a:tabLst>
                          <a:tab pos="8004175" algn="r"/>
                        </a:tabLst>
                      </a:pPr>
                      <a:r>
                        <a:rPr lang="en-US" sz="1400" b="0" u="none" kern="1200" baseline="0" dirty="0">
                          <a:solidFill>
                            <a:schemeClr val="tx1"/>
                          </a:solidFill>
                          <a:latin typeface="Calibri" panose="020F0502020204030204" pitchFamily="34" charset="0"/>
                          <a:ea typeface="+mn-ea"/>
                          <a:cs typeface="Calibri" panose="020F0502020204030204" pitchFamily="34" charset="0"/>
                        </a:rPr>
                        <a:t>$(14,000)</a:t>
                      </a:r>
                    </a:p>
                  </a:txBody>
                  <a:tcPr marT="27432" marB="91440" anchor="b">
                    <a:lnL w="12700" cmpd="sng">
                      <a:noFill/>
                      <a:prstDash val="solid"/>
                    </a:lnL>
                    <a:lnR w="6350" cap="flat" cmpd="sng" algn="ctr">
                      <a:solidFill>
                        <a:schemeClr val="tx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2E2"/>
                    </a:solidFill>
                  </a:tcPr>
                </a:tc>
                <a:extLst>
                  <a:ext uri="{0D108BD9-81ED-4DB2-BD59-A6C34878D82A}">
                    <a16:rowId xmlns:a16="http://schemas.microsoft.com/office/drawing/2014/main" val="10012"/>
                  </a:ext>
                </a:extLst>
              </a:tr>
            </a:tbl>
          </a:graphicData>
        </a:graphic>
      </p:graphicFrame>
      <p:sp>
        <p:nvSpPr>
          <p:cNvPr id="17" name="Slide Number Placeholder 16">
            <a:extLst>
              <a:ext uri="{FF2B5EF4-FFF2-40B4-BE49-F238E27FC236}">
                <a16:creationId xmlns:a16="http://schemas.microsoft.com/office/drawing/2014/main" id="{0A509F17-90A9-9EA9-3D57-026A3FCCE6C2}"/>
              </a:ext>
            </a:extLst>
          </p:cNvPr>
          <p:cNvSpPr>
            <a:spLocks noGrp="1"/>
          </p:cNvSpPr>
          <p:nvPr>
            <p:ph type="sldNum" sz="quarter" idx="10"/>
          </p:nvPr>
        </p:nvSpPr>
        <p:spPr/>
        <p:txBody>
          <a:bodyPr/>
          <a:lstStyle/>
          <a:p>
            <a:r>
              <a:rPr lang="en-US" dirty="0"/>
              <a:t>16-</a:t>
            </a:r>
            <a:fld id="{68151E55-6873-49E2-B8D5-2F265E6F1973}" type="slidenum">
              <a:rPr lang="en-US" smtClean="0"/>
              <a:pPr/>
              <a:t>37</a:t>
            </a:fld>
            <a:endParaRPr lang="en-US" dirty="0"/>
          </a:p>
        </p:txBody>
      </p:sp>
    </p:spTree>
    <p:extLst>
      <p:ext uri="{BB962C8B-B14F-4D97-AF65-F5344CB8AC3E}">
        <p14:creationId xmlns:p14="http://schemas.microsoft.com/office/powerpoint/2010/main" val="3069212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15D7-2B76-2925-03EE-91768099CB34}"/>
              </a:ext>
            </a:extLst>
          </p:cNvPr>
          <p:cNvSpPr>
            <a:spLocks noGrp="1"/>
          </p:cNvSpPr>
          <p:nvPr>
            <p:ph type="title"/>
          </p:nvPr>
        </p:nvSpPr>
        <p:spPr>
          <a:xfrm>
            <a:off x="342900" y="468050"/>
            <a:ext cx="8458200" cy="768096"/>
          </a:xfrm>
        </p:spPr>
        <p:txBody>
          <a:bodyPr/>
          <a:lstStyle/>
          <a:p>
            <a:r>
              <a:rPr lang="en-US" dirty="0"/>
              <a:t>Proving Cash Balances</a:t>
            </a:r>
          </a:p>
        </p:txBody>
      </p:sp>
      <p:sp>
        <p:nvSpPr>
          <p:cNvPr id="3" name="Content Placeholder 2">
            <a:extLst>
              <a:ext uri="{FF2B5EF4-FFF2-40B4-BE49-F238E27FC236}">
                <a16:creationId xmlns:a16="http://schemas.microsoft.com/office/drawing/2014/main" id="{91D9DB8D-0B4E-BFEC-46FF-4AD71898D90C}"/>
              </a:ext>
            </a:extLst>
          </p:cNvPr>
          <p:cNvSpPr>
            <a:spLocks noGrp="1"/>
          </p:cNvSpPr>
          <p:nvPr>
            <p:ph sz="quarter" idx="11"/>
          </p:nvPr>
        </p:nvSpPr>
        <p:spPr>
          <a:xfrm>
            <a:off x="7745844" y="1231900"/>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16.13</a:t>
            </a:r>
          </a:p>
        </p:txBody>
      </p:sp>
      <p:sp>
        <p:nvSpPr>
          <p:cNvPr id="4" name="Content Placeholder 3">
            <a:extLst>
              <a:ext uri="{FF2B5EF4-FFF2-40B4-BE49-F238E27FC236}">
                <a16:creationId xmlns:a16="http://schemas.microsoft.com/office/drawing/2014/main" id="{93AFB03F-B821-7E52-CD0A-CDB397C8725D}"/>
              </a:ext>
            </a:extLst>
          </p:cNvPr>
          <p:cNvSpPr>
            <a:spLocks noGrp="1"/>
          </p:cNvSpPr>
          <p:nvPr>
            <p:ph sz="quarter" idx="14"/>
          </p:nvPr>
        </p:nvSpPr>
        <p:spPr>
          <a:xfrm>
            <a:off x="1463040" y="1221464"/>
            <a:ext cx="6217920" cy="940994"/>
          </a:xfrm>
          <a:solidFill>
            <a:srgbClr val="296D34"/>
          </a:solidFill>
        </p:spPr>
        <p:txBody>
          <a:bodyPr vert="horz" lIns="91440" tIns="64008" rIns="91440" bIns="45720" rtlCol="0">
            <a:noAutofit/>
          </a:bodyPr>
          <a:lstStyle/>
          <a:p>
            <a:pPr algn="ctr">
              <a:spcBef>
                <a:spcPct val="0"/>
              </a:spcBef>
              <a:spcAft>
                <a:spcPts val="200"/>
              </a:spcAft>
            </a:pPr>
            <a:r>
              <a:rPr lang="en-US" sz="1050" b="1" dirty="0">
                <a:solidFill>
                  <a:srgbClr val="FFFFFF"/>
                </a:solidFill>
                <a:latin typeface="Calibri"/>
              </a:rPr>
              <a:t>GENESIS</a:t>
            </a:r>
          </a:p>
          <a:p>
            <a:pPr algn="ctr">
              <a:spcBef>
                <a:spcPct val="0"/>
              </a:spcBef>
              <a:spcAft>
                <a:spcPts val="200"/>
              </a:spcAft>
            </a:pPr>
            <a:r>
              <a:rPr lang="en-US" sz="1050" b="1" dirty="0">
                <a:solidFill>
                  <a:srgbClr val="FFFFFF"/>
                </a:solidFill>
                <a:latin typeface="Calibri"/>
              </a:rPr>
              <a:t>Statement of Cash Flows (Indirect Method)</a:t>
            </a:r>
          </a:p>
          <a:p>
            <a:pPr algn="ctr">
              <a:spcBef>
                <a:spcPct val="0"/>
              </a:spcBef>
              <a:spcAft>
                <a:spcPts val="200"/>
              </a:spcAft>
            </a:pPr>
            <a:r>
              <a:rPr lang="en-US" sz="1050" b="1" dirty="0">
                <a:solidFill>
                  <a:srgbClr val="FFFFFF"/>
                </a:solidFill>
                <a:latin typeface="Calibri"/>
              </a:rPr>
              <a:t>For Year Ended December 31, 2027</a:t>
            </a:r>
          </a:p>
        </p:txBody>
      </p:sp>
      <p:sp>
        <p:nvSpPr>
          <p:cNvPr id="5" name="Table Summary 4" hidden="1">
            <a:extLst>
              <a:ext uri="{FF2B5EF4-FFF2-40B4-BE49-F238E27FC236}">
                <a16:creationId xmlns:a16="http://schemas.microsoft.com/office/drawing/2014/main" id="{B2E0E20F-AAB6-3B25-0CAC-C7D6F7710DC1}"/>
              </a:ext>
            </a:extLst>
          </p:cNvPr>
          <p:cNvSpPr>
            <a:spLocks noGrp="1"/>
          </p:cNvSpPr>
          <p:nvPr>
            <p:ph sz="quarter" idx="15"/>
          </p:nvPr>
        </p:nvSpPr>
        <p:spPr>
          <a:xfrm>
            <a:off x="1463040" y="2141372"/>
            <a:ext cx="6334760" cy="1313028"/>
          </a:xfrm>
        </p:spPr>
        <p:txBody>
          <a:bodyPr/>
          <a:lstStyle/>
          <a:p>
            <a:r>
              <a:rPr lang="en-US" sz="1600" dirty="0"/>
              <a:t>The following content is arranged like a table. Table titled, Genesis, statement of cash flows (indirect method) for year ended December 31, 2027. The table has 3 columns with Columns 2 and 3 being amount columns, and Column 2 is an intermediary calculation column with subtotal carried to Column 3.</a:t>
            </a:r>
          </a:p>
        </p:txBody>
      </p:sp>
      <p:graphicFrame>
        <p:nvGraphicFramePr>
          <p:cNvPr id="12" name="Table 11">
            <a:extLst>
              <a:ext uri="{FF2B5EF4-FFF2-40B4-BE49-F238E27FC236}">
                <a16:creationId xmlns:a16="http://schemas.microsoft.com/office/drawing/2014/main" id="{AAAC3FA3-A6AD-B4EF-FFD9-0E37BC54549A}"/>
              </a:ext>
            </a:extLst>
          </p:cNvPr>
          <p:cNvGraphicFramePr>
            <a:graphicFrameLocks noGrp="1"/>
          </p:cNvGraphicFramePr>
          <p:nvPr>
            <p:extLst>
              <p:ext uri="{D42A27DB-BD31-4B8C-83A1-F6EECF244321}">
                <p14:modId xmlns:p14="http://schemas.microsoft.com/office/powerpoint/2010/main" val="1835135139"/>
              </p:ext>
            </p:extLst>
          </p:nvPr>
        </p:nvGraphicFramePr>
        <p:xfrm>
          <a:off x="1463040" y="1843838"/>
          <a:ext cx="6217920" cy="4855430"/>
        </p:xfrm>
        <a:graphic>
          <a:graphicData uri="http://schemas.openxmlformats.org/drawingml/2006/table">
            <a:tbl>
              <a:tblPr firstRow="1"/>
              <a:tblGrid>
                <a:gridCol w="4480560">
                  <a:extLst>
                    <a:ext uri="{9D8B030D-6E8A-4147-A177-3AD203B41FA5}">
                      <a16:colId xmlns:a16="http://schemas.microsoft.com/office/drawing/2014/main" val="20000"/>
                    </a:ext>
                  </a:extLst>
                </a:gridCol>
                <a:gridCol w="1005840">
                  <a:extLst>
                    <a:ext uri="{9D8B030D-6E8A-4147-A177-3AD203B41FA5}">
                      <a16:colId xmlns:a16="http://schemas.microsoft.com/office/drawing/2014/main" val="763229362"/>
                    </a:ext>
                  </a:extLst>
                </a:gridCol>
                <a:gridCol w="731520">
                  <a:extLst>
                    <a:ext uri="{9D8B030D-6E8A-4147-A177-3AD203B41FA5}">
                      <a16:colId xmlns:a16="http://schemas.microsoft.com/office/drawing/2014/main" val="3797117242"/>
                    </a:ext>
                  </a:extLst>
                </a:gridCol>
              </a:tblGrid>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flows from operating activities</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kern="1200" dirty="0">
                        <a:solidFill>
                          <a:schemeClr val="tx1"/>
                        </a:solidFill>
                        <a:latin typeface="Calibri" panose="020F0502020204030204" pitchFamily="34" charset="0"/>
                        <a:ea typeface="+mn-ea"/>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41371252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Net income</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$ 38,000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kern="1200" dirty="0">
                        <a:solidFill>
                          <a:schemeClr val="tx1"/>
                        </a:solidFill>
                        <a:latin typeface="Calibri" panose="020F0502020204030204" pitchFamily="34" charset="0"/>
                        <a:ea typeface="+mn-ea"/>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2"/>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Adjustments to reconcile net income to net cash provided by operating activities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kern="1200" dirty="0">
                        <a:solidFill>
                          <a:schemeClr val="tx1"/>
                        </a:solidFill>
                        <a:latin typeface="Calibri" panose="020F0502020204030204" pitchFamily="34" charset="0"/>
                        <a:ea typeface="+mn-ea"/>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840087124"/>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Income statement items not affecting cash</a:t>
                      </a:r>
                    </a:p>
                  </a:txBody>
                  <a:tcPr marL="27432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kern="1200" dirty="0">
                        <a:solidFill>
                          <a:schemeClr val="tx1"/>
                        </a:solidFill>
                        <a:latin typeface="Calibri" panose="020F0502020204030204" pitchFamily="34" charset="0"/>
                        <a:ea typeface="+mn-ea"/>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256738072"/>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Depreciation expense</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24,000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6300503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Loss on sale of equipment</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6,000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78747044"/>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Gain on retirement of bonds</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(16,000)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817830707"/>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Changes in current assets and liabilities</a:t>
                      </a:r>
                    </a:p>
                  </a:txBody>
                  <a:tcPr marL="27432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sng"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972115075"/>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Increase in accounts receivable</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(20,000)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3"/>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Increase in inventory</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(14,000)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004"/>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Increase in prepaid expenses</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(2,000)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2234950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Decrease in accounts payable</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(5,000)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2420599"/>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Decrease in interest payable</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(1,000)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sng"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80246976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Increase in income taxes payable</a:t>
                      </a:r>
                    </a:p>
                  </a:txBody>
                  <a:tcPr marL="36576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sng" strike="noStrike" spc="500" baseline="0" dirty="0">
                          <a:solidFill>
                            <a:srgbClr val="000000"/>
                          </a:solidFill>
                          <a:effectLst/>
                          <a:latin typeface="Calibri" panose="020F0502020204030204" pitchFamily="34" charset="0"/>
                          <a:cs typeface="Calibri" panose="020F0502020204030204" pitchFamily="34" charset="0"/>
                        </a:rPr>
                        <a:t> </a:t>
                      </a:r>
                      <a:r>
                        <a:rPr lang="en-US" sz="950" b="0" i="0" u="sng" strike="noStrike" dirty="0">
                          <a:solidFill>
                            <a:srgbClr val="000000"/>
                          </a:solidFill>
                          <a:effectLst/>
                          <a:latin typeface="Calibri" panose="020F0502020204030204" pitchFamily="34" charset="0"/>
                          <a:cs typeface="Calibri" panose="020F0502020204030204" pitchFamily="34" charset="0"/>
                        </a:rPr>
                        <a:t>10,000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dbl" strike="noStrike" baseline="0"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51408812"/>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Net cash provided by operating activities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$ 20,000</a:t>
                      </a: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38436783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flows from investing activities</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991861282"/>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received from sale of equipment</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sng" strike="noStrike" spc="900" baseline="0" dirty="0">
                          <a:solidFill>
                            <a:srgbClr val="000000"/>
                          </a:solidFill>
                          <a:effectLst/>
                          <a:latin typeface="Calibri" panose="020F0502020204030204" pitchFamily="34" charset="0"/>
                          <a:cs typeface="Calibri" panose="020F0502020204030204" pitchFamily="34" charset="0"/>
                        </a:rPr>
                        <a:t> </a:t>
                      </a:r>
                      <a:r>
                        <a:rPr lang="en-US" sz="950" b="0" i="0" u="sng" strike="noStrike" dirty="0">
                          <a:solidFill>
                            <a:srgbClr val="000000"/>
                          </a:solidFill>
                          <a:effectLst/>
                          <a:latin typeface="Calibri" panose="020F0502020204030204" pitchFamily="34" charset="0"/>
                          <a:cs typeface="Calibri" panose="020F0502020204030204" pitchFamily="34" charset="0"/>
                        </a:rPr>
                        <a:t>2,000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86076277"/>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Net cash provided by investing activities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2,000</a:t>
                      </a: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075594715"/>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flows from financing activities</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746595304"/>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received from issuing stock</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15,000</a:t>
                      </a:r>
                    </a:p>
                  </a:txBody>
                  <a:tcPr marR="338328"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573771269"/>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paid to retire bonds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(18,000)</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684773289"/>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paid for dividends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sng" strike="noStrike" spc="200" baseline="0" dirty="0">
                          <a:solidFill>
                            <a:srgbClr val="000000"/>
                          </a:solidFill>
                          <a:effectLst/>
                          <a:latin typeface="Calibri" panose="020F0502020204030204" pitchFamily="34" charset="0"/>
                          <a:cs typeface="Calibri" panose="020F0502020204030204" pitchFamily="34" charset="0"/>
                        </a:rPr>
                        <a:t> </a:t>
                      </a:r>
                      <a:r>
                        <a:rPr lang="en-US" sz="950" b="0" i="0" u="sng" strike="noStrike" dirty="0">
                          <a:solidFill>
                            <a:srgbClr val="000000"/>
                          </a:solidFill>
                          <a:effectLst/>
                          <a:latin typeface="Calibri" panose="020F0502020204030204" pitchFamily="34" charset="0"/>
                          <a:cs typeface="Calibri" panose="020F0502020204030204" pitchFamily="34" charset="0"/>
                        </a:rPr>
                        <a:t>(14,000</a:t>
                      </a:r>
                      <a:r>
                        <a:rPr lang="en-US" sz="950" b="0" i="0" u="none" strike="noStrike" dirty="0">
                          <a:solidFill>
                            <a:srgbClr val="000000"/>
                          </a:solidFill>
                          <a:effectLst/>
                          <a:latin typeface="Calibri" panose="020F0502020204030204" pitchFamily="34" charset="0"/>
                          <a:cs typeface="Calibri" panose="020F0502020204030204" pitchFamily="34" charset="0"/>
                        </a:rPr>
                        <a:t>)</a:t>
                      </a: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63222058"/>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Net cash used in financing activities</a:t>
                      </a:r>
                    </a:p>
                  </a:txBody>
                  <a:tcPr marL="182880"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R="30175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sng" strike="noStrike" spc="200" baseline="0" dirty="0">
                          <a:solidFill>
                            <a:srgbClr val="000000"/>
                          </a:solidFill>
                          <a:effectLst/>
                          <a:latin typeface="Calibri" panose="020F0502020204030204" pitchFamily="34" charset="0"/>
                          <a:cs typeface="Calibri" panose="020F0502020204030204" pitchFamily="34" charset="0"/>
                        </a:rPr>
                        <a:t> </a:t>
                      </a:r>
                      <a:r>
                        <a:rPr lang="en-US" sz="950" b="0" i="0" u="sng" strike="noStrike" dirty="0">
                          <a:solidFill>
                            <a:srgbClr val="000000"/>
                          </a:solidFill>
                          <a:effectLst/>
                          <a:latin typeface="Calibri" panose="020F0502020204030204" pitchFamily="34" charset="0"/>
                          <a:cs typeface="Calibri" panose="020F0502020204030204" pitchFamily="34" charset="0"/>
                        </a:rPr>
                        <a:t>(17,000</a:t>
                      </a:r>
                      <a:r>
                        <a:rPr lang="en-US" sz="950" b="0" i="0" u="none" strike="noStrike" dirty="0">
                          <a:solidFill>
                            <a:srgbClr val="000000"/>
                          </a:solidFill>
                          <a:effectLst/>
                          <a:latin typeface="Calibri" panose="020F0502020204030204" pitchFamily="34" charset="0"/>
                          <a:cs typeface="Calibri" panose="020F0502020204030204" pitchFamily="34" charset="0"/>
                        </a:rPr>
                        <a:t>)</a:t>
                      </a:r>
                    </a:p>
                  </a:txBody>
                  <a:tcPr marR="128016"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649945936"/>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Net increase in cash</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none" strike="noStrike" dirty="0">
                          <a:solidFill>
                            <a:srgbClr val="000000"/>
                          </a:solidFill>
                          <a:effectLst/>
                          <a:latin typeface="Calibri" panose="020F0502020204030204" pitchFamily="34" charset="0"/>
                          <a:cs typeface="Calibri" panose="020F0502020204030204" pitchFamily="34" charset="0"/>
                        </a:rPr>
                        <a:t>$</a:t>
                      </a:r>
                      <a:r>
                        <a:rPr lang="en-US" sz="950" b="0" i="0" u="none" strike="noStrike" spc="400" baseline="0" dirty="0">
                          <a:solidFill>
                            <a:srgbClr val="000000"/>
                          </a:solidFill>
                          <a:effectLst/>
                          <a:latin typeface="Calibri" panose="020F0502020204030204" pitchFamily="34" charset="0"/>
                          <a:cs typeface="Calibri" panose="020F0502020204030204" pitchFamily="34" charset="0"/>
                        </a:rPr>
                        <a:t> </a:t>
                      </a:r>
                      <a:r>
                        <a:rPr lang="en-US" sz="950" b="0" i="0" u="none" strike="noStrike" dirty="0">
                          <a:solidFill>
                            <a:srgbClr val="000000"/>
                          </a:solidFill>
                          <a:effectLst/>
                          <a:latin typeface="Calibri" panose="020F0502020204030204" pitchFamily="34" charset="0"/>
                          <a:cs typeface="Calibri" panose="020F0502020204030204" pitchFamily="34" charset="0"/>
                        </a:rPr>
                        <a:t>5,000</a:t>
                      </a: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2986569090"/>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balance at prior year-end</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none"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sng" strike="noStrike" spc="500" baseline="0" dirty="0">
                          <a:solidFill>
                            <a:srgbClr val="000000"/>
                          </a:solidFill>
                          <a:effectLst/>
                          <a:latin typeface="Calibri" panose="020F0502020204030204" pitchFamily="34" charset="0"/>
                          <a:cs typeface="Calibri" panose="020F0502020204030204" pitchFamily="34" charset="0"/>
                        </a:rPr>
                        <a:t> </a:t>
                      </a:r>
                      <a:r>
                        <a:rPr lang="en-US" sz="950" b="0" i="0" u="sng" strike="noStrike" dirty="0">
                          <a:solidFill>
                            <a:srgbClr val="000000"/>
                          </a:solidFill>
                          <a:effectLst/>
                          <a:latin typeface="Calibri" panose="020F0502020204030204" pitchFamily="34" charset="0"/>
                          <a:cs typeface="Calibri" panose="020F0502020204030204" pitchFamily="34" charset="0"/>
                        </a:rPr>
                        <a:t>12,000</a:t>
                      </a: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508840088"/>
                  </a:ext>
                </a:extLst>
              </a:tr>
              <a:tr h="165609">
                <a:tc>
                  <a:txBody>
                    <a:bodyPr/>
                    <a:lstStyle/>
                    <a:p>
                      <a:pPr algn="l" fontAlgn="b"/>
                      <a:r>
                        <a:rPr lang="en-US" sz="950" b="0" i="0" u="none" strike="noStrike" dirty="0">
                          <a:solidFill>
                            <a:srgbClr val="000000"/>
                          </a:solidFill>
                          <a:effectLst/>
                          <a:latin typeface="Calibri" panose="020F0502020204030204" pitchFamily="34" charset="0"/>
                          <a:cs typeface="Calibri" panose="020F0502020204030204" pitchFamily="34" charset="0"/>
                        </a:rPr>
                        <a:t>Cash balance at current year-end</a:t>
                      </a: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950" b="0" i="0" u="sng"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950" b="0" i="0" u="dbl" strike="noStrike" baseline="0" dirty="0">
                          <a:solidFill>
                            <a:srgbClr val="000000"/>
                          </a:solidFill>
                          <a:effectLst/>
                          <a:latin typeface="Calibri" panose="020F0502020204030204" pitchFamily="34" charset="0"/>
                          <a:cs typeface="Calibri" panose="020F0502020204030204" pitchFamily="34" charset="0"/>
                        </a:rPr>
                        <a:t>$ 17,000</a:t>
                      </a: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3410082704"/>
                  </a:ext>
                </a:extLst>
              </a:tr>
              <a:tr h="165609">
                <a:tc>
                  <a:txBody>
                    <a:bodyPr/>
                    <a:lstStyle/>
                    <a:p>
                      <a:pPr algn="l" fontAlgn="b"/>
                      <a:r>
                        <a:rPr lang="en-US" sz="800" b="1" i="0" u="none" strike="noStrike" dirty="0">
                          <a:solidFill>
                            <a:srgbClr val="000000"/>
                          </a:solidFill>
                          <a:effectLst/>
                          <a:latin typeface="Calibri" panose="020F0502020204030204" pitchFamily="34" charset="0"/>
                          <a:cs typeface="Calibri" panose="020F0502020204030204" pitchFamily="34" charset="0"/>
                        </a:rPr>
                        <a:t>Noncash investing and financing activities</a:t>
                      </a:r>
                    </a:p>
                  </a:txBody>
                  <a:tcPr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800" b="0" i="0" u="sng" strike="noStrike" dirty="0">
                        <a:solidFill>
                          <a:srgbClr val="000000"/>
                        </a:solidFill>
                        <a:effectLst/>
                        <a:latin typeface="Calibri" panose="020F0502020204030204" pitchFamily="34" charset="0"/>
                        <a:cs typeface="Calibri" panose="020F0502020204030204" pitchFamily="34" charset="0"/>
                      </a:endParaRPr>
                    </a:p>
                  </a:txBody>
                  <a:tcPr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R="164592" marT="9144"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4047903354"/>
                  </a:ext>
                </a:extLst>
              </a:tr>
              <a:tr h="191990">
                <a:tc>
                  <a:txBody>
                    <a:bodyPr/>
                    <a:lstStyle/>
                    <a:p>
                      <a:pPr algn="l" fontAlgn="b"/>
                      <a:r>
                        <a:rPr lang="en-US" sz="800" b="0" i="0" u="none" strike="noStrike" dirty="0">
                          <a:solidFill>
                            <a:srgbClr val="000000"/>
                          </a:solidFill>
                          <a:effectLst/>
                          <a:latin typeface="Calibri" panose="020F0502020204030204" pitchFamily="34" charset="0"/>
                          <a:cs typeface="Calibri" panose="020F0502020204030204" pitchFamily="34" charset="0"/>
                        </a:rPr>
                        <a:t>Purchased land with issuance of notes</a:t>
                      </a:r>
                    </a:p>
                  </a:txBody>
                  <a:tcPr marL="182880" marT="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ctr" fontAlgn="b"/>
                      <a:endParaRPr lang="en-US" sz="800" b="0" i="0" u="dbl" strike="noStrike" baseline="0" dirty="0">
                        <a:solidFill>
                          <a:srgbClr val="000000"/>
                        </a:solidFill>
                        <a:effectLst/>
                        <a:latin typeface="Calibri" panose="020F0502020204030204" pitchFamily="34" charset="0"/>
                        <a:cs typeface="Calibri" panose="020F0502020204030204" pitchFamily="34" charset="0"/>
                      </a:endParaRPr>
                    </a:p>
                  </a:txBody>
                  <a:tcPr marT="914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tc>
                  <a:txBody>
                    <a:bodyPr/>
                    <a:lstStyle/>
                    <a:p>
                      <a:pPr algn="r" fontAlgn="b"/>
                      <a:r>
                        <a:rPr lang="en-US" sz="800" b="0" i="0" u="none" strike="noStrike" dirty="0">
                          <a:solidFill>
                            <a:srgbClr val="000000"/>
                          </a:solidFill>
                          <a:effectLst/>
                          <a:latin typeface="Calibri" panose="020F0502020204030204" pitchFamily="34" charset="0"/>
                          <a:cs typeface="Calibri" panose="020F0502020204030204" pitchFamily="34" charset="0"/>
                        </a:rPr>
                        <a:t>$</a:t>
                      </a:r>
                      <a:r>
                        <a:rPr lang="en-US" sz="800" b="0" i="0" u="none" strike="noStrike" spc="500" baseline="0" dirty="0">
                          <a:solidFill>
                            <a:srgbClr val="000000"/>
                          </a:solidFill>
                          <a:effectLst/>
                          <a:latin typeface="Calibri" panose="020F0502020204030204" pitchFamily="34" charset="0"/>
                          <a:cs typeface="Calibri" panose="020F0502020204030204" pitchFamily="34" charset="0"/>
                        </a:rPr>
                        <a:t> </a:t>
                      </a:r>
                      <a:r>
                        <a:rPr lang="en-US" sz="800" b="0" i="0" u="none" strike="noStrike" dirty="0">
                          <a:solidFill>
                            <a:srgbClr val="000000"/>
                          </a:solidFill>
                          <a:effectLst/>
                          <a:latin typeface="Calibri" panose="020F0502020204030204" pitchFamily="34" charset="0"/>
                          <a:cs typeface="Calibri" panose="020F0502020204030204" pitchFamily="34" charset="0"/>
                        </a:rPr>
                        <a:t>60,000</a:t>
                      </a:r>
                    </a:p>
                  </a:txBody>
                  <a:tcPr marR="164592" marT="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D1D2D4"/>
                      </a:solidFill>
                      <a:prstDash val="solid"/>
                      <a:round/>
                      <a:headEnd type="none" w="med" len="med"/>
                      <a:tailEnd type="none" w="med" len="med"/>
                    </a:lnB>
                    <a:lnTlToBr w="12700" cmpd="sng">
                      <a:noFill/>
                      <a:prstDash val="solid"/>
                    </a:lnTlToBr>
                    <a:lnBlToTr w="12700" cmpd="sng">
                      <a:noFill/>
                      <a:prstDash val="solid"/>
                    </a:lnBlToTr>
                    <a:solidFill>
                      <a:srgbClr val="EFEEE0"/>
                    </a:solidFill>
                  </a:tcPr>
                </a:tc>
                <a:extLst>
                  <a:ext uri="{0D108BD9-81ED-4DB2-BD59-A6C34878D82A}">
                    <a16:rowId xmlns:a16="http://schemas.microsoft.com/office/drawing/2014/main" val="1846021804"/>
                  </a:ext>
                </a:extLst>
              </a:tr>
            </a:tbl>
          </a:graphicData>
        </a:graphic>
      </p:graphicFrame>
      <p:pic>
        <p:nvPicPr>
          <p:cNvPr id="18" name="Picture 17">
            <a:extLst>
              <a:ext uri="{FF2B5EF4-FFF2-40B4-BE49-F238E27FC236}">
                <a16:creationId xmlns:a16="http://schemas.microsoft.com/office/drawing/2014/main" id="{669B3EFB-1CC8-C8B6-BD6C-303A64EA3A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8757" y="5812131"/>
            <a:ext cx="6346486" cy="548688"/>
          </a:xfrm>
          <a:prstGeom prst="rect">
            <a:avLst/>
          </a:prstGeom>
        </p:spPr>
      </p:pic>
      <p:sp>
        <p:nvSpPr>
          <p:cNvPr id="11" name="Slide Number Placeholder 10">
            <a:extLst>
              <a:ext uri="{FF2B5EF4-FFF2-40B4-BE49-F238E27FC236}">
                <a16:creationId xmlns:a16="http://schemas.microsoft.com/office/drawing/2014/main" id="{00047296-65EF-DAD7-A21C-E98392A7C432}"/>
              </a:ext>
            </a:extLst>
          </p:cNvPr>
          <p:cNvSpPr>
            <a:spLocks noGrp="1"/>
          </p:cNvSpPr>
          <p:nvPr>
            <p:ph type="sldNum" sz="quarter" idx="10"/>
          </p:nvPr>
        </p:nvSpPr>
        <p:spPr/>
        <p:txBody>
          <a:bodyPr/>
          <a:lstStyle/>
          <a:p>
            <a:r>
              <a:rPr lang="en-US" dirty="0"/>
              <a:t>16-</a:t>
            </a:r>
            <a:fld id="{68151E55-6873-49E2-B8D5-2F265E6F1973}" type="slidenum">
              <a:rPr lang="en-US" smtClean="0"/>
              <a:pPr/>
              <a:t>38</a:t>
            </a:fld>
            <a:endParaRPr lang="en-US" dirty="0"/>
          </a:p>
        </p:txBody>
      </p:sp>
    </p:spTree>
    <p:extLst>
      <p:ext uri="{BB962C8B-B14F-4D97-AF65-F5344CB8AC3E}">
        <p14:creationId xmlns:p14="http://schemas.microsoft.com/office/powerpoint/2010/main" val="343566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A8F-92FD-61ED-55BF-5F3F2BC5F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C6C4-8278-817D-2811-1DD920F22B2B}"/>
              </a:ext>
            </a:extLst>
          </p:cNvPr>
          <p:cNvSpPr>
            <a:spLocks noGrp="1"/>
          </p:cNvSpPr>
          <p:nvPr>
            <p:ph type="title"/>
          </p:nvPr>
        </p:nvSpPr>
        <p:spPr>
          <a:xfrm>
            <a:off x="342900" y="1031630"/>
            <a:ext cx="8458200" cy="768096"/>
          </a:xfrm>
        </p:spPr>
        <p:txBody>
          <a:bodyPr/>
          <a:lstStyle/>
          <a:p>
            <a:r>
              <a:rPr lang="en-US" altLang="en-US" sz="4400" b="1" dirty="0">
                <a:solidFill>
                  <a:prstClr val="black"/>
                </a:solidFill>
                <a:latin typeface="Calibri"/>
              </a:rPr>
              <a:t>Learning Objective A1</a:t>
            </a:r>
          </a:p>
        </p:txBody>
      </p:sp>
      <p:pic>
        <p:nvPicPr>
          <p:cNvPr id="4" name="Picture 2">
            <a:extLst>
              <a:ext uri="{FF2B5EF4-FFF2-40B4-BE49-F238E27FC236}">
                <a16:creationId xmlns:a16="http://schemas.microsoft.com/office/drawing/2014/main" id="{5FA04C3E-2BB7-7ED6-E8CA-64D65222FEEB}"/>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946030"/>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C65402A-EBDB-5939-F01C-26A1C86BA892}"/>
              </a:ext>
            </a:extLst>
          </p:cNvPr>
          <p:cNvSpPr>
            <a:spLocks noGrp="1"/>
          </p:cNvSpPr>
          <p:nvPr>
            <p:ph sz="quarter" idx="11"/>
          </p:nvPr>
        </p:nvSpPr>
        <p:spPr>
          <a:xfrm>
            <a:off x="914400" y="2033341"/>
            <a:ext cx="7315200" cy="2931381"/>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 Analyze the statement of cash flows and apply the cash flow on total assets ratio.</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6BCEA3A5-F3E9-BCAA-6B42-256CA324D3B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4964723"/>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070269C-CE8B-D499-63BE-E4C73AEF7B84}"/>
              </a:ext>
            </a:extLst>
          </p:cNvPr>
          <p:cNvSpPr>
            <a:spLocks noGrp="1"/>
          </p:cNvSpPr>
          <p:nvPr>
            <p:ph type="sldNum" sz="quarter" idx="10"/>
          </p:nvPr>
        </p:nvSpPr>
        <p:spPr/>
        <p:txBody>
          <a:bodyPr/>
          <a:lstStyle/>
          <a:p>
            <a:r>
              <a:rPr lang="en-US" dirty="0"/>
              <a:t>16-</a:t>
            </a:r>
            <a:fld id="{68151E55-6873-49E2-B8D5-2F265E6F1973}" type="slidenum">
              <a:rPr lang="en-US" smtClean="0"/>
              <a:pPr/>
              <a:t>39</a:t>
            </a:fld>
            <a:endParaRPr lang="en-US" dirty="0"/>
          </a:p>
        </p:txBody>
      </p:sp>
    </p:spTree>
    <p:extLst>
      <p:ext uri="{BB962C8B-B14F-4D97-AF65-F5344CB8AC3E}">
        <p14:creationId xmlns:p14="http://schemas.microsoft.com/office/powerpoint/2010/main" val="58476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B87C-BFBA-5F50-96A0-DC3FE56CC85A}"/>
              </a:ext>
            </a:extLst>
          </p:cNvPr>
          <p:cNvSpPr>
            <a:spLocks noGrp="1"/>
          </p:cNvSpPr>
          <p:nvPr>
            <p:ph type="title"/>
          </p:nvPr>
        </p:nvSpPr>
        <p:spPr>
          <a:xfrm>
            <a:off x="342900" y="640080"/>
            <a:ext cx="8458200" cy="1241072"/>
          </a:xfrm>
        </p:spPr>
        <p:txBody>
          <a:bodyPr/>
          <a:lstStyle/>
          <a:p>
            <a:r>
              <a:rPr lang="en-US" dirty="0"/>
              <a:t>Purpose of the Statement of Cash Flows</a:t>
            </a:r>
          </a:p>
        </p:txBody>
      </p:sp>
      <p:sp>
        <p:nvSpPr>
          <p:cNvPr id="3" name="Content Placeholder 2">
            <a:extLst>
              <a:ext uri="{FF2B5EF4-FFF2-40B4-BE49-F238E27FC236}">
                <a16:creationId xmlns:a16="http://schemas.microsoft.com/office/drawing/2014/main" id="{815C8ED2-EB96-CB75-D5A1-C397F1A33826}"/>
              </a:ext>
            </a:extLst>
          </p:cNvPr>
          <p:cNvSpPr>
            <a:spLocks noGrp="1"/>
          </p:cNvSpPr>
          <p:nvPr>
            <p:ph sz="quarter" idx="11"/>
          </p:nvPr>
        </p:nvSpPr>
        <p:spPr>
          <a:xfrm>
            <a:off x="1810512" y="2103120"/>
            <a:ext cx="2304288" cy="1664208"/>
          </a:xfr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fontAlgn="base">
              <a:spcBef>
                <a:spcPct val="50000"/>
              </a:spcBef>
              <a:spcAft>
                <a:spcPct val="0"/>
              </a:spcAft>
            </a:pPr>
            <a:r>
              <a:rPr lang="en-US" sz="2400" b="1" dirty="0">
                <a:latin typeface="Arial" charset="0"/>
                <a:ea typeface="+mn-ea"/>
                <a:cs typeface="Arial" charset="0"/>
              </a:rPr>
              <a:t>How does a company receive its cash?</a:t>
            </a:r>
          </a:p>
        </p:txBody>
      </p:sp>
      <p:sp>
        <p:nvSpPr>
          <p:cNvPr id="4" name="Content Placeholder 3">
            <a:extLst>
              <a:ext uri="{FF2B5EF4-FFF2-40B4-BE49-F238E27FC236}">
                <a16:creationId xmlns:a16="http://schemas.microsoft.com/office/drawing/2014/main" id="{F02E35FA-E1EC-2872-78D5-D74602A5A299}"/>
              </a:ext>
            </a:extLst>
          </p:cNvPr>
          <p:cNvSpPr>
            <a:spLocks noGrp="1"/>
          </p:cNvSpPr>
          <p:nvPr>
            <p:ph sz="quarter" idx="14"/>
          </p:nvPr>
        </p:nvSpPr>
        <p:spPr>
          <a:xfrm>
            <a:off x="5102352" y="2185416"/>
            <a:ext cx="2295144" cy="1591056"/>
          </a:xfr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fontAlgn="base">
              <a:spcBef>
                <a:spcPct val="50000"/>
              </a:spcBef>
              <a:spcAft>
                <a:spcPct val="0"/>
              </a:spcAft>
            </a:pPr>
            <a:r>
              <a:rPr lang="en-US" sz="2400" b="1" dirty="0">
                <a:latin typeface="Arial" charset="0"/>
                <a:ea typeface="+mn-ea"/>
                <a:cs typeface="Arial" charset="0"/>
              </a:rPr>
              <a:t>What explains the change in cash balance?</a:t>
            </a:r>
          </a:p>
        </p:txBody>
      </p:sp>
      <p:sp>
        <p:nvSpPr>
          <p:cNvPr id="5" name="Content Placeholder 4">
            <a:extLst>
              <a:ext uri="{FF2B5EF4-FFF2-40B4-BE49-F238E27FC236}">
                <a16:creationId xmlns:a16="http://schemas.microsoft.com/office/drawing/2014/main" id="{9085B0A0-E0FE-0FDA-78AE-32073A41927B}"/>
              </a:ext>
            </a:extLst>
          </p:cNvPr>
          <p:cNvSpPr>
            <a:spLocks noGrp="1"/>
          </p:cNvSpPr>
          <p:nvPr>
            <p:ph sz="quarter" idx="15"/>
          </p:nvPr>
        </p:nvSpPr>
        <p:spPr>
          <a:xfrm>
            <a:off x="1773936" y="4114799"/>
            <a:ext cx="2295144" cy="1591056"/>
          </a:xfr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fontAlgn="base">
              <a:spcBef>
                <a:spcPct val="50000"/>
              </a:spcBef>
              <a:spcAft>
                <a:spcPct val="0"/>
              </a:spcAft>
            </a:pPr>
            <a:r>
              <a:rPr lang="en-US" sz="2400" b="1" dirty="0">
                <a:latin typeface="Arial" charset="0"/>
                <a:ea typeface="+mn-ea"/>
                <a:cs typeface="Arial" charset="0"/>
              </a:rPr>
              <a:t>Why do income and cash flows differ?</a:t>
            </a:r>
          </a:p>
        </p:txBody>
      </p:sp>
      <p:sp>
        <p:nvSpPr>
          <p:cNvPr id="6" name="Content Placeholder 5">
            <a:extLst>
              <a:ext uri="{FF2B5EF4-FFF2-40B4-BE49-F238E27FC236}">
                <a16:creationId xmlns:a16="http://schemas.microsoft.com/office/drawing/2014/main" id="{7B5D2D70-DC26-BDBF-F456-6E964EF1883B}"/>
              </a:ext>
            </a:extLst>
          </p:cNvPr>
          <p:cNvSpPr>
            <a:spLocks noGrp="1"/>
          </p:cNvSpPr>
          <p:nvPr>
            <p:ph sz="quarter" idx="16"/>
          </p:nvPr>
        </p:nvSpPr>
        <p:spPr>
          <a:xfrm>
            <a:off x="5074920" y="4080736"/>
            <a:ext cx="2295144" cy="1591056"/>
          </a:xfr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fontAlgn="base">
              <a:spcBef>
                <a:spcPct val="50000"/>
              </a:spcBef>
              <a:spcAft>
                <a:spcPct val="0"/>
              </a:spcAft>
            </a:pPr>
            <a:r>
              <a:rPr lang="en-US" sz="2400" b="1" dirty="0">
                <a:latin typeface="Arial" charset="0"/>
                <a:ea typeface="+mn-ea"/>
                <a:cs typeface="Arial" charset="0"/>
              </a:rPr>
              <a:t>Where does a company spend its cash?</a:t>
            </a:r>
          </a:p>
        </p:txBody>
      </p:sp>
      <p:sp>
        <p:nvSpPr>
          <p:cNvPr id="11" name="Slide Number Placeholder 10">
            <a:extLst>
              <a:ext uri="{FF2B5EF4-FFF2-40B4-BE49-F238E27FC236}">
                <a16:creationId xmlns:a16="http://schemas.microsoft.com/office/drawing/2014/main" id="{CF0BF95E-ACDC-BAE6-8B3E-790ABB818C9B}"/>
              </a:ext>
            </a:extLst>
          </p:cNvPr>
          <p:cNvSpPr>
            <a:spLocks noGrp="1"/>
          </p:cNvSpPr>
          <p:nvPr>
            <p:ph type="sldNum" sz="quarter" idx="10"/>
          </p:nvPr>
        </p:nvSpPr>
        <p:spPr/>
        <p:txBody>
          <a:bodyPr/>
          <a:lstStyle/>
          <a:p>
            <a:r>
              <a:rPr lang="en-US" dirty="0"/>
              <a:t>16-</a:t>
            </a:r>
            <a:fld id="{68151E55-6873-49E2-B8D5-2F265E6F1973}" type="slidenum">
              <a:rPr lang="en-US" smtClean="0"/>
              <a:pPr/>
              <a:t>4</a:t>
            </a:fld>
            <a:endParaRPr lang="en-US" dirty="0"/>
          </a:p>
        </p:txBody>
      </p:sp>
    </p:spTree>
    <p:extLst>
      <p:ext uri="{BB962C8B-B14F-4D97-AF65-F5344CB8AC3E}">
        <p14:creationId xmlns:p14="http://schemas.microsoft.com/office/powerpoint/2010/main" val="2646303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1A8F-E72F-1424-6EB6-A771A7D49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A9963-4707-5674-21D8-77873D38A28C}"/>
              </a:ext>
            </a:extLst>
          </p:cNvPr>
          <p:cNvSpPr>
            <a:spLocks noGrp="1"/>
          </p:cNvSpPr>
          <p:nvPr>
            <p:ph type="title"/>
          </p:nvPr>
        </p:nvSpPr>
        <p:spPr/>
        <p:txBody>
          <a:bodyPr/>
          <a:lstStyle/>
          <a:p>
            <a:r>
              <a:rPr lang="en-US" dirty="0"/>
              <a:t>Analyzing Cash Sources and Uses</a:t>
            </a:r>
          </a:p>
        </p:txBody>
      </p:sp>
      <p:sp>
        <p:nvSpPr>
          <p:cNvPr id="3" name="Content Placeholder 2">
            <a:extLst>
              <a:ext uri="{FF2B5EF4-FFF2-40B4-BE49-F238E27FC236}">
                <a16:creationId xmlns:a16="http://schemas.microsoft.com/office/drawing/2014/main" id="{2590410D-86F8-E507-B7A9-1CE739AF4F35}"/>
              </a:ext>
            </a:extLst>
          </p:cNvPr>
          <p:cNvSpPr>
            <a:spLocks noGrp="1"/>
          </p:cNvSpPr>
          <p:nvPr>
            <p:ph sz="quarter" idx="11"/>
          </p:nvPr>
        </p:nvSpPr>
        <p:spPr>
          <a:xfrm>
            <a:off x="457200" y="1316736"/>
            <a:ext cx="8229600" cy="1938992"/>
          </a:xfrm>
          <a:solidFill>
            <a:schemeClr val="accent4">
              <a:lumMod val="20000"/>
              <a:lumOff val="80000"/>
            </a:schemeClr>
          </a:solidFill>
          <a:ln>
            <a:solidFill>
              <a:schemeClr val="accent2">
                <a:lumMod val="50000"/>
              </a:schemeClr>
            </a:solidFill>
          </a:ln>
        </p:spPr>
        <p:txBody>
          <a:bodyPr>
            <a:spAutoFit/>
          </a:bodyPr>
          <a:lstStyle/>
          <a:p>
            <a:pPr marL="342900" indent="-342900" fontAlgn="base">
              <a:spcBef>
                <a:spcPct val="0"/>
              </a:spcBef>
              <a:spcAft>
                <a:spcPct val="0"/>
              </a:spcAft>
              <a:buChar char="•"/>
            </a:pPr>
            <a:r>
              <a:rPr lang="en-US" sz="2400" b="1" dirty="0">
                <a:solidFill>
                  <a:srgbClr val="632523"/>
                </a:solidFill>
                <a:latin typeface="Arial" charset="0"/>
                <a:ea typeface="+mn-ea"/>
                <a:cs typeface="Arial" charset="0"/>
              </a:rPr>
              <a:t>Managers review cash flows for business decisions.</a:t>
            </a:r>
          </a:p>
          <a:p>
            <a:pPr marL="342900" indent="-342900" fontAlgn="base">
              <a:spcBef>
                <a:spcPct val="0"/>
              </a:spcBef>
              <a:spcAft>
                <a:spcPct val="0"/>
              </a:spcAft>
              <a:buChar char="•"/>
            </a:pPr>
            <a:r>
              <a:rPr lang="en-US" sz="2400" b="1" dirty="0">
                <a:solidFill>
                  <a:srgbClr val="632523"/>
                </a:solidFill>
                <a:latin typeface="Arial" charset="0"/>
                <a:ea typeface="+mn-ea"/>
                <a:cs typeface="Arial" charset="0"/>
              </a:rPr>
              <a:t>Creditors evaluate a company’s ability to generate enough cash to pay debt.</a:t>
            </a:r>
          </a:p>
          <a:p>
            <a:pPr marL="342900" indent="-342900" fontAlgn="base">
              <a:spcBef>
                <a:spcPct val="0"/>
              </a:spcBef>
              <a:spcAft>
                <a:spcPct val="0"/>
              </a:spcAft>
              <a:buChar char="•"/>
            </a:pPr>
            <a:r>
              <a:rPr lang="en-US" sz="2400" b="1" dirty="0">
                <a:solidFill>
                  <a:srgbClr val="632523"/>
                </a:solidFill>
                <a:latin typeface="Arial" charset="0"/>
                <a:ea typeface="+mn-ea"/>
                <a:cs typeface="Arial" charset="0"/>
              </a:rPr>
              <a:t>Investors assess cash flows before buying and selling stock.</a:t>
            </a:r>
          </a:p>
        </p:txBody>
      </p:sp>
      <p:sp>
        <p:nvSpPr>
          <p:cNvPr id="4" name="Content Placeholder 3">
            <a:extLst>
              <a:ext uri="{FF2B5EF4-FFF2-40B4-BE49-F238E27FC236}">
                <a16:creationId xmlns:a16="http://schemas.microsoft.com/office/drawing/2014/main" id="{98830025-5984-B913-36B1-3D0710B477F9}"/>
              </a:ext>
            </a:extLst>
          </p:cNvPr>
          <p:cNvSpPr>
            <a:spLocks noGrp="1"/>
          </p:cNvSpPr>
          <p:nvPr>
            <p:ph sz="quarter" idx="14"/>
          </p:nvPr>
        </p:nvSpPr>
        <p:spPr>
          <a:xfrm>
            <a:off x="7690104" y="3547872"/>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16.14</a:t>
            </a:r>
          </a:p>
        </p:txBody>
      </p:sp>
      <p:sp>
        <p:nvSpPr>
          <p:cNvPr id="6" name="Table Summary 5" hidden="1">
            <a:extLst>
              <a:ext uri="{FF2B5EF4-FFF2-40B4-BE49-F238E27FC236}">
                <a16:creationId xmlns:a16="http://schemas.microsoft.com/office/drawing/2014/main" id="{31653575-BF51-A3E1-EE98-BFBB4D982087}"/>
              </a:ext>
            </a:extLst>
          </p:cNvPr>
          <p:cNvSpPr>
            <a:spLocks noGrp="1"/>
          </p:cNvSpPr>
          <p:nvPr>
            <p:ph sz="quarter" idx="16"/>
          </p:nvPr>
        </p:nvSpPr>
        <p:spPr>
          <a:xfrm>
            <a:off x="371976" y="3862790"/>
            <a:ext cx="6971672" cy="1509310"/>
          </a:xfrm>
        </p:spPr>
        <p:txBody>
          <a:bodyPr/>
          <a:lstStyle/>
          <a:p>
            <a:r>
              <a:rPr lang="en-US" sz="1600" dirty="0"/>
              <a:t>The following content is arranged like a table. Table summarizes account values of BMX, ATV, and Trex in columns 2, 3, and 4. The accounts are listed in column 1. The first and last data rows have entries in all data cells. The 2 subheading rows have no entries in the 3 amount columns. The 2 proceed rows have no data in Columns 2 and 3. The Purchase line has no data in Column 4. And the Repayment row has no data in Columns 3 or 4.</a:t>
            </a:r>
          </a:p>
        </p:txBody>
      </p:sp>
      <p:graphicFrame>
        <p:nvGraphicFramePr>
          <p:cNvPr id="7" name="Table 6">
            <a:extLst>
              <a:ext uri="{FF2B5EF4-FFF2-40B4-BE49-F238E27FC236}">
                <a16:creationId xmlns:a16="http://schemas.microsoft.com/office/drawing/2014/main" id="{C0C21983-5E47-25B0-6517-D63BFDF8A00B}"/>
              </a:ext>
            </a:extLst>
          </p:cNvPr>
          <p:cNvGraphicFramePr>
            <a:graphicFrameLocks noGrp="1"/>
          </p:cNvGraphicFramePr>
          <p:nvPr>
            <p:extLst>
              <p:ext uri="{D42A27DB-BD31-4B8C-83A1-F6EECF244321}">
                <p14:modId xmlns:p14="http://schemas.microsoft.com/office/powerpoint/2010/main" val="3812350402"/>
              </p:ext>
            </p:extLst>
          </p:nvPr>
        </p:nvGraphicFramePr>
        <p:xfrm>
          <a:off x="985520" y="3544403"/>
          <a:ext cx="6440889" cy="2606040"/>
        </p:xfrm>
        <a:graphic>
          <a:graphicData uri="http://schemas.openxmlformats.org/drawingml/2006/table">
            <a:tbl>
              <a:tblPr firstRow="1"/>
              <a:tblGrid>
                <a:gridCol w="3383280">
                  <a:extLst>
                    <a:ext uri="{9D8B030D-6E8A-4147-A177-3AD203B41FA5}">
                      <a16:colId xmlns:a16="http://schemas.microsoft.com/office/drawing/2014/main" val="20000"/>
                    </a:ext>
                  </a:extLst>
                </a:gridCol>
                <a:gridCol w="1019203">
                  <a:extLst>
                    <a:ext uri="{9D8B030D-6E8A-4147-A177-3AD203B41FA5}">
                      <a16:colId xmlns:a16="http://schemas.microsoft.com/office/drawing/2014/main" val="20001"/>
                    </a:ext>
                  </a:extLst>
                </a:gridCol>
                <a:gridCol w="1019203">
                  <a:extLst>
                    <a:ext uri="{9D8B030D-6E8A-4147-A177-3AD203B41FA5}">
                      <a16:colId xmlns:a16="http://schemas.microsoft.com/office/drawing/2014/main" val="20002"/>
                    </a:ext>
                  </a:extLst>
                </a:gridCol>
                <a:gridCol w="1019203">
                  <a:extLst>
                    <a:ext uri="{9D8B030D-6E8A-4147-A177-3AD203B41FA5}">
                      <a16:colId xmlns:a16="http://schemas.microsoft.com/office/drawing/2014/main" val="942465128"/>
                    </a:ext>
                  </a:extLst>
                </a:gridCol>
              </a:tblGrid>
              <a:tr h="208236">
                <a:tc>
                  <a:txBody>
                    <a:bodyPr/>
                    <a:lstStyle/>
                    <a:p>
                      <a:pPr indent="0" algn="l"/>
                      <a:r>
                        <a:rPr lang="en-US" sz="1300" b="1" kern="1200" dirty="0">
                          <a:solidFill>
                            <a:srgbClr val="FFFFFF"/>
                          </a:solidFill>
                          <a:latin typeface="Calibri"/>
                          <a:ea typeface="+mn-ea"/>
                          <a:cs typeface="Calibri" panose="020F0502020204030204" pitchFamily="34" charset="0"/>
                        </a:rPr>
                        <a:t>$ thousands</a:t>
                      </a:r>
                      <a:endParaRPr sz="1300" b="1" kern="1200" dirty="0">
                        <a:solidFill>
                          <a:srgbClr val="FFFFFF"/>
                        </a:solidFill>
                        <a:latin typeface="Calibri"/>
                        <a:ea typeface="+mn-ea"/>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BMX</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ATV</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Trex</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extLst>
                  <a:ext uri="{0D108BD9-81ED-4DB2-BD59-A6C34878D82A}">
                    <a16:rowId xmlns:a16="http://schemas.microsoft.com/office/drawing/2014/main" val="10000"/>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Cash provided (used) by operating activities</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$90,000</a:t>
                      </a:r>
                    </a:p>
                  </a:txBody>
                  <a:tcPr marR="246888"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$40,000</a:t>
                      </a:r>
                    </a:p>
                  </a:txBody>
                  <a:tcPr marR="27432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$(24,000)</a:t>
                      </a:r>
                    </a:p>
                  </a:txBody>
                  <a:tcPr marR="18288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Cash provided (used) by investing activities</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marR="18288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marR="22860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marR="18288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Proceeds from sale of plant assets</a:t>
                      </a:r>
                    </a:p>
                  </a:txBody>
                  <a:tcPr marL="27432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marR="18288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marR="22860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26,000</a:t>
                      </a:r>
                    </a:p>
                  </a:txBody>
                  <a:tcPr marR="219456"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Purchase of plant assets</a:t>
                      </a:r>
                    </a:p>
                  </a:txBody>
                  <a:tcPr marL="27432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u="none" kern="1200" dirty="0">
                          <a:solidFill>
                            <a:schemeClr val="tx1"/>
                          </a:solidFill>
                          <a:latin typeface="Calibri" panose="020F0502020204030204" pitchFamily="34" charset="0"/>
                          <a:ea typeface="+mn-ea"/>
                          <a:cs typeface="Calibri" panose="020F0502020204030204" pitchFamily="34" charset="0"/>
                        </a:rPr>
                        <a:t>(48,000)</a:t>
                      </a:r>
                    </a:p>
                  </a:txBody>
                  <a:tcPr marR="18288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u="none" kern="1200" dirty="0">
                          <a:solidFill>
                            <a:schemeClr val="tx1"/>
                          </a:solidFill>
                          <a:latin typeface="Calibri" panose="020F0502020204030204" pitchFamily="34" charset="0"/>
                          <a:ea typeface="+mn-ea"/>
                          <a:cs typeface="Calibri" panose="020F0502020204030204" pitchFamily="34" charset="0"/>
                        </a:rPr>
                        <a:t>(25,000)</a:t>
                      </a:r>
                    </a:p>
                  </a:txBody>
                  <a:tcPr marR="21031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none" kern="1200" dirty="0">
                        <a:solidFill>
                          <a:schemeClr val="tx1"/>
                        </a:solidFill>
                        <a:latin typeface="Calibri" panose="020F0502020204030204" pitchFamily="34" charset="0"/>
                        <a:ea typeface="+mn-ea"/>
                        <a:cs typeface="Calibri" panose="020F0502020204030204" pitchFamily="34" charset="0"/>
                      </a:endParaRPr>
                    </a:p>
                  </a:txBody>
                  <a:tcPr marR="18288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Cash provided (used) by financing activities</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none" kern="1200" dirty="0">
                        <a:solidFill>
                          <a:schemeClr val="tx1"/>
                        </a:solidFill>
                        <a:latin typeface="Calibri" panose="020F0502020204030204" pitchFamily="34" charset="0"/>
                        <a:ea typeface="+mn-ea"/>
                        <a:cs typeface="Calibri" panose="020F0502020204030204" pitchFamily="34" charset="0"/>
                      </a:endParaRPr>
                    </a:p>
                  </a:txBody>
                  <a:tcPr marR="18288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none" kern="1200" spc="4300" baseline="0" dirty="0">
                        <a:solidFill>
                          <a:schemeClr val="tx1"/>
                        </a:solidFill>
                        <a:latin typeface="Calibri" panose="020F0502020204030204" pitchFamily="34" charset="0"/>
                        <a:ea typeface="+mn-ea"/>
                        <a:cs typeface="Calibri" panose="020F0502020204030204" pitchFamily="34" charset="0"/>
                      </a:endParaRPr>
                    </a:p>
                  </a:txBody>
                  <a:tcPr marR="22860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none" kern="1200" dirty="0">
                        <a:solidFill>
                          <a:schemeClr val="tx1"/>
                        </a:solidFill>
                        <a:latin typeface="Calibri" panose="020F0502020204030204" pitchFamily="34" charset="0"/>
                        <a:ea typeface="+mn-ea"/>
                        <a:cs typeface="Calibri" panose="020F0502020204030204" pitchFamily="34" charset="0"/>
                      </a:endParaRPr>
                    </a:p>
                  </a:txBody>
                  <a:tcPr marR="201168"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22349500"/>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Proceeds from issuance of debt</a:t>
                      </a:r>
                    </a:p>
                  </a:txBody>
                  <a:tcPr marL="27432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none" kern="1200" dirty="0">
                        <a:solidFill>
                          <a:schemeClr val="tx1"/>
                        </a:solidFill>
                        <a:latin typeface="Calibri" panose="020F0502020204030204" pitchFamily="34" charset="0"/>
                        <a:ea typeface="+mn-ea"/>
                        <a:cs typeface="Calibri" panose="020F0502020204030204" pitchFamily="34" charset="0"/>
                      </a:endParaRPr>
                    </a:p>
                  </a:txBody>
                  <a:tcPr marR="18288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endParaRPr lang="en-US" sz="1300" b="0" u="sng" kern="1200" spc="4300" baseline="0" dirty="0">
                        <a:solidFill>
                          <a:schemeClr val="tx1"/>
                        </a:solidFill>
                        <a:latin typeface="Calibri" panose="020F0502020204030204" pitchFamily="34" charset="0"/>
                        <a:ea typeface="+mn-ea"/>
                        <a:cs typeface="Calibri" panose="020F0502020204030204" pitchFamily="34" charset="0"/>
                      </a:endParaRPr>
                    </a:p>
                  </a:txBody>
                  <a:tcPr marR="22860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300" b="0" u="none" kern="1200" dirty="0">
                          <a:solidFill>
                            <a:schemeClr val="tx1"/>
                          </a:solidFill>
                          <a:latin typeface="Calibri" panose="020F0502020204030204" pitchFamily="34" charset="0"/>
                          <a:ea typeface="+mn-ea"/>
                          <a:cs typeface="Calibri" panose="020F0502020204030204" pitchFamily="34" charset="0"/>
                        </a:rPr>
                        <a:t>13,000</a:t>
                      </a:r>
                    </a:p>
                  </a:txBody>
                  <a:tcPr marR="18288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79378466"/>
                  </a:ext>
                </a:extLst>
              </a:tr>
              <a:tr h="208236">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Repayment of debt</a:t>
                      </a:r>
                    </a:p>
                  </a:txBody>
                  <a:tcPr marL="27432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u="sng" kern="1200" dirty="0">
                          <a:solidFill>
                            <a:schemeClr val="tx1"/>
                          </a:solidFill>
                          <a:latin typeface="Calibri" panose="020F0502020204030204" pitchFamily="34" charset="0"/>
                          <a:ea typeface="+mn-ea"/>
                          <a:cs typeface="Calibri" panose="020F0502020204030204" pitchFamily="34" charset="0"/>
                        </a:rPr>
                        <a:t>(27,000</a:t>
                      </a:r>
                      <a:r>
                        <a:rPr lang="en-US" sz="1300" b="0" u="none" kern="1200" dirty="0">
                          <a:solidFill>
                            <a:schemeClr val="tx1"/>
                          </a:solidFill>
                          <a:latin typeface="Calibri" panose="020F0502020204030204" pitchFamily="34" charset="0"/>
                          <a:ea typeface="+mn-ea"/>
                          <a:cs typeface="Calibri" panose="020F0502020204030204" pitchFamily="34" charset="0"/>
                        </a:rPr>
                        <a:t>)</a:t>
                      </a:r>
                    </a:p>
                  </a:txBody>
                  <a:tcPr marR="164592"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u="sng" kern="1200" spc="4300" baseline="0" dirty="0">
                          <a:solidFill>
                            <a:schemeClr val="tx1"/>
                          </a:solidFill>
                          <a:latin typeface="Calibri" panose="020F0502020204030204" pitchFamily="34" charset="0"/>
                          <a:ea typeface="+mn-ea"/>
                          <a:cs typeface="Calibri" panose="020F0502020204030204" pitchFamily="34" charset="0"/>
                        </a:rPr>
                        <a:t>͏</a:t>
                      </a:r>
                    </a:p>
                  </a:txBody>
                  <a:tcPr marR="22860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u="sng" kern="1200" spc="4300" baseline="0" dirty="0">
                          <a:solidFill>
                            <a:schemeClr val="tx1"/>
                          </a:solidFill>
                          <a:latin typeface="Calibri" panose="020F0502020204030204" pitchFamily="34" charset="0"/>
                          <a:ea typeface="+mn-ea"/>
                          <a:cs typeface="Calibri" panose="020F0502020204030204" pitchFamily="34" charset="0"/>
                        </a:rPr>
                        <a:t>͏</a:t>
                      </a:r>
                      <a:endParaRPr lang="en-US" sz="1300" b="0" u="none" kern="1200" dirty="0">
                        <a:solidFill>
                          <a:schemeClr val="tx1"/>
                        </a:solidFill>
                        <a:latin typeface="Calibri" panose="020F0502020204030204" pitchFamily="34" charset="0"/>
                        <a:ea typeface="+mn-ea"/>
                        <a:cs typeface="Calibri" panose="020F0502020204030204" pitchFamily="34" charset="0"/>
                      </a:endParaRPr>
                    </a:p>
                  </a:txBody>
                  <a:tcPr marR="182880"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99708222"/>
                  </a:ext>
                </a:extLst>
              </a:tr>
              <a:tr h="275421">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Net increase (decrease) in cash</a:t>
                      </a:r>
                    </a:p>
                  </a:txBody>
                  <a:tcPr anchor="b">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0" u="dbl" kern="1200" baseline="0" dirty="0">
                          <a:solidFill>
                            <a:schemeClr val="tx1"/>
                          </a:solidFill>
                          <a:latin typeface="Calibri" panose="020F0502020204030204" pitchFamily="34" charset="0"/>
                          <a:ea typeface="+mn-ea"/>
                          <a:cs typeface="Calibri" panose="020F0502020204030204" pitchFamily="34" charset="0"/>
                        </a:rPr>
                        <a:t>$15,000</a:t>
                      </a:r>
                    </a:p>
                  </a:txBody>
                  <a:tcPr marR="201168" anchor="b">
                    <a:lnL w="12700" cmpd="sng">
                      <a:noFill/>
                      <a:prstDash val="soli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0" u="dbl" kern="1200" baseline="0" dirty="0">
                          <a:solidFill>
                            <a:schemeClr val="tx1"/>
                          </a:solidFill>
                          <a:latin typeface="Calibri" panose="020F0502020204030204" pitchFamily="34" charset="0"/>
                          <a:ea typeface="+mn-ea"/>
                          <a:cs typeface="Calibri" panose="020F0502020204030204" pitchFamily="34" charset="0"/>
                        </a:rPr>
                        <a:t>$15,000</a:t>
                      </a:r>
                    </a:p>
                  </a:txBody>
                  <a:tcPr marR="237744" anchor="b">
                    <a:lnL w="762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0" u="dbl" kern="1200" baseline="0" dirty="0">
                          <a:solidFill>
                            <a:schemeClr val="tx1"/>
                          </a:solidFill>
                          <a:latin typeface="Calibri" panose="020F0502020204030204" pitchFamily="34" charset="0"/>
                          <a:ea typeface="+mn-ea"/>
                          <a:cs typeface="Calibri" panose="020F0502020204030204" pitchFamily="34" charset="0"/>
                        </a:rPr>
                        <a:t>$15,000</a:t>
                      </a:r>
                    </a:p>
                  </a:txBody>
                  <a:tcPr marR="201168" anchor="b">
                    <a:lnL w="762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1" name="Slide Number Placeholder 10">
            <a:extLst>
              <a:ext uri="{FF2B5EF4-FFF2-40B4-BE49-F238E27FC236}">
                <a16:creationId xmlns:a16="http://schemas.microsoft.com/office/drawing/2014/main" id="{44DEE605-2456-F464-B92C-5878AB1D5F69}"/>
              </a:ext>
            </a:extLst>
          </p:cNvPr>
          <p:cNvSpPr>
            <a:spLocks noGrp="1"/>
          </p:cNvSpPr>
          <p:nvPr>
            <p:ph type="sldNum" sz="quarter" idx="10"/>
          </p:nvPr>
        </p:nvSpPr>
        <p:spPr/>
        <p:txBody>
          <a:bodyPr/>
          <a:lstStyle/>
          <a:p>
            <a:r>
              <a:rPr lang="en-US" dirty="0"/>
              <a:t>16-</a:t>
            </a:r>
            <a:fld id="{68151E55-6873-49E2-B8D5-2F265E6F1973}" type="slidenum">
              <a:rPr lang="en-US" smtClean="0"/>
              <a:pPr/>
              <a:t>40</a:t>
            </a:fld>
            <a:endParaRPr lang="en-US" dirty="0"/>
          </a:p>
        </p:txBody>
      </p:sp>
    </p:spTree>
    <p:extLst>
      <p:ext uri="{BB962C8B-B14F-4D97-AF65-F5344CB8AC3E}">
        <p14:creationId xmlns:p14="http://schemas.microsoft.com/office/powerpoint/2010/main" val="2147415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2CAF-7B54-3C46-4E7B-231BD555CB41}"/>
              </a:ext>
            </a:extLst>
          </p:cNvPr>
          <p:cNvSpPr>
            <a:spLocks noGrp="1"/>
          </p:cNvSpPr>
          <p:nvPr>
            <p:ph type="title"/>
          </p:nvPr>
        </p:nvSpPr>
        <p:spPr>
          <a:xfrm>
            <a:off x="342900" y="652780"/>
            <a:ext cx="8458200" cy="768096"/>
          </a:xfrm>
        </p:spPr>
        <p:txBody>
          <a:bodyPr/>
          <a:lstStyle/>
          <a:p>
            <a:r>
              <a:rPr lang="en-US" dirty="0"/>
              <a:t>Cash Flow on Total Assets</a:t>
            </a:r>
          </a:p>
        </p:txBody>
      </p:sp>
      <p:sp>
        <p:nvSpPr>
          <p:cNvPr id="3" name="Content Placeholder 2">
            <a:extLst>
              <a:ext uri="{FF2B5EF4-FFF2-40B4-BE49-F238E27FC236}">
                <a16:creationId xmlns:a16="http://schemas.microsoft.com/office/drawing/2014/main" id="{9B1D5D99-1BAE-652B-09E8-C441DFC0DA45}"/>
              </a:ext>
            </a:extLst>
          </p:cNvPr>
          <p:cNvSpPr>
            <a:spLocks noGrp="1"/>
          </p:cNvSpPr>
          <p:nvPr>
            <p:ph sz="quarter" idx="11"/>
          </p:nvPr>
        </p:nvSpPr>
        <p:spPr>
          <a:xfrm>
            <a:off x="137160" y="1828800"/>
            <a:ext cx="8778240" cy="914400"/>
          </a:xfrm>
          <a:solidFill>
            <a:srgbClr val="F2DCDB"/>
          </a:solidFill>
          <a:ln w="12700">
            <a:solidFill>
              <a:srgbClr val="414141"/>
            </a:solidFill>
            <a:miter lim="800000"/>
            <a:headEnd/>
            <a:tailEnd/>
          </a:ln>
          <a:effectLst>
            <a:outerShdw dist="107763" dir="2700000" algn="ctr" rotWithShape="0">
              <a:srgbClr val="414141"/>
            </a:outerShdw>
          </a:effectLst>
        </p:spPr>
        <p:txBody>
          <a:bodyPr lIns="90488" tIns="44450" rIns="90488" bIns="44450"/>
          <a:lstStyle/>
          <a:p>
            <a:pPr marL="342900" indent="-342900" algn="ctr" fontAlgn="base">
              <a:spcBef>
                <a:spcPct val="20000"/>
              </a:spcBef>
              <a:spcAft>
                <a:spcPct val="0"/>
              </a:spcAft>
            </a:pPr>
            <a:r>
              <a:rPr lang="en-US" sz="2400" dirty="0">
                <a:latin typeface="Arial" charset="0"/>
                <a:ea typeface="+mn-ea"/>
                <a:cs typeface="Arial" charset="0"/>
              </a:rPr>
              <a:t> Measures company’s ability to meet its obligations, pay dividends, expand operations and obtain financing.</a:t>
            </a:r>
          </a:p>
        </p:txBody>
      </p:sp>
      <p:sp>
        <p:nvSpPr>
          <p:cNvPr id="4" name="Content Placeholder 3">
            <a:extLst>
              <a:ext uri="{FF2B5EF4-FFF2-40B4-BE49-F238E27FC236}">
                <a16:creationId xmlns:a16="http://schemas.microsoft.com/office/drawing/2014/main" id="{AED326BE-E407-E60F-1D2F-4A85A0F95017}"/>
              </a:ext>
            </a:extLst>
          </p:cNvPr>
          <p:cNvSpPr>
            <a:spLocks noGrp="1"/>
          </p:cNvSpPr>
          <p:nvPr>
            <p:ph sz="quarter" idx="14"/>
          </p:nvPr>
        </p:nvSpPr>
        <p:spPr>
          <a:xfrm>
            <a:off x="7808975" y="3127248"/>
            <a:ext cx="1069848" cy="640080"/>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16.15</a:t>
            </a:r>
          </a:p>
        </p:txBody>
      </p:sp>
      <p:pic>
        <p:nvPicPr>
          <p:cNvPr id="7" name="Picture 6">
            <a:extLst>
              <a:ext uri="{FF2B5EF4-FFF2-40B4-BE49-F238E27FC236}">
                <a16:creationId xmlns:a16="http://schemas.microsoft.com/office/drawing/2014/main" id="{44A48160-6DB1-02D9-0E98-FCC529F4F4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195" y="3066230"/>
            <a:ext cx="6663506" cy="1335140"/>
          </a:xfrm>
          <a:prstGeom prst="rect">
            <a:avLst/>
          </a:prstGeom>
        </p:spPr>
      </p:pic>
      <p:graphicFrame>
        <p:nvGraphicFramePr>
          <p:cNvPr id="20" name="Object 19">
            <a:extLst>
              <a:ext uri="{FF2B5EF4-FFF2-40B4-BE49-F238E27FC236}">
                <a16:creationId xmlns:a16="http://schemas.microsoft.com/office/drawing/2014/main" id="{20834D25-2DC9-B1B3-A472-8AE1C5522D0E}"/>
              </a:ext>
            </a:extLst>
          </p:cNvPr>
          <p:cNvGraphicFramePr>
            <a:graphicFrameLocks noChangeAspect="1"/>
          </p:cNvGraphicFramePr>
          <p:nvPr>
            <p:extLst>
              <p:ext uri="{D42A27DB-BD31-4B8C-83A1-F6EECF244321}">
                <p14:modId xmlns:p14="http://schemas.microsoft.com/office/powerpoint/2010/main" val="138211820"/>
              </p:ext>
            </p:extLst>
          </p:nvPr>
        </p:nvGraphicFramePr>
        <p:xfrm>
          <a:off x="842963" y="3289300"/>
          <a:ext cx="5321300" cy="787400"/>
        </p:xfrm>
        <a:graphic>
          <a:graphicData uri="http://schemas.openxmlformats.org/presentationml/2006/ole">
            <mc:AlternateContent xmlns:mc="http://schemas.openxmlformats.org/markup-compatibility/2006">
              <mc:Choice xmlns:v="urn:schemas-microsoft-com:vml" Requires="v">
                <p:oleObj name="Equation" r:id="rId4" imgW="5321160" imgH="787320" progId="Equation.DSMT4">
                  <p:embed/>
                </p:oleObj>
              </mc:Choice>
              <mc:Fallback>
                <p:oleObj name="Equation" r:id="rId4" imgW="5321160" imgH="787320" progId="Equation.DSMT4">
                  <p:embed/>
                  <p:pic>
                    <p:nvPicPr>
                      <p:cNvPr id="0" name=""/>
                      <p:cNvPicPr/>
                      <p:nvPr/>
                    </p:nvPicPr>
                    <p:blipFill>
                      <a:blip r:embed="rId5"/>
                      <a:stretch>
                        <a:fillRect/>
                      </a:stretch>
                    </p:blipFill>
                    <p:spPr>
                      <a:xfrm>
                        <a:off x="842963" y="3289300"/>
                        <a:ext cx="5321300" cy="787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8CEB4F-27E2-5E26-B4BC-850FA2C733E8}"/>
              </a:ext>
            </a:extLst>
          </p:cNvPr>
          <p:cNvSpPr>
            <a:spLocks noGrp="1"/>
          </p:cNvSpPr>
          <p:nvPr>
            <p:ph sz="quarter" idx="15"/>
          </p:nvPr>
        </p:nvSpPr>
        <p:spPr>
          <a:xfrm>
            <a:off x="7845552" y="4351172"/>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16.16</a:t>
            </a:r>
          </a:p>
        </p:txBody>
      </p:sp>
      <p:sp>
        <p:nvSpPr>
          <p:cNvPr id="6" name="Table Summary 5" hidden="1">
            <a:extLst>
              <a:ext uri="{FF2B5EF4-FFF2-40B4-BE49-F238E27FC236}">
                <a16:creationId xmlns:a16="http://schemas.microsoft.com/office/drawing/2014/main" id="{811817DE-FB0D-6808-59BC-28F81728EEC2}"/>
              </a:ext>
            </a:extLst>
          </p:cNvPr>
          <p:cNvSpPr>
            <a:spLocks noGrp="1"/>
          </p:cNvSpPr>
          <p:nvPr>
            <p:ph sz="quarter" idx="16"/>
          </p:nvPr>
        </p:nvSpPr>
        <p:spPr>
          <a:xfrm>
            <a:off x="199571" y="4445001"/>
            <a:ext cx="5540829" cy="1054100"/>
          </a:xfrm>
        </p:spPr>
        <p:txBody>
          <a:bodyPr/>
          <a:lstStyle/>
          <a:p>
            <a:r>
              <a:rPr lang="en-US" sz="1400" dirty="0"/>
              <a:t>The following content is arranged like a table. Table summarizes the current year, 1 year ago, and 2 years ago figure amounts of 2 companies listed in column 1. In row 1, the header, Nike, applies to rows 1 through 3. In row 4, the header, lululemon, applies to rows 4 through 6.</a:t>
            </a:r>
          </a:p>
        </p:txBody>
      </p:sp>
      <p:graphicFrame>
        <p:nvGraphicFramePr>
          <p:cNvPr id="18" name="Table 17">
            <a:extLst>
              <a:ext uri="{FF2B5EF4-FFF2-40B4-BE49-F238E27FC236}">
                <a16:creationId xmlns:a16="http://schemas.microsoft.com/office/drawing/2014/main" id="{2A52EDC1-A3C5-4901-CDE3-6EC64467F8AD}"/>
              </a:ext>
            </a:extLst>
          </p:cNvPr>
          <p:cNvGraphicFramePr>
            <a:graphicFrameLocks noGrp="1"/>
          </p:cNvGraphicFramePr>
          <p:nvPr>
            <p:extLst>
              <p:ext uri="{D42A27DB-BD31-4B8C-83A1-F6EECF244321}">
                <p14:modId xmlns:p14="http://schemas.microsoft.com/office/powerpoint/2010/main" val="3801778074"/>
              </p:ext>
            </p:extLst>
          </p:nvPr>
        </p:nvGraphicFramePr>
        <p:xfrm>
          <a:off x="342900" y="4546601"/>
          <a:ext cx="6921500" cy="2026920"/>
        </p:xfrm>
        <a:graphic>
          <a:graphicData uri="http://schemas.openxmlformats.org/drawingml/2006/table">
            <a:tbl>
              <a:tblPr firstRow="1"/>
              <a:tblGrid>
                <a:gridCol w="10795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1270000">
                  <a:extLst>
                    <a:ext uri="{9D8B030D-6E8A-4147-A177-3AD203B41FA5}">
                      <a16:colId xmlns:a16="http://schemas.microsoft.com/office/drawing/2014/main" val="3086242907"/>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942465128"/>
                    </a:ext>
                  </a:extLst>
                </a:gridCol>
              </a:tblGrid>
              <a:tr h="208236">
                <a:tc>
                  <a:txBody>
                    <a:bodyPr/>
                    <a:lstStyle/>
                    <a:p>
                      <a:pPr indent="0" algn="l"/>
                      <a:r>
                        <a:rPr lang="en-US" sz="1300" b="1" kern="1200" dirty="0">
                          <a:solidFill>
                            <a:srgbClr val="FFFFFF"/>
                          </a:solidFill>
                          <a:latin typeface="Calibri"/>
                          <a:ea typeface="+mn-ea"/>
                          <a:cs typeface="Calibri" panose="020F0502020204030204" pitchFamily="34" charset="0"/>
                        </a:rPr>
                        <a:t>Company</a:t>
                      </a:r>
                      <a:endParaRPr sz="1300" b="1" kern="1200" dirty="0">
                        <a:solidFill>
                          <a:srgbClr val="FFFFFF"/>
                        </a:solidFill>
                        <a:latin typeface="Calibri"/>
                        <a:ea typeface="+mn-ea"/>
                        <a:cs typeface="Calibri" panose="020F050202020403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l" fontAlgn="b"/>
                      <a:r>
                        <a:rPr lang="en-US" sz="1300" b="1" kern="1200" dirty="0">
                          <a:solidFill>
                            <a:srgbClr val="FFFFFF"/>
                          </a:solidFill>
                          <a:latin typeface="Calibri"/>
                          <a:ea typeface="+mn-ea"/>
                          <a:cs typeface="Calibri" panose="020F0502020204030204" pitchFamily="34" charset="0"/>
                        </a:rPr>
                        <a:t>Figure ($ millions)</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Current Year</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1 Year Ago</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tc>
                  <a:txBody>
                    <a:bodyPr/>
                    <a:lstStyle/>
                    <a:p>
                      <a:pPr algn="ctr" fontAlgn="b"/>
                      <a:r>
                        <a:rPr lang="en-US" sz="1300" b="1" kern="1200" dirty="0">
                          <a:solidFill>
                            <a:srgbClr val="FFFFFF"/>
                          </a:solidFill>
                          <a:latin typeface="Calibri"/>
                          <a:ea typeface="+mn-ea"/>
                          <a:cs typeface="Calibri" panose="020F0502020204030204" pitchFamily="34" charset="0"/>
                        </a:rPr>
                        <a:t>2 Years Ago</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6D34"/>
                    </a:solidFill>
                  </a:tcPr>
                </a:tc>
                <a:extLst>
                  <a:ext uri="{0D108BD9-81ED-4DB2-BD59-A6C34878D82A}">
                    <a16:rowId xmlns:a16="http://schemas.microsoft.com/office/drawing/2014/main" val="10000"/>
                  </a:ext>
                </a:extLst>
              </a:tr>
              <a:tr h="208236">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Nike</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Operating cash flows</a:t>
                      </a:r>
                    </a:p>
                  </a:txBody>
                  <a:tcPr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 $</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5,841</a:t>
                      </a:r>
                    </a:p>
                  </a:txBody>
                  <a:tcPr marR="36576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5,188</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6,657</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355">
                <a:tc>
                  <a:txBody>
                    <a:bodyPr/>
                    <a:lstStyle/>
                    <a:p>
                      <a:pPr algn="l" fontAlgn="b"/>
                      <a:endParaRPr lang="en-US" sz="1300" b="1" kern="1200" dirty="0">
                        <a:solidFill>
                          <a:schemeClr val="tx1"/>
                        </a:solidFill>
                        <a:latin typeface="Calibri" panose="020F0502020204030204" pitchFamily="34" charset="0"/>
                        <a:ea typeface="+mn-ea"/>
                        <a:cs typeface="Calibri" panose="020F0502020204030204" pitchFamily="34" charset="0"/>
                      </a:endParaRP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Average total assets</a:t>
                      </a:r>
                    </a:p>
                  </a:txBody>
                  <a:tcPr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$38,926 </a:t>
                      </a:r>
                    </a:p>
                  </a:txBody>
                  <a:tcPr marR="36576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$39,031</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$34,541</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236">
                <a:tc>
                  <a:txBody>
                    <a:bodyPr/>
                    <a:lstStyle/>
                    <a:p>
                      <a:pPr algn="l" fontAlgn="b"/>
                      <a:endParaRPr lang="en-US" sz="1300" b="1" kern="1200" dirty="0">
                        <a:solidFill>
                          <a:schemeClr val="tx1"/>
                        </a:solidFill>
                        <a:latin typeface="Calibri" panose="020F0502020204030204" pitchFamily="34" charset="0"/>
                        <a:ea typeface="+mn-ea"/>
                        <a:cs typeface="Calibri" panose="020F0502020204030204" pitchFamily="34" charset="0"/>
                      </a:endParaRP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r>
                        <a:rPr lang="en-US" sz="1300" b="1" kern="1200" dirty="0">
                          <a:solidFill>
                            <a:srgbClr val="C00000"/>
                          </a:solidFill>
                          <a:latin typeface="Calibri" panose="020F0502020204030204" pitchFamily="34" charset="0"/>
                          <a:ea typeface="+mn-ea"/>
                          <a:cs typeface="Calibri" panose="020F0502020204030204" pitchFamily="34" charset="0"/>
                        </a:rPr>
                        <a:t>Cash flow on total assets</a:t>
                      </a:r>
                    </a:p>
                  </a:txBody>
                  <a:tcPr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15.0%</a:t>
                      </a:r>
                    </a:p>
                  </a:txBody>
                  <a:tcPr marR="36576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13.3%</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19.3%</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8236">
                <a:tc>
                  <a:txBody>
                    <a:bodyPr/>
                    <a:lstStyle/>
                    <a:p>
                      <a:pPr algn="l" fontAlgn="b"/>
                      <a:r>
                        <a:rPr lang="en-US" sz="1300" b="1" kern="1200" dirty="0">
                          <a:solidFill>
                            <a:schemeClr val="tx1"/>
                          </a:solidFill>
                          <a:latin typeface="Calibri" panose="020F0502020204030204" pitchFamily="34" charset="0"/>
                          <a:ea typeface="+mn-ea"/>
                          <a:cs typeface="Calibri" panose="020F0502020204030204" pitchFamily="34" charset="0"/>
                        </a:rPr>
                        <a:t>lululemon</a:t>
                      </a: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Operating cash flows</a:t>
                      </a:r>
                    </a:p>
                  </a:txBody>
                  <a:tcPr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2,296 </a:t>
                      </a:r>
                    </a:p>
                  </a:txBody>
                  <a:tcPr marR="36576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14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966</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1,389</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236">
                <a:tc>
                  <a:txBody>
                    <a:bodyPr/>
                    <a:lstStyle/>
                    <a:p>
                      <a:pPr algn="l"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fontAlgn="b"/>
                      <a:r>
                        <a:rPr lang="en-US" sz="1300" b="0" kern="1200" dirty="0">
                          <a:solidFill>
                            <a:schemeClr val="tx1"/>
                          </a:solidFill>
                          <a:latin typeface="Calibri" panose="020F0502020204030204" pitchFamily="34" charset="0"/>
                          <a:ea typeface="+mn-ea"/>
                          <a:cs typeface="Calibri" panose="020F0502020204030204" pitchFamily="34" charset="0"/>
                        </a:rPr>
                        <a:t>Average total assets</a:t>
                      </a:r>
                    </a:p>
                  </a:txBody>
                  <a:tcPr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6,349</a:t>
                      </a:r>
                    </a:p>
                  </a:txBody>
                  <a:tcPr marR="365760" anchor="b">
                    <a:lnL w="12700" cmpd="sng">
                      <a:noFill/>
                      <a:prstDash val="solid"/>
                    </a:lnL>
                    <a:lnR w="762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5,275</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r" fontAlgn="b"/>
                      <a:r>
                        <a:rPr lang="en-US" sz="1300" b="0" kern="1200" dirty="0">
                          <a:solidFill>
                            <a:schemeClr val="tx1"/>
                          </a:solidFill>
                          <a:latin typeface="Calibri" panose="020F0502020204030204" pitchFamily="34" charset="0"/>
                          <a:ea typeface="+mn-ea"/>
                          <a:cs typeface="Calibri" panose="020F0502020204030204" pitchFamily="34" charset="0"/>
                        </a:rPr>
                        <a:t>$</a:t>
                      </a:r>
                      <a:r>
                        <a:rPr lang="en-US" sz="1300" b="0" kern="1200" spc="300" baseline="0" dirty="0">
                          <a:solidFill>
                            <a:schemeClr val="tx1"/>
                          </a:solidFill>
                          <a:latin typeface="Calibri" panose="020F0502020204030204" pitchFamily="34" charset="0"/>
                          <a:ea typeface="+mn-ea"/>
                          <a:cs typeface="Calibri" panose="020F0502020204030204" pitchFamily="34" charset="0"/>
                        </a:rPr>
                        <a:t> </a:t>
                      </a:r>
                      <a:r>
                        <a:rPr lang="en-US" sz="1300" b="0" kern="1200" dirty="0">
                          <a:solidFill>
                            <a:schemeClr val="tx1"/>
                          </a:solidFill>
                          <a:latin typeface="Calibri" panose="020F0502020204030204" pitchFamily="34" charset="0"/>
                          <a:ea typeface="+mn-ea"/>
                          <a:cs typeface="Calibri" panose="020F0502020204030204" pitchFamily="34" charset="0"/>
                        </a:rPr>
                        <a:t>4,564</a:t>
                      </a:r>
                    </a:p>
                  </a:txBody>
                  <a:tcPr marR="347472" anchor="b">
                    <a:lnL w="762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99708222"/>
                  </a:ext>
                </a:extLst>
              </a:tr>
              <a:tr h="275421">
                <a:tc>
                  <a:txBody>
                    <a:bodyPr/>
                    <a:lstStyle/>
                    <a:p>
                      <a:pPr algn="l" fontAlgn="b"/>
                      <a:endParaRPr lang="en-US" sz="1300" b="0" kern="1200" dirty="0">
                        <a:solidFill>
                          <a:schemeClr val="tx1"/>
                        </a:solidFill>
                        <a:latin typeface="Calibri" panose="020F0502020204030204" pitchFamily="34" charset="0"/>
                        <a:ea typeface="+mn-ea"/>
                        <a:cs typeface="Calibri" panose="020F0502020204030204" pitchFamily="34" charset="0"/>
                      </a:endParaRPr>
                    </a:p>
                  </a:txBody>
                  <a:tcPr anchor="b">
                    <a:lnL w="12700" cmpd="sng">
                      <a:noFill/>
                      <a:prstDash val="solid"/>
                    </a:lnL>
                    <a:lnR w="12700" cmpd="sng">
                      <a:noFill/>
                      <a:prstDash val="solid"/>
                    </a:lnR>
                    <a:lnT w="12700" cmpd="sng">
                      <a:noFill/>
                      <a:prstDash val="soli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300" b="1" kern="1200" dirty="0">
                          <a:solidFill>
                            <a:srgbClr val="C00000"/>
                          </a:solidFill>
                          <a:latin typeface="Calibri" panose="020F0502020204030204" pitchFamily="34" charset="0"/>
                          <a:ea typeface="+mn-ea"/>
                          <a:cs typeface="Calibri" panose="020F0502020204030204" pitchFamily="34" charset="0"/>
                        </a:rPr>
                        <a:t>Cash flow on total assets</a:t>
                      </a:r>
                    </a:p>
                  </a:txBody>
                  <a:tcPr anchor="b">
                    <a:lnL w="12700" cmpd="sng">
                      <a:noFill/>
                      <a:prstDash val="soli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36.2%</a:t>
                      </a:r>
                    </a:p>
                  </a:txBody>
                  <a:tcPr marR="365760" anchor="b">
                    <a:lnL w="12700" cmpd="sng">
                      <a:noFill/>
                      <a:prstDash val="soli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18.3%</a:t>
                      </a:r>
                    </a:p>
                  </a:txBody>
                  <a:tcPr marR="347472" anchor="b">
                    <a:lnL w="762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kern="1200" dirty="0">
                          <a:solidFill>
                            <a:srgbClr val="C00000"/>
                          </a:solidFill>
                          <a:latin typeface="Calibri" panose="020F0502020204030204" pitchFamily="34" charset="0"/>
                          <a:ea typeface="+mn-ea"/>
                          <a:cs typeface="Calibri" panose="020F0502020204030204" pitchFamily="34" charset="0"/>
                        </a:rPr>
                        <a:t>30.4%</a:t>
                      </a:r>
                    </a:p>
                  </a:txBody>
                  <a:tcPr marR="347472" anchor="b">
                    <a:lnL w="762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381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7" name="Slide Number Placeholder 16">
            <a:extLst>
              <a:ext uri="{FF2B5EF4-FFF2-40B4-BE49-F238E27FC236}">
                <a16:creationId xmlns:a16="http://schemas.microsoft.com/office/drawing/2014/main" id="{6B755B57-2384-86B8-E5CD-88306158F631}"/>
              </a:ext>
            </a:extLst>
          </p:cNvPr>
          <p:cNvSpPr>
            <a:spLocks noGrp="1"/>
          </p:cNvSpPr>
          <p:nvPr>
            <p:ph type="sldNum" sz="quarter" idx="10"/>
          </p:nvPr>
        </p:nvSpPr>
        <p:spPr/>
        <p:txBody>
          <a:bodyPr/>
          <a:lstStyle/>
          <a:p>
            <a:r>
              <a:rPr lang="en-US" dirty="0"/>
              <a:t>16-</a:t>
            </a:r>
            <a:fld id="{68151E55-6873-49E2-B8D5-2F265E6F1973}" type="slidenum">
              <a:rPr lang="en-US" smtClean="0"/>
              <a:pPr/>
              <a:t>41</a:t>
            </a:fld>
            <a:endParaRPr lang="en-US" dirty="0"/>
          </a:p>
        </p:txBody>
      </p:sp>
    </p:spTree>
    <p:extLst>
      <p:ext uri="{BB962C8B-B14F-4D97-AF65-F5344CB8AC3E}">
        <p14:creationId xmlns:p14="http://schemas.microsoft.com/office/powerpoint/2010/main" val="2362137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A8F-92FD-61ED-55BF-5F3F2BC5F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C6C4-8278-817D-2811-1DD920F22B2B}"/>
              </a:ext>
            </a:extLst>
          </p:cNvPr>
          <p:cNvSpPr>
            <a:spLocks noGrp="1"/>
          </p:cNvSpPr>
          <p:nvPr>
            <p:ph type="title"/>
          </p:nvPr>
        </p:nvSpPr>
        <p:spPr>
          <a:xfrm>
            <a:off x="342900" y="1008184"/>
            <a:ext cx="8458200" cy="768096"/>
          </a:xfrm>
        </p:spPr>
        <p:txBody>
          <a:bodyPr/>
          <a:lstStyle/>
          <a:p>
            <a:r>
              <a:rPr lang="en-US" altLang="en-US" sz="4400" b="1" dirty="0">
                <a:solidFill>
                  <a:prstClr val="black"/>
                </a:solidFill>
                <a:latin typeface="Calibri"/>
              </a:rPr>
              <a:t>Learning Objective P4</a:t>
            </a:r>
          </a:p>
        </p:txBody>
      </p:sp>
      <p:pic>
        <p:nvPicPr>
          <p:cNvPr id="4" name="Picture 2">
            <a:extLst>
              <a:ext uri="{FF2B5EF4-FFF2-40B4-BE49-F238E27FC236}">
                <a16:creationId xmlns:a16="http://schemas.microsoft.com/office/drawing/2014/main" id="{5FA04C3E-2BB7-7ED6-E8CA-64D65222FEEB}"/>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922584"/>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C65402A-EBDB-5939-F01C-26A1C86BA892}"/>
              </a:ext>
            </a:extLst>
          </p:cNvPr>
          <p:cNvSpPr>
            <a:spLocks noGrp="1"/>
          </p:cNvSpPr>
          <p:nvPr>
            <p:ph sz="quarter" idx="11"/>
          </p:nvPr>
        </p:nvSpPr>
        <p:spPr>
          <a:xfrm>
            <a:off x="914400" y="2009895"/>
            <a:ext cx="7315200" cy="3095503"/>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1" u="none" strike="noStrike" kern="1200" cap="none" spc="0" normalizeH="0" baseline="0" noProof="0" dirty="0">
                <a:ln>
                  <a:noFill/>
                </a:ln>
                <a:solidFill>
                  <a:prstClr val="black"/>
                </a:solidFill>
                <a:effectLst/>
                <a:uLnTx/>
                <a:uFillTx/>
                <a:latin typeface="Calibri"/>
                <a:ea typeface="+mj-ea"/>
                <a:cs typeface="+mj-cs"/>
              </a:rPr>
              <a:t>Appendix 16A </a:t>
            </a: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Illustrate use of a spreadsheet to prepare a statement of cash flows.</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6BCEA3A5-F3E9-BCAA-6B42-256CA324D3B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5105399"/>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070269C-CE8B-D499-63BE-E4C73AEF7B84}"/>
              </a:ext>
            </a:extLst>
          </p:cNvPr>
          <p:cNvSpPr>
            <a:spLocks noGrp="1"/>
          </p:cNvSpPr>
          <p:nvPr>
            <p:ph type="sldNum" sz="quarter" idx="10"/>
          </p:nvPr>
        </p:nvSpPr>
        <p:spPr/>
        <p:txBody>
          <a:bodyPr/>
          <a:lstStyle/>
          <a:p>
            <a:r>
              <a:rPr lang="en-US" dirty="0"/>
              <a:t>16-</a:t>
            </a:r>
            <a:fld id="{68151E55-6873-49E2-B8D5-2F265E6F1973}" type="slidenum">
              <a:rPr lang="en-US" smtClean="0"/>
              <a:pPr/>
              <a:t>42</a:t>
            </a:fld>
            <a:endParaRPr lang="en-US" dirty="0"/>
          </a:p>
        </p:txBody>
      </p:sp>
    </p:spTree>
    <p:extLst>
      <p:ext uri="{BB962C8B-B14F-4D97-AF65-F5344CB8AC3E}">
        <p14:creationId xmlns:p14="http://schemas.microsoft.com/office/powerpoint/2010/main" val="301903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3C6C-7B93-152B-D2F2-87D89A266F9F}"/>
              </a:ext>
            </a:extLst>
          </p:cNvPr>
          <p:cNvSpPr>
            <a:spLocks noGrp="1"/>
          </p:cNvSpPr>
          <p:nvPr>
            <p:ph type="title"/>
          </p:nvPr>
        </p:nvSpPr>
        <p:spPr>
          <a:xfrm>
            <a:off x="342900" y="589280"/>
            <a:ext cx="8458200" cy="768096"/>
          </a:xfrm>
        </p:spPr>
        <p:txBody>
          <a:bodyPr/>
          <a:lstStyle/>
          <a:p>
            <a:r>
              <a:rPr lang="en-US" dirty="0"/>
              <a:t>Spreadsheet Preparation</a:t>
            </a:r>
          </a:p>
        </p:txBody>
      </p:sp>
      <p:sp>
        <p:nvSpPr>
          <p:cNvPr id="3" name="Content Placeholder 2">
            <a:extLst>
              <a:ext uri="{FF2B5EF4-FFF2-40B4-BE49-F238E27FC236}">
                <a16:creationId xmlns:a16="http://schemas.microsoft.com/office/drawing/2014/main" id="{0389AAC3-17AA-5D5E-8D44-A9D5F2737E18}"/>
              </a:ext>
            </a:extLst>
          </p:cNvPr>
          <p:cNvSpPr>
            <a:spLocks noGrp="1"/>
          </p:cNvSpPr>
          <p:nvPr>
            <p:ph sz="quarter" idx="11"/>
          </p:nvPr>
        </p:nvSpPr>
        <p:spPr>
          <a:xfrm>
            <a:off x="6919976" y="1357376"/>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16A.1</a:t>
            </a:r>
          </a:p>
        </p:txBody>
      </p:sp>
      <p:sp>
        <p:nvSpPr>
          <p:cNvPr id="4" name="Content Placeholder 3" hidden="1">
            <a:extLst>
              <a:ext uri="{FF2B5EF4-FFF2-40B4-BE49-F238E27FC236}">
                <a16:creationId xmlns:a16="http://schemas.microsoft.com/office/drawing/2014/main" id="{E81918BE-4DC5-9E2A-420A-B12ABF1B2B88}"/>
              </a:ext>
            </a:extLst>
          </p:cNvPr>
          <p:cNvSpPr>
            <a:spLocks noGrp="1"/>
          </p:cNvSpPr>
          <p:nvPr>
            <p:ph sz="quarter" idx="14"/>
          </p:nvPr>
        </p:nvSpPr>
        <p:spPr>
          <a:xfrm>
            <a:off x="342900" y="1805432"/>
            <a:ext cx="8458200" cy="640080"/>
          </a:xfrm>
        </p:spPr>
        <p:txBody>
          <a:bodyPr/>
          <a:lstStyle/>
          <a:p>
            <a:endParaRPr lang="en-US" dirty="0"/>
          </a:p>
        </p:txBody>
      </p:sp>
      <p:sp>
        <p:nvSpPr>
          <p:cNvPr id="5" name="Table Summary 4" hidden="1">
            <a:extLst>
              <a:ext uri="{FF2B5EF4-FFF2-40B4-BE49-F238E27FC236}">
                <a16:creationId xmlns:a16="http://schemas.microsoft.com/office/drawing/2014/main" id="{BFE9520E-2BF8-B86D-0B5F-26B5BFAC4A84}"/>
              </a:ext>
            </a:extLst>
          </p:cNvPr>
          <p:cNvSpPr>
            <a:spLocks noGrp="1"/>
          </p:cNvSpPr>
          <p:nvPr>
            <p:ph sz="quarter" idx="15"/>
          </p:nvPr>
        </p:nvSpPr>
        <p:spPr/>
        <p:txBody>
          <a:bodyPr/>
          <a:lstStyle/>
          <a:p>
            <a:endParaRPr lang="en-US" dirty="0"/>
          </a:p>
        </p:txBody>
      </p:sp>
      <p:pic>
        <p:nvPicPr>
          <p:cNvPr id="14" name="Picture 13" descr="A table titled, Genesis spreadsheet for statement of cash flows, indirect method for year ended December 31, 2027.">
            <a:extLst>
              <a:ext uri="{FF2B5EF4-FFF2-40B4-BE49-F238E27FC236}">
                <a16:creationId xmlns:a16="http://schemas.microsoft.com/office/drawing/2014/main" id="{FBEB4F70-F46E-25A3-4824-147AF79BB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552" y="1295400"/>
            <a:ext cx="4273008" cy="5103247"/>
          </a:xfrm>
          <a:prstGeom prst="rect">
            <a:avLst/>
          </a:prstGeom>
        </p:spPr>
      </p:pic>
      <p:sp>
        <p:nvSpPr>
          <p:cNvPr id="6" name="Content Placeholder 5">
            <a:extLst>
              <a:ext uri="{FF2B5EF4-FFF2-40B4-BE49-F238E27FC236}">
                <a16:creationId xmlns:a16="http://schemas.microsoft.com/office/drawing/2014/main" id="{640E00B6-67A8-772B-0A14-2B4A4956388E}"/>
              </a:ext>
            </a:extLst>
          </p:cNvPr>
          <p:cNvSpPr>
            <a:spLocks noGrp="1"/>
          </p:cNvSpPr>
          <p:nvPr>
            <p:ph sz="quarter" idx="16"/>
          </p:nvPr>
        </p:nvSpPr>
        <p:spPr>
          <a:xfrm>
            <a:off x="6108700" y="2209800"/>
            <a:ext cx="2692400" cy="3073400"/>
          </a:xfrm>
        </p:spPr>
        <p:txBody>
          <a:bodyPr/>
          <a:lstStyle/>
          <a:p>
            <a:pPr algn="ctr"/>
            <a:r>
              <a:rPr lang="en-US" sz="2400" dirty="0">
                <a:solidFill>
                  <a:srgbClr val="632523"/>
                </a:solidFill>
              </a:rPr>
              <a:t>A spreadsheet, also called work sheet or working paper, can help us organize the information needed to prepare a statement of cash flows.</a:t>
            </a:r>
          </a:p>
        </p:txBody>
      </p:sp>
      <p:sp>
        <p:nvSpPr>
          <p:cNvPr id="7" name="Content Placeholder 6" hidden="1">
            <a:extLst>
              <a:ext uri="{FF2B5EF4-FFF2-40B4-BE49-F238E27FC236}">
                <a16:creationId xmlns:a16="http://schemas.microsoft.com/office/drawing/2014/main" id="{B77C0736-8F98-A715-C6A9-27BBFE5B25B4}"/>
              </a:ext>
            </a:extLst>
          </p:cNvPr>
          <p:cNvSpPr>
            <a:spLocks noGrp="1"/>
          </p:cNvSpPr>
          <p:nvPr>
            <p:ph sz="quarter" idx="17"/>
          </p:nvPr>
        </p:nvSpPr>
        <p:spPr/>
        <p:txBody>
          <a:bodyPr/>
          <a:lstStyle/>
          <a:p>
            <a:endParaRPr lang="en-US" dirty="0"/>
          </a:p>
        </p:txBody>
      </p:sp>
      <p:sp>
        <p:nvSpPr>
          <p:cNvPr id="8" name="Content Placeholder 7" hidden="1">
            <a:extLst>
              <a:ext uri="{FF2B5EF4-FFF2-40B4-BE49-F238E27FC236}">
                <a16:creationId xmlns:a16="http://schemas.microsoft.com/office/drawing/2014/main" id="{7DA8F8BF-A667-D6D8-5707-E99771B8D813}"/>
              </a:ext>
            </a:extLst>
          </p:cNvPr>
          <p:cNvSpPr>
            <a:spLocks noGrp="1"/>
          </p:cNvSpPr>
          <p:nvPr>
            <p:ph sz="quarter" idx="18"/>
          </p:nvPr>
        </p:nvSpPr>
        <p:spPr/>
        <p:txBody>
          <a:bodyPr/>
          <a:lstStyle/>
          <a:p>
            <a:endParaRPr lang="en-US" dirty="0"/>
          </a:p>
        </p:txBody>
      </p:sp>
      <p:sp>
        <p:nvSpPr>
          <p:cNvPr id="9" name="Text Placeholder 8">
            <a:extLst>
              <a:ext uri="{FF2B5EF4-FFF2-40B4-BE49-F238E27FC236}">
                <a16:creationId xmlns:a16="http://schemas.microsoft.com/office/drawing/2014/main" id="{F6213436-BE47-E844-DEB3-CB27BC486999}"/>
              </a:ext>
            </a:extLst>
          </p:cNvPr>
          <p:cNvSpPr>
            <a:spLocks noGrp="1"/>
          </p:cNvSpPr>
          <p:nvPr>
            <p:ph type="body" sz="quarter" idx="19"/>
          </p:nvPr>
        </p:nvSpPr>
        <p:spPr>
          <a:xfrm>
            <a:off x="3374136" y="6450076"/>
            <a:ext cx="2404872" cy="192024"/>
          </a:xfrm>
        </p:spPr>
        <p:txBody>
          <a:bodyPr/>
          <a:lstStyle/>
          <a:p>
            <a:r>
              <a:rPr lang="en-US" dirty="0">
                <a:hlinkClick r:id="rId4" action="ppaction://hlinksldjump"/>
              </a:rPr>
              <a:t>Access the text alternative for slide images.</a:t>
            </a:r>
            <a:endParaRPr lang="en-US" dirty="0"/>
          </a:p>
        </p:txBody>
      </p:sp>
      <p:sp>
        <p:nvSpPr>
          <p:cNvPr id="10" name="Text Placeholder 9" hidden="1">
            <a:extLst>
              <a:ext uri="{FF2B5EF4-FFF2-40B4-BE49-F238E27FC236}">
                <a16:creationId xmlns:a16="http://schemas.microsoft.com/office/drawing/2014/main" id="{FAA9F665-7E06-16CD-B267-DF99F6191F82}"/>
              </a:ext>
            </a:extLst>
          </p:cNvPr>
          <p:cNvSpPr>
            <a:spLocks noGrp="1"/>
          </p:cNvSpPr>
          <p:nvPr>
            <p:ph type="body" sz="quarter" idx="20"/>
          </p:nvPr>
        </p:nvSpPr>
        <p:spPr/>
        <p:txBody>
          <a:bodyPr/>
          <a:lstStyle/>
          <a:p>
            <a:endParaRPr lang="en-US" dirty="0"/>
          </a:p>
        </p:txBody>
      </p:sp>
      <p:sp>
        <p:nvSpPr>
          <p:cNvPr id="11" name="Slide Number Placeholder 10">
            <a:extLst>
              <a:ext uri="{FF2B5EF4-FFF2-40B4-BE49-F238E27FC236}">
                <a16:creationId xmlns:a16="http://schemas.microsoft.com/office/drawing/2014/main" id="{BA97681A-7F91-E8D7-B16D-D23B702E4A78}"/>
              </a:ext>
            </a:extLst>
          </p:cNvPr>
          <p:cNvSpPr>
            <a:spLocks noGrp="1"/>
          </p:cNvSpPr>
          <p:nvPr>
            <p:ph type="sldNum" sz="quarter" idx="10"/>
          </p:nvPr>
        </p:nvSpPr>
        <p:spPr/>
        <p:txBody>
          <a:bodyPr/>
          <a:lstStyle/>
          <a:p>
            <a:r>
              <a:rPr lang="en-US" dirty="0"/>
              <a:t>16-</a:t>
            </a:r>
            <a:fld id="{68151E55-6873-49E2-B8D5-2F265E6F1973}" type="slidenum">
              <a:rPr lang="en-US" smtClean="0"/>
              <a:pPr/>
              <a:t>43</a:t>
            </a:fld>
            <a:endParaRPr lang="en-US" dirty="0"/>
          </a:p>
        </p:txBody>
      </p:sp>
    </p:spTree>
    <p:extLst>
      <p:ext uri="{BB962C8B-B14F-4D97-AF65-F5344CB8AC3E}">
        <p14:creationId xmlns:p14="http://schemas.microsoft.com/office/powerpoint/2010/main" val="263726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A8F-92FD-61ED-55BF-5F3F2BC5F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C6C4-8278-817D-2811-1DD920F22B2B}"/>
              </a:ext>
            </a:extLst>
          </p:cNvPr>
          <p:cNvSpPr>
            <a:spLocks noGrp="1"/>
          </p:cNvSpPr>
          <p:nvPr>
            <p:ph type="title"/>
          </p:nvPr>
        </p:nvSpPr>
        <p:spPr>
          <a:xfrm>
            <a:off x="342900" y="949569"/>
            <a:ext cx="8458200" cy="768096"/>
          </a:xfrm>
        </p:spPr>
        <p:txBody>
          <a:bodyPr/>
          <a:lstStyle/>
          <a:p>
            <a:r>
              <a:rPr lang="en-US" altLang="en-US" sz="4400" b="1" dirty="0">
                <a:solidFill>
                  <a:prstClr val="black"/>
                </a:solidFill>
                <a:latin typeface="Calibri"/>
              </a:rPr>
              <a:t>Learning Objective P5</a:t>
            </a:r>
          </a:p>
        </p:txBody>
      </p:sp>
      <p:pic>
        <p:nvPicPr>
          <p:cNvPr id="4" name="Picture 2">
            <a:extLst>
              <a:ext uri="{FF2B5EF4-FFF2-40B4-BE49-F238E27FC236}">
                <a16:creationId xmlns:a16="http://schemas.microsoft.com/office/drawing/2014/main" id="{5FA04C3E-2BB7-7ED6-E8CA-64D65222FEEB}"/>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887415"/>
            <a:ext cx="7315200" cy="87312"/>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C65402A-EBDB-5939-F01C-26A1C86BA892}"/>
              </a:ext>
            </a:extLst>
          </p:cNvPr>
          <p:cNvSpPr>
            <a:spLocks noGrp="1"/>
          </p:cNvSpPr>
          <p:nvPr>
            <p:ph sz="quarter" idx="11"/>
          </p:nvPr>
        </p:nvSpPr>
        <p:spPr>
          <a:xfrm>
            <a:off x="914400" y="1974726"/>
            <a:ext cx="7315200" cy="3470640"/>
          </a:xfr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1" u="none" strike="noStrike" kern="1200" cap="none" spc="0" normalizeH="0" baseline="0" noProof="0" dirty="0">
                <a:ln>
                  <a:noFill/>
                </a:ln>
                <a:solidFill>
                  <a:prstClr val="black"/>
                </a:solidFill>
                <a:effectLst/>
                <a:uLnTx/>
                <a:uFillTx/>
                <a:latin typeface="Calibri"/>
                <a:ea typeface="+mj-ea"/>
                <a:cs typeface="+mj-cs"/>
              </a:rPr>
              <a:t>Appendix 16B </a:t>
            </a:r>
            <a:r>
              <a:rPr kumimoji="0" lang="en-US" altLang="en-US" sz="4400" b="0" i="0" u="none" strike="noStrike" kern="1200" cap="none" spc="0" normalizeH="0" baseline="0" noProof="0" dirty="0">
                <a:ln>
                  <a:noFill/>
                </a:ln>
                <a:solidFill>
                  <a:prstClr val="black"/>
                </a:solidFill>
                <a:effectLst/>
                <a:uLnTx/>
                <a:uFillTx/>
                <a:latin typeface="Calibri"/>
                <a:ea typeface="+mj-ea"/>
                <a:cs typeface="+mj-cs"/>
              </a:rPr>
              <a:t>Compute cash flows from operating activities using the direct method.</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 name="Picture 3">
            <a:extLst>
              <a:ext uri="{FF2B5EF4-FFF2-40B4-BE49-F238E27FC236}">
                <a16:creationId xmlns:a16="http://schemas.microsoft.com/office/drawing/2014/main" id="{6BCEA3A5-F3E9-BCAA-6B42-256CA324D3B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5445366"/>
            <a:ext cx="7315200" cy="87313"/>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070269C-CE8B-D499-63BE-E4C73AEF7B84}"/>
              </a:ext>
            </a:extLst>
          </p:cNvPr>
          <p:cNvSpPr>
            <a:spLocks noGrp="1"/>
          </p:cNvSpPr>
          <p:nvPr>
            <p:ph type="sldNum" sz="quarter" idx="10"/>
          </p:nvPr>
        </p:nvSpPr>
        <p:spPr/>
        <p:txBody>
          <a:bodyPr/>
          <a:lstStyle/>
          <a:p>
            <a:r>
              <a:rPr lang="en-US" dirty="0"/>
              <a:t>16-</a:t>
            </a:r>
            <a:fld id="{68151E55-6873-49E2-B8D5-2F265E6F1973}" type="slidenum">
              <a:rPr lang="en-US" smtClean="0"/>
              <a:pPr/>
              <a:t>44</a:t>
            </a:fld>
            <a:endParaRPr lang="en-US" dirty="0"/>
          </a:p>
        </p:txBody>
      </p:sp>
    </p:spTree>
    <p:extLst>
      <p:ext uri="{BB962C8B-B14F-4D97-AF65-F5344CB8AC3E}">
        <p14:creationId xmlns:p14="http://schemas.microsoft.com/office/powerpoint/2010/main" val="1178804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52CC-03A3-A063-E124-F294EFFC1260}"/>
              </a:ext>
            </a:extLst>
          </p:cNvPr>
          <p:cNvSpPr>
            <a:spLocks noGrp="1"/>
          </p:cNvSpPr>
          <p:nvPr>
            <p:ph type="title"/>
          </p:nvPr>
        </p:nvSpPr>
        <p:spPr>
          <a:xfrm>
            <a:off x="342900" y="640079"/>
            <a:ext cx="8458200" cy="895273"/>
          </a:xfrm>
        </p:spPr>
        <p:txBody>
          <a:bodyPr/>
          <a:lstStyle/>
          <a:p>
            <a:r>
              <a:rPr lang="en-US" sz="3600" dirty="0"/>
              <a:t>Direct Method of Reporting Operating Cash Flows: Operating Activities</a:t>
            </a:r>
          </a:p>
        </p:txBody>
      </p:sp>
      <p:pic>
        <p:nvPicPr>
          <p:cNvPr id="14" name="Picture 13">
            <a:extLst>
              <a:ext uri="{FF2B5EF4-FFF2-40B4-BE49-F238E27FC236}">
                <a16:creationId xmlns:a16="http://schemas.microsoft.com/office/drawing/2014/main" id="{8D3F50D4-3246-4810-48CD-9E224AC030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2609" y="1676834"/>
            <a:ext cx="8638781" cy="1700931"/>
          </a:xfrm>
          <a:prstGeom prst="rect">
            <a:avLst/>
          </a:prstGeom>
        </p:spPr>
      </p:pic>
      <p:sp>
        <p:nvSpPr>
          <p:cNvPr id="3" name="Content Placeholder 2">
            <a:extLst>
              <a:ext uri="{FF2B5EF4-FFF2-40B4-BE49-F238E27FC236}">
                <a16:creationId xmlns:a16="http://schemas.microsoft.com/office/drawing/2014/main" id="{27091346-07B8-9BCE-5F89-55BFAFF4C8C8}"/>
              </a:ext>
            </a:extLst>
          </p:cNvPr>
          <p:cNvSpPr>
            <a:spLocks noGrp="1"/>
          </p:cNvSpPr>
          <p:nvPr>
            <p:ph sz="quarter" idx="11"/>
          </p:nvPr>
        </p:nvSpPr>
        <p:spPr>
          <a:xfrm>
            <a:off x="539750" y="1678940"/>
            <a:ext cx="8064500" cy="640080"/>
          </a:xfrm>
        </p:spPr>
        <p:txBody>
          <a:bodyPr/>
          <a:lstStyle/>
          <a:p>
            <a:r>
              <a:rPr lang="en-US" b="1" dirty="0">
                <a:latin typeface="+mj-lt"/>
              </a:rPr>
              <a:t>Adjust income statement accounts related to operating activities for changes in their related balance sheet accounts:</a:t>
            </a:r>
          </a:p>
        </p:txBody>
      </p:sp>
      <p:pic>
        <p:nvPicPr>
          <p:cNvPr id="16" name="Picture 15">
            <a:extLst>
              <a:ext uri="{FF2B5EF4-FFF2-40B4-BE49-F238E27FC236}">
                <a16:creationId xmlns:a16="http://schemas.microsoft.com/office/drawing/2014/main" id="{2047EE0E-64AB-9A79-9D92-B67DDB22EC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57089" y="2354536"/>
            <a:ext cx="6442266" cy="950976"/>
          </a:xfrm>
          <a:prstGeom prst="rect">
            <a:avLst/>
          </a:prstGeom>
        </p:spPr>
      </p:pic>
      <p:pic>
        <p:nvPicPr>
          <p:cNvPr id="12" name="Picture 11" descr="Revenue or expense, plus or minus, adjustments for changes in related balance sheet accounts, equals cash receipts or cash payments.">
            <a:extLst>
              <a:ext uri="{FF2B5EF4-FFF2-40B4-BE49-F238E27FC236}">
                <a16:creationId xmlns:a16="http://schemas.microsoft.com/office/drawing/2014/main" id="{9057EC50-B6D4-C9C0-B69D-8E1218127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896" y="2448716"/>
            <a:ext cx="6134208" cy="771749"/>
          </a:xfrm>
          <a:prstGeom prst="rect">
            <a:avLst/>
          </a:prstGeom>
        </p:spPr>
      </p:pic>
      <p:pic>
        <p:nvPicPr>
          <p:cNvPr id="19" name="Picture 18">
            <a:extLst>
              <a:ext uri="{FF2B5EF4-FFF2-40B4-BE49-F238E27FC236}">
                <a16:creationId xmlns:a16="http://schemas.microsoft.com/office/drawing/2014/main" id="{4843D627-55F9-2A1E-A050-2EBD2FBEA70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6030" y="3415154"/>
            <a:ext cx="8711939" cy="2999492"/>
          </a:xfrm>
          <a:prstGeom prst="rect">
            <a:avLst/>
          </a:prstGeom>
        </p:spPr>
      </p:pic>
      <p:pic>
        <p:nvPicPr>
          <p:cNvPr id="6" name="Picture 5" descr="An illustration of major classes of operating cash flows.">
            <a:extLst>
              <a:ext uri="{FF2B5EF4-FFF2-40B4-BE49-F238E27FC236}">
                <a16:creationId xmlns:a16="http://schemas.microsoft.com/office/drawing/2014/main" id="{AD5635BF-B905-E946-2D96-DCDCCF3AEB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950" y="3619762"/>
            <a:ext cx="6038418" cy="2495288"/>
          </a:xfrm>
          <a:prstGeom prst="rect">
            <a:avLst/>
          </a:prstGeom>
          <a:solidFill>
            <a:schemeClr val="bg1"/>
          </a:solidFill>
        </p:spPr>
      </p:pic>
      <p:sp>
        <p:nvSpPr>
          <p:cNvPr id="4" name="Content Placeholder 3">
            <a:extLst>
              <a:ext uri="{FF2B5EF4-FFF2-40B4-BE49-F238E27FC236}">
                <a16:creationId xmlns:a16="http://schemas.microsoft.com/office/drawing/2014/main" id="{97B4F4E5-61BD-E851-3711-A43100559E8B}"/>
              </a:ext>
            </a:extLst>
          </p:cNvPr>
          <p:cNvSpPr>
            <a:spLocks noGrp="1"/>
          </p:cNvSpPr>
          <p:nvPr>
            <p:ph sz="quarter" idx="14"/>
          </p:nvPr>
        </p:nvSpPr>
        <p:spPr>
          <a:xfrm>
            <a:off x="7086600" y="3529584"/>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16B.1</a:t>
            </a:r>
          </a:p>
        </p:txBody>
      </p:sp>
      <p:sp>
        <p:nvSpPr>
          <p:cNvPr id="5" name="Content Placeholder 4">
            <a:extLst>
              <a:ext uri="{FF2B5EF4-FFF2-40B4-BE49-F238E27FC236}">
                <a16:creationId xmlns:a16="http://schemas.microsoft.com/office/drawing/2014/main" id="{0D2CA945-47FD-4B32-86A7-122F10AA141B}"/>
              </a:ext>
            </a:extLst>
          </p:cNvPr>
          <p:cNvSpPr>
            <a:spLocks noGrp="1"/>
          </p:cNvSpPr>
          <p:nvPr>
            <p:ph sz="quarter" idx="15"/>
          </p:nvPr>
        </p:nvSpPr>
        <p:spPr>
          <a:xfrm>
            <a:off x="6473952" y="4233672"/>
            <a:ext cx="2235199" cy="1237961"/>
          </a:xfrm>
        </p:spPr>
        <p:txBody>
          <a:bodyPr/>
          <a:lstStyle/>
          <a:p>
            <a:r>
              <a:rPr lang="en-US" b="1" dirty="0">
                <a:latin typeface="+mj-lt"/>
              </a:rPr>
              <a:t>Framework for reporting cash receipts and cash payments</a:t>
            </a:r>
          </a:p>
        </p:txBody>
      </p:sp>
      <p:sp>
        <p:nvSpPr>
          <p:cNvPr id="9" name="Text Placeholder 8">
            <a:extLst>
              <a:ext uri="{FF2B5EF4-FFF2-40B4-BE49-F238E27FC236}">
                <a16:creationId xmlns:a16="http://schemas.microsoft.com/office/drawing/2014/main" id="{8DF057ED-565B-4AAD-CEF7-E277EBE46A4E}"/>
              </a:ext>
            </a:extLst>
          </p:cNvPr>
          <p:cNvSpPr>
            <a:spLocks noGrp="1"/>
          </p:cNvSpPr>
          <p:nvPr>
            <p:ph type="body" sz="quarter" idx="19"/>
          </p:nvPr>
        </p:nvSpPr>
        <p:spPr>
          <a:xfrm>
            <a:off x="3374136" y="6500876"/>
            <a:ext cx="2404872" cy="192024"/>
          </a:xfrm>
        </p:spPr>
        <p:txBody>
          <a:bodyPr/>
          <a:lstStyle/>
          <a:p>
            <a:r>
              <a:rPr lang="en-US" dirty="0">
                <a:hlinkClick r:id="rId8"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EBCA77AF-4862-228A-9A4F-4CA213BFBB8B}"/>
              </a:ext>
            </a:extLst>
          </p:cNvPr>
          <p:cNvSpPr>
            <a:spLocks noGrp="1"/>
          </p:cNvSpPr>
          <p:nvPr>
            <p:ph type="sldNum" sz="quarter" idx="10"/>
          </p:nvPr>
        </p:nvSpPr>
        <p:spPr/>
        <p:txBody>
          <a:bodyPr/>
          <a:lstStyle/>
          <a:p>
            <a:r>
              <a:rPr lang="en-US" dirty="0"/>
              <a:t>16-</a:t>
            </a:r>
            <a:fld id="{68151E55-6873-49E2-B8D5-2F265E6F1973}" type="slidenum">
              <a:rPr lang="en-US" smtClean="0"/>
              <a:pPr/>
              <a:t>45</a:t>
            </a:fld>
            <a:endParaRPr lang="en-US" dirty="0"/>
          </a:p>
        </p:txBody>
      </p:sp>
    </p:spTree>
    <p:extLst>
      <p:ext uri="{BB962C8B-B14F-4D97-AF65-F5344CB8AC3E}">
        <p14:creationId xmlns:p14="http://schemas.microsoft.com/office/powerpoint/2010/main" val="3143516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4482-C2BE-7E4E-7267-87687778F525}"/>
              </a:ext>
            </a:extLst>
          </p:cNvPr>
          <p:cNvSpPr>
            <a:spLocks noGrp="1"/>
          </p:cNvSpPr>
          <p:nvPr>
            <p:ph type="title"/>
          </p:nvPr>
        </p:nvSpPr>
        <p:spPr>
          <a:xfrm>
            <a:off x="342900" y="640080"/>
            <a:ext cx="8483600" cy="1051560"/>
          </a:xfrm>
        </p:spPr>
        <p:txBody>
          <a:bodyPr/>
          <a:lstStyle/>
          <a:p>
            <a:r>
              <a:rPr lang="en-US" sz="4000" dirty="0"/>
              <a:t>Direct Method of Reporting Operating Cash Flows</a:t>
            </a:r>
          </a:p>
        </p:txBody>
      </p:sp>
      <p:sp>
        <p:nvSpPr>
          <p:cNvPr id="3" name="Content Placeholder 2">
            <a:extLst>
              <a:ext uri="{FF2B5EF4-FFF2-40B4-BE49-F238E27FC236}">
                <a16:creationId xmlns:a16="http://schemas.microsoft.com/office/drawing/2014/main" id="{CA01DE08-636F-639C-8646-5562474EA2EE}"/>
              </a:ext>
            </a:extLst>
          </p:cNvPr>
          <p:cNvSpPr>
            <a:spLocks noGrp="1"/>
          </p:cNvSpPr>
          <p:nvPr>
            <p:ph sz="quarter" idx="11"/>
          </p:nvPr>
        </p:nvSpPr>
        <p:spPr>
          <a:xfrm>
            <a:off x="7854696" y="1740916"/>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16B.6</a:t>
            </a:r>
          </a:p>
        </p:txBody>
      </p:sp>
      <p:pic>
        <p:nvPicPr>
          <p:cNvPr id="12" name="Picture 11" descr="A table summarizes the adjustments necessary to obtain cash flow numbers for various receipts and payments.">
            <a:extLst>
              <a:ext uri="{FF2B5EF4-FFF2-40B4-BE49-F238E27FC236}">
                <a16:creationId xmlns:a16="http://schemas.microsoft.com/office/drawing/2014/main" id="{0794B826-59AB-AED3-65CC-1D3FEE614AA9}"/>
              </a:ext>
            </a:extLst>
          </p:cNvPr>
          <p:cNvPicPr>
            <a:picLocks noChangeAspect="1"/>
          </p:cNvPicPr>
          <p:nvPr/>
        </p:nvPicPr>
        <p:blipFill rotWithShape="1">
          <a:blip r:embed="rId3">
            <a:extLst>
              <a:ext uri="{28A0092B-C50C-407E-A947-70E740481C1C}">
                <a14:useLocalDpi xmlns:a14="http://schemas.microsoft.com/office/drawing/2010/main" val="0"/>
              </a:ext>
            </a:extLst>
          </a:blip>
          <a:srcRect t="3950"/>
          <a:stretch/>
        </p:blipFill>
        <p:spPr>
          <a:xfrm>
            <a:off x="304800" y="1757064"/>
            <a:ext cx="7445348" cy="4555522"/>
          </a:xfrm>
          <a:prstGeom prst="rect">
            <a:avLst/>
          </a:prstGeom>
        </p:spPr>
      </p:pic>
      <p:sp>
        <p:nvSpPr>
          <p:cNvPr id="9" name="Text Placeholder 8">
            <a:extLst>
              <a:ext uri="{FF2B5EF4-FFF2-40B4-BE49-F238E27FC236}">
                <a16:creationId xmlns:a16="http://schemas.microsoft.com/office/drawing/2014/main" id="{1E77C8E0-70D5-76FC-8037-9988658CA5A8}"/>
              </a:ext>
            </a:extLst>
          </p:cNvPr>
          <p:cNvSpPr>
            <a:spLocks noGrp="1"/>
          </p:cNvSpPr>
          <p:nvPr>
            <p:ph type="body" sz="quarter" idx="19"/>
          </p:nvPr>
        </p:nvSpPr>
        <p:spPr/>
        <p:txBody>
          <a:body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6A0FDA46-16B0-0FB9-683D-D6B8FDCB51F4}"/>
              </a:ext>
            </a:extLst>
          </p:cNvPr>
          <p:cNvSpPr>
            <a:spLocks noGrp="1"/>
          </p:cNvSpPr>
          <p:nvPr>
            <p:ph type="sldNum" sz="quarter" idx="10"/>
          </p:nvPr>
        </p:nvSpPr>
        <p:spPr/>
        <p:txBody>
          <a:bodyPr/>
          <a:lstStyle/>
          <a:p>
            <a:r>
              <a:rPr lang="en-US" dirty="0"/>
              <a:t>16-</a:t>
            </a:r>
            <a:fld id="{68151E55-6873-49E2-B8D5-2F265E6F1973}" type="slidenum">
              <a:rPr lang="en-US" smtClean="0"/>
              <a:pPr/>
              <a:t>46</a:t>
            </a:fld>
            <a:endParaRPr lang="en-US" dirty="0"/>
          </a:p>
        </p:txBody>
      </p:sp>
    </p:spTree>
    <p:extLst>
      <p:ext uri="{BB962C8B-B14F-4D97-AF65-F5344CB8AC3E}">
        <p14:creationId xmlns:p14="http://schemas.microsoft.com/office/powerpoint/2010/main" val="1555285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4C3732-C21C-02ED-E60D-39BD6A54606A}"/>
              </a:ext>
            </a:extLst>
          </p:cNvPr>
          <p:cNvSpPr>
            <a:spLocks noGrp="1"/>
          </p:cNvSpPr>
          <p:nvPr>
            <p:ph type="title"/>
          </p:nvPr>
        </p:nvSpPr>
        <p:spPr/>
        <p:txBody>
          <a:bodyPr/>
          <a:lstStyle/>
          <a:p>
            <a:r>
              <a:rPr lang="en-US" dirty="0"/>
              <a:t>End of Main Content</a:t>
            </a:r>
          </a:p>
        </p:txBody>
      </p:sp>
      <p:sp>
        <p:nvSpPr>
          <p:cNvPr id="3" name="Footer Placeholder 2">
            <a:extLst>
              <a:ext uri="{FF2B5EF4-FFF2-40B4-BE49-F238E27FC236}">
                <a16:creationId xmlns:a16="http://schemas.microsoft.com/office/drawing/2014/main" id="{19E53782-2F8F-1A5D-EF62-114009EC0005}"/>
              </a:ext>
            </a:extLst>
          </p:cNvPr>
          <p:cNvSpPr>
            <a:spLocks noGrp="1"/>
          </p:cNvSpPr>
          <p:nvPr>
            <p:ph type="ftr" sz="quarter" idx="10"/>
          </p:nvPr>
        </p:nvSpPr>
        <p:spPr/>
        <p:txBody>
          <a:body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9082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94E1-826C-8194-FB5B-AE2FB5A397B1}"/>
              </a:ext>
            </a:extLst>
          </p:cNvPr>
          <p:cNvSpPr>
            <a:spLocks noGrp="1"/>
          </p:cNvSpPr>
          <p:nvPr>
            <p:ph type="title"/>
          </p:nvPr>
        </p:nvSpPr>
        <p:spPr/>
        <p:txBody>
          <a:bodyPr/>
          <a:lstStyle/>
          <a:p>
            <a:r>
              <a:rPr lang="en-US" sz="2800" dirty="0"/>
              <a:t>Accessibility Content: Text Alternatives for Images</a:t>
            </a:r>
          </a:p>
        </p:txBody>
      </p:sp>
      <p:sp>
        <p:nvSpPr>
          <p:cNvPr id="4" name="Slide Number Placeholder 6">
            <a:extLst>
              <a:ext uri="{FF2B5EF4-FFF2-40B4-BE49-F238E27FC236}">
                <a16:creationId xmlns:a16="http://schemas.microsoft.com/office/drawing/2014/main" id="{F840BB39-138E-5300-17B7-358BA20DC314}"/>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48</a:t>
            </a:fld>
            <a:endParaRPr lang="en-US" dirty="0"/>
          </a:p>
        </p:txBody>
      </p:sp>
    </p:spTree>
    <p:extLst>
      <p:ext uri="{BB962C8B-B14F-4D97-AF65-F5344CB8AC3E}">
        <p14:creationId xmlns:p14="http://schemas.microsoft.com/office/powerpoint/2010/main" val="2197705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298A-29F9-49BA-6539-64043EF72912}"/>
              </a:ext>
            </a:extLst>
          </p:cNvPr>
          <p:cNvSpPr>
            <a:spLocks noGrp="1"/>
          </p:cNvSpPr>
          <p:nvPr>
            <p:ph type="title"/>
          </p:nvPr>
        </p:nvSpPr>
        <p:spPr/>
        <p:txBody>
          <a:bodyPr/>
          <a:lstStyle/>
          <a:p>
            <a:pPr>
              <a:lnSpc>
                <a:spcPct val="100000"/>
              </a:lnSpc>
            </a:pPr>
            <a:r>
              <a:rPr lang="en-US" dirty="0"/>
              <a:t>Operating Activities - Text Alternative</a:t>
            </a:r>
          </a:p>
        </p:txBody>
      </p:sp>
      <p:sp>
        <p:nvSpPr>
          <p:cNvPr id="3" name="Text Placeholder 2">
            <a:extLst>
              <a:ext uri="{FF2B5EF4-FFF2-40B4-BE49-F238E27FC236}">
                <a16:creationId xmlns:a16="http://schemas.microsoft.com/office/drawing/2014/main" id="{B943FD03-27A8-832F-7DD3-B6AD060B983E}"/>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023FFD46-FE61-8E07-547E-70B95EBC32A3}"/>
              </a:ext>
            </a:extLst>
          </p:cNvPr>
          <p:cNvSpPr>
            <a:spLocks noGrp="1"/>
          </p:cNvSpPr>
          <p:nvPr>
            <p:ph sz="quarter" idx="17"/>
          </p:nvPr>
        </p:nvSpPr>
        <p:spPr/>
        <p:txBody>
          <a:bodyPr/>
          <a:lstStyle/>
          <a:p>
            <a:r>
              <a:rPr lang="en-US" dirty="0"/>
              <a:t>The following are shown as Cash Inflows into Operating Activities:</a:t>
            </a:r>
          </a:p>
          <a:p>
            <a:r>
              <a:rPr lang="en-US" dirty="0"/>
              <a:t>• cash sales to customers</a:t>
            </a:r>
          </a:p>
          <a:p>
            <a:r>
              <a:rPr lang="en-US" dirty="0"/>
              <a:t>• collections on credit sales</a:t>
            </a:r>
          </a:p>
          <a:p>
            <a:r>
              <a:rPr lang="en-US" dirty="0"/>
              <a:t>• receipt of dividend revenue</a:t>
            </a:r>
          </a:p>
          <a:p>
            <a:r>
              <a:rPr lang="en-US" dirty="0"/>
              <a:t>• receipt of interest revenue</a:t>
            </a:r>
          </a:p>
          <a:p>
            <a:r>
              <a:rPr lang="en-US" dirty="0"/>
              <a:t>The following are shown as Cash Outflows coming from Operating Activities:</a:t>
            </a:r>
          </a:p>
          <a:p>
            <a:r>
              <a:rPr lang="en-US" dirty="0"/>
              <a:t>• pay operating expenses</a:t>
            </a:r>
          </a:p>
          <a:p>
            <a:r>
              <a:rPr lang="en-US" dirty="0"/>
              <a:t>• pay taxes</a:t>
            </a:r>
          </a:p>
          <a:p>
            <a:r>
              <a:rPr lang="en-US" dirty="0"/>
              <a:t>• pay interest owed</a:t>
            </a:r>
          </a:p>
          <a:p>
            <a:r>
              <a:rPr lang="en-US" dirty="0"/>
              <a:t>• pay salaries and wages</a:t>
            </a:r>
          </a:p>
          <a:p>
            <a:r>
              <a:rPr lang="en-US" dirty="0"/>
              <a:t>• pay suppliers for goods and services</a:t>
            </a:r>
          </a:p>
        </p:txBody>
      </p:sp>
      <p:sp>
        <p:nvSpPr>
          <p:cNvPr id="5" name="Text Placeholder 4">
            <a:extLst>
              <a:ext uri="{FF2B5EF4-FFF2-40B4-BE49-F238E27FC236}">
                <a16:creationId xmlns:a16="http://schemas.microsoft.com/office/drawing/2014/main" id="{D26A13E4-FAB0-CF4E-3C3E-EF0F56B4BDA3}"/>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47314F4D-1F69-D378-E32E-F7ED173AAE5B}"/>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49</a:t>
            </a:fld>
            <a:endParaRPr lang="en-US" dirty="0"/>
          </a:p>
        </p:txBody>
      </p:sp>
    </p:spTree>
    <p:extLst>
      <p:ext uri="{BB962C8B-B14F-4D97-AF65-F5344CB8AC3E}">
        <p14:creationId xmlns:p14="http://schemas.microsoft.com/office/powerpoint/2010/main" val="414366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A39D8-09E5-437B-039A-74370AC69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A8FE6-5873-F724-4C30-61D00148D628}"/>
              </a:ext>
            </a:extLst>
          </p:cNvPr>
          <p:cNvSpPr>
            <a:spLocks noGrp="1"/>
          </p:cNvSpPr>
          <p:nvPr>
            <p:ph type="title"/>
          </p:nvPr>
        </p:nvSpPr>
        <p:spPr>
          <a:xfrm>
            <a:off x="342900" y="640080"/>
            <a:ext cx="8458200" cy="1241072"/>
          </a:xfrm>
        </p:spPr>
        <p:txBody>
          <a:bodyPr/>
          <a:lstStyle/>
          <a:p>
            <a:r>
              <a:rPr lang="en-US" dirty="0"/>
              <a:t>Importance of Cash Flows</a:t>
            </a:r>
          </a:p>
        </p:txBody>
      </p:sp>
      <p:sp>
        <p:nvSpPr>
          <p:cNvPr id="3" name="Content Placeholder 2">
            <a:extLst>
              <a:ext uri="{FF2B5EF4-FFF2-40B4-BE49-F238E27FC236}">
                <a16:creationId xmlns:a16="http://schemas.microsoft.com/office/drawing/2014/main" id="{C0CE0CC9-3DE5-7C25-D110-F4B4FD9E276B}"/>
              </a:ext>
            </a:extLst>
          </p:cNvPr>
          <p:cNvSpPr>
            <a:spLocks noGrp="1"/>
          </p:cNvSpPr>
          <p:nvPr>
            <p:ph sz="quarter" idx="11"/>
          </p:nvPr>
        </p:nvSpPr>
        <p:spPr>
          <a:xfrm>
            <a:off x="841248" y="1828800"/>
            <a:ext cx="7315200" cy="4233672"/>
          </a:xfrm>
          <a:solidFill>
            <a:srgbClr val="E6B9B8"/>
          </a:solidFill>
          <a:ln w="12700">
            <a:solidFill>
              <a:srgbClr val="414141"/>
            </a:solidFill>
            <a:miter lim="800000"/>
            <a:headEnd/>
            <a:tailEnd/>
          </a:ln>
          <a:effectLst>
            <a:outerShdw dist="107763" dir="2700000" algn="ctr" rotWithShape="0">
              <a:srgbClr val="414141"/>
            </a:outerShdw>
          </a:effectLst>
        </p:spPr>
        <p:txBody>
          <a:bodyPr lIns="90488" tIns="0" rIns="90488" bIns="44450" anchor="t" anchorCtr="0"/>
          <a:lstStyle/>
          <a:p>
            <a:pPr fontAlgn="base">
              <a:spcAft>
                <a:spcPct val="0"/>
              </a:spcAft>
            </a:pPr>
            <a:r>
              <a:rPr lang="en-US" sz="3200" b="1" dirty="0">
                <a:solidFill>
                  <a:srgbClr val="632523"/>
                </a:solidFill>
                <a:latin typeface="Arial" charset="0"/>
                <a:ea typeface="+mn-ea"/>
                <a:cs typeface="Arial" charset="0"/>
              </a:rPr>
              <a:t>Cash flows help:</a:t>
            </a:r>
          </a:p>
          <a:p>
            <a:pPr marL="342900" indent="-342900" fontAlgn="base">
              <a:spcBef>
                <a:spcPct val="50000"/>
              </a:spcBef>
              <a:spcAft>
                <a:spcPct val="0"/>
              </a:spcAft>
              <a:buFont typeface="Arial" panose="020B0604020202020204" pitchFamily="34" charset="0"/>
              <a:buChar char="•"/>
            </a:pPr>
            <a:r>
              <a:rPr lang="en-US" sz="2400" b="1" dirty="0">
                <a:solidFill>
                  <a:srgbClr val="632523"/>
                </a:solidFill>
                <a:latin typeface="Arial" charset="0"/>
                <a:ea typeface="+mn-ea"/>
                <a:cs typeface="Arial" charset="0"/>
              </a:rPr>
              <a:t>users decide if a company has cash to pay its debts,</a:t>
            </a:r>
          </a:p>
          <a:p>
            <a:pPr marL="342900" indent="-342900" fontAlgn="base">
              <a:spcBef>
                <a:spcPct val="50000"/>
              </a:spcBef>
              <a:spcAft>
                <a:spcPct val="0"/>
              </a:spcAft>
              <a:buFont typeface="Arial" panose="020B0604020202020204" pitchFamily="34" charset="0"/>
              <a:buChar char="•"/>
            </a:pPr>
            <a:r>
              <a:rPr lang="en-US" sz="2400" b="1" dirty="0">
                <a:solidFill>
                  <a:srgbClr val="632523"/>
                </a:solidFill>
                <a:latin typeface="Arial" charset="0"/>
                <a:ea typeface="+mn-ea"/>
                <a:cs typeface="Arial" charset="0"/>
              </a:rPr>
              <a:t>users evaluate company’s ability to pursue opportunities,</a:t>
            </a:r>
          </a:p>
          <a:p>
            <a:pPr marL="342900" indent="-342900" fontAlgn="base">
              <a:spcBef>
                <a:spcPct val="50000"/>
              </a:spcBef>
              <a:spcAft>
                <a:spcPct val="0"/>
              </a:spcAft>
              <a:buFont typeface="Arial" panose="020B0604020202020204" pitchFamily="34" charset="0"/>
              <a:buChar char="•"/>
            </a:pPr>
            <a:r>
              <a:rPr lang="en-US" sz="2400" b="1" dirty="0">
                <a:solidFill>
                  <a:srgbClr val="632523"/>
                </a:solidFill>
                <a:latin typeface="Arial" charset="0"/>
                <a:ea typeface="+mn-ea"/>
                <a:cs typeface="Arial" charset="0"/>
              </a:rPr>
              <a:t>managers plan day-to-day operations,</a:t>
            </a:r>
          </a:p>
          <a:p>
            <a:pPr marL="342900" indent="-342900" fontAlgn="base">
              <a:spcBef>
                <a:spcPct val="50000"/>
              </a:spcBef>
              <a:spcAft>
                <a:spcPct val="0"/>
              </a:spcAft>
              <a:buFont typeface="Arial" panose="020B0604020202020204" pitchFamily="34" charset="0"/>
              <a:buChar char="•"/>
            </a:pPr>
            <a:r>
              <a:rPr lang="en-US" sz="2400" b="1" dirty="0">
                <a:solidFill>
                  <a:srgbClr val="632523"/>
                </a:solidFill>
                <a:latin typeface="Arial" charset="0"/>
                <a:ea typeface="+mn-ea"/>
                <a:cs typeface="Arial" charset="0"/>
              </a:rPr>
              <a:t>managers make long-term investment decisions.</a:t>
            </a:r>
          </a:p>
        </p:txBody>
      </p:sp>
      <p:sp>
        <p:nvSpPr>
          <p:cNvPr id="11" name="Slide Number Placeholder 10">
            <a:extLst>
              <a:ext uri="{FF2B5EF4-FFF2-40B4-BE49-F238E27FC236}">
                <a16:creationId xmlns:a16="http://schemas.microsoft.com/office/drawing/2014/main" id="{C37D0EF6-6CBB-2AAF-BC2F-0936E31D3CF1}"/>
              </a:ext>
            </a:extLst>
          </p:cNvPr>
          <p:cNvSpPr>
            <a:spLocks noGrp="1"/>
          </p:cNvSpPr>
          <p:nvPr>
            <p:ph type="sldNum" sz="quarter" idx="10"/>
          </p:nvPr>
        </p:nvSpPr>
        <p:spPr/>
        <p:txBody>
          <a:bodyPr/>
          <a:lstStyle/>
          <a:p>
            <a:r>
              <a:rPr lang="en-US" dirty="0"/>
              <a:t>16-</a:t>
            </a:r>
            <a:fld id="{68151E55-6873-49E2-B8D5-2F265E6F1973}" type="slidenum">
              <a:rPr lang="en-US" smtClean="0"/>
              <a:pPr/>
              <a:t>5</a:t>
            </a:fld>
            <a:endParaRPr lang="en-US" dirty="0"/>
          </a:p>
        </p:txBody>
      </p:sp>
    </p:spTree>
    <p:extLst>
      <p:ext uri="{BB962C8B-B14F-4D97-AF65-F5344CB8AC3E}">
        <p14:creationId xmlns:p14="http://schemas.microsoft.com/office/powerpoint/2010/main" val="304024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72F3FDE-8F68-B7D1-FBE9-83836B036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C4A97-7D94-7216-253D-753F0F4D2333}"/>
              </a:ext>
            </a:extLst>
          </p:cNvPr>
          <p:cNvSpPr>
            <a:spLocks noGrp="1"/>
          </p:cNvSpPr>
          <p:nvPr>
            <p:ph type="title"/>
          </p:nvPr>
        </p:nvSpPr>
        <p:spPr/>
        <p:txBody>
          <a:bodyPr/>
          <a:lstStyle/>
          <a:p>
            <a:pPr>
              <a:lnSpc>
                <a:spcPct val="100000"/>
              </a:lnSpc>
            </a:pPr>
            <a:r>
              <a:rPr lang="en-US" dirty="0"/>
              <a:t>Investing Activities - Text Alternative</a:t>
            </a:r>
          </a:p>
        </p:txBody>
      </p:sp>
      <p:sp>
        <p:nvSpPr>
          <p:cNvPr id="3" name="Text Placeholder 2">
            <a:extLst>
              <a:ext uri="{FF2B5EF4-FFF2-40B4-BE49-F238E27FC236}">
                <a16:creationId xmlns:a16="http://schemas.microsoft.com/office/drawing/2014/main" id="{CD9CC480-0535-C1FD-9953-D57A08DD58C7}"/>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0FD23AC-2F77-EBE2-8190-927FE2F691B2}"/>
              </a:ext>
            </a:extLst>
          </p:cNvPr>
          <p:cNvSpPr>
            <a:spLocks noGrp="1"/>
          </p:cNvSpPr>
          <p:nvPr>
            <p:ph sz="quarter" idx="17"/>
          </p:nvPr>
        </p:nvSpPr>
        <p:spPr/>
        <p:txBody>
          <a:bodyPr/>
          <a:lstStyle/>
          <a:p>
            <a:r>
              <a:rPr lang="en-US" dirty="0"/>
              <a:t>The following are shown as Cash Inflows into Investing Activities:</a:t>
            </a:r>
          </a:p>
          <a:p>
            <a:r>
              <a:rPr lang="en-US" dirty="0"/>
              <a:t>• selling plant assets</a:t>
            </a:r>
          </a:p>
          <a:p>
            <a:r>
              <a:rPr lang="en-US" dirty="0"/>
              <a:t>• selling investments</a:t>
            </a:r>
          </a:p>
          <a:p>
            <a:r>
              <a:rPr lang="en-US" dirty="0"/>
              <a:t>• collecting principal on notes receivable</a:t>
            </a:r>
          </a:p>
          <a:p>
            <a:r>
              <a:rPr lang="en-US" dirty="0"/>
              <a:t>• selling intangible assets</a:t>
            </a:r>
          </a:p>
          <a:p>
            <a:r>
              <a:rPr lang="en-US" dirty="0"/>
              <a:t>The following are shown as Cash Outflows coming from Investing Activities:</a:t>
            </a:r>
          </a:p>
          <a:p>
            <a:r>
              <a:rPr lang="en-US" dirty="0"/>
              <a:t>• buy intangible assets</a:t>
            </a:r>
          </a:p>
          <a:p>
            <a:r>
              <a:rPr lang="en-US" dirty="0"/>
              <a:t>• buy plant assets</a:t>
            </a:r>
          </a:p>
          <a:p>
            <a:r>
              <a:rPr lang="en-US" dirty="0"/>
              <a:t>• buy investments</a:t>
            </a:r>
          </a:p>
          <a:p>
            <a:r>
              <a:rPr lang="en-US" dirty="0"/>
              <a:t>• loan money in return for notes receivable.</a:t>
            </a:r>
          </a:p>
        </p:txBody>
      </p:sp>
      <p:sp>
        <p:nvSpPr>
          <p:cNvPr id="5" name="Text Placeholder 4">
            <a:extLst>
              <a:ext uri="{FF2B5EF4-FFF2-40B4-BE49-F238E27FC236}">
                <a16:creationId xmlns:a16="http://schemas.microsoft.com/office/drawing/2014/main" id="{A0D96D49-A8B9-290C-FDE2-30E4689C0BE7}"/>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C6AA9D37-3940-3711-C198-834AE059BA56}"/>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50</a:t>
            </a:fld>
            <a:endParaRPr lang="en-US" dirty="0"/>
          </a:p>
        </p:txBody>
      </p:sp>
    </p:spTree>
    <p:extLst>
      <p:ext uri="{BB962C8B-B14F-4D97-AF65-F5344CB8AC3E}">
        <p14:creationId xmlns:p14="http://schemas.microsoft.com/office/powerpoint/2010/main" val="2083167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B03633E-D370-F7E7-459C-6BDC9FEB5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CF971-6027-65E3-4B7A-ACB7172760D7}"/>
              </a:ext>
            </a:extLst>
          </p:cNvPr>
          <p:cNvSpPr>
            <a:spLocks noGrp="1"/>
          </p:cNvSpPr>
          <p:nvPr>
            <p:ph type="title"/>
          </p:nvPr>
        </p:nvSpPr>
        <p:spPr/>
        <p:txBody>
          <a:bodyPr/>
          <a:lstStyle/>
          <a:p>
            <a:pPr>
              <a:lnSpc>
                <a:spcPct val="100000"/>
              </a:lnSpc>
            </a:pPr>
            <a:r>
              <a:rPr lang="en-US" dirty="0"/>
              <a:t>Financing Activities - Text Alternative</a:t>
            </a:r>
          </a:p>
        </p:txBody>
      </p:sp>
      <p:sp>
        <p:nvSpPr>
          <p:cNvPr id="3" name="Text Placeholder 2">
            <a:extLst>
              <a:ext uri="{FF2B5EF4-FFF2-40B4-BE49-F238E27FC236}">
                <a16:creationId xmlns:a16="http://schemas.microsoft.com/office/drawing/2014/main" id="{8A902C5C-37CA-B5C0-142C-E4D2207D4EBD}"/>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9939A0D1-DBCD-1E12-2F05-CB6335A1235F}"/>
              </a:ext>
            </a:extLst>
          </p:cNvPr>
          <p:cNvSpPr>
            <a:spLocks noGrp="1"/>
          </p:cNvSpPr>
          <p:nvPr>
            <p:ph sz="quarter" idx="17"/>
          </p:nvPr>
        </p:nvSpPr>
        <p:spPr/>
        <p:txBody>
          <a:bodyPr/>
          <a:lstStyle/>
          <a:p>
            <a:r>
              <a:rPr lang="en-US" dirty="0"/>
              <a:t>The following are shown as Cash Inflows into Financing Activities:</a:t>
            </a:r>
          </a:p>
          <a:p>
            <a:r>
              <a:rPr lang="en-US" dirty="0"/>
              <a:t>• issuing its common and preferred stock</a:t>
            </a:r>
          </a:p>
          <a:p>
            <a:r>
              <a:rPr lang="en-US" dirty="0"/>
              <a:t>• issuing long-term debt (notes payable and bonds payable)</a:t>
            </a:r>
          </a:p>
          <a:p>
            <a:r>
              <a:rPr lang="en-US" dirty="0"/>
              <a:t>• reissuing its treasury stock</a:t>
            </a:r>
          </a:p>
          <a:p>
            <a:r>
              <a:rPr lang="en-US" dirty="0"/>
              <a:t>• contributions by owners</a:t>
            </a:r>
          </a:p>
          <a:p>
            <a:r>
              <a:rPr lang="en-US" dirty="0"/>
              <a:t>The following are shown as Cash Outflows coming from Financing Activities:</a:t>
            </a:r>
          </a:p>
          <a:p>
            <a:r>
              <a:rPr lang="en-US" dirty="0"/>
              <a:t>• pay dividends to shareholders</a:t>
            </a:r>
          </a:p>
          <a:p>
            <a:r>
              <a:rPr lang="en-US" dirty="0"/>
              <a:t>• purchase treasury stock</a:t>
            </a:r>
          </a:p>
          <a:p>
            <a:r>
              <a:rPr lang="en-US" dirty="0"/>
              <a:t>• withdrawals by owners</a:t>
            </a:r>
          </a:p>
          <a:p>
            <a:r>
              <a:rPr lang="en-US" dirty="0"/>
              <a:t>• pay off long-term debt (notes payable and bonds payable).</a:t>
            </a:r>
          </a:p>
        </p:txBody>
      </p:sp>
      <p:sp>
        <p:nvSpPr>
          <p:cNvPr id="5" name="Text Placeholder 4">
            <a:extLst>
              <a:ext uri="{FF2B5EF4-FFF2-40B4-BE49-F238E27FC236}">
                <a16:creationId xmlns:a16="http://schemas.microsoft.com/office/drawing/2014/main" id="{DD4C985D-21A4-A4BF-1A7D-B173491C9A34}"/>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01F13B88-6CAD-7CD2-7319-65A57E3D98A4}"/>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51</a:t>
            </a:fld>
            <a:endParaRPr lang="en-US" dirty="0"/>
          </a:p>
        </p:txBody>
      </p:sp>
    </p:spTree>
    <p:extLst>
      <p:ext uri="{BB962C8B-B14F-4D97-AF65-F5344CB8AC3E}">
        <p14:creationId xmlns:p14="http://schemas.microsoft.com/office/powerpoint/2010/main" val="801021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1E0107-B765-40B8-4E3B-4BE77CBB1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A06C-698B-C60C-B3C8-7A9B048E598A}"/>
              </a:ext>
            </a:extLst>
          </p:cNvPr>
          <p:cNvSpPr>
            <a:spLocks noGrp="1"/>
          </p:cNvSpPr>
          <p:nvPr>
            <p:ph type="title"/>
          </p:nvPr>
        </p:nvSpPr>
        <p:spPr/>
        <p:txBody>
          <a:bodyPr/>
          <a:lstStyle/>
          <a:p>
            <a:pPr>
              <a:lnSpc>
                <a:spcPct val="100000"/>
              </a:lnSpc>
            </a:pPr>
            <a:r>
              <a:rPr lang="en-US" dirty="0"/>
              <a:t>Link between Classification of Cash Flows and the Balance Sheet - Text Alternative</a:t>
            </a:r>
          </a:p>
        </p:txBody>
      </p:sp>
      <p:sp>
        <p:nvSpPr>
          <p:cNvPr id="3" name="Text Placeholder 2">
            <a:extLst>
              <a:ext uri="{FF2B5EF4-FFF2-40B4-BE49-F238E27FC236}">
                <a16:creationId xmlns:a16="http://schemas.microsoft.com/office/drawing/2014/main" id="{6E7BD38F-914B-E975-EA12-2B2554EA4799}"/>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753A5EDE-AD6F-2E8A-7C52-C2A5DC4C8293}"/>
              </a:ext>
            </a:extLst>
          </p:cNvPr>
          <p:cNvSpPr>
            <a:spLocks noGrp="1"/>
          </p:cNvSpPr>
          <p:nvPr>
            <p:ph sz="quarter" idx="17"/>
          </p:nvPr>
        </p:nvSpPr>
        <p:spPr/>
        <p:txBody>
          <a:bodyPr/>
          <a:lstStyle/>
          <a:p>
            <a:r>
              <a:rPr lang="en-US" dirty="0"/>
              <a:t>Current assets and current liabilities affect operating cash flows.</a:t>
            </a:r>
          </a:p>
          <a:p>
            <a:r>
              <a:rPr lang="en-US" dirty="0"/>
              <a:t>Long-term assets affect investing cash flows. Long-term liabilities and equity affect financing cash flows.</a:t>
            </a:r>
          </a:p>
        </p:txBody>
      </p:sp>
      <p:sp>
        <p:nvSpPr>
          <p:cNvPr id="5" name="Text Placeholder 4">
            <a:extLst>
              <a:ext uri="{FF2B5EF4-FFF2-40B4-BE49-F238E27FC236}">
                <a16:creationId xmlns:a16="http://schemas.microsoft.com/office/drawing/2014/main" id="{234CBC20-F8FC-C5DC-F88D-D9D46F6F55EF}"/>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F0BA0E78-615C-247C-1BCD-88C0E33786CE}"/>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52</a:t>
            </a:fld>
            <a:endParaRPr lang="en-US" dirty="0"/>
          </a:p>
        </p:txBody>
      </p:sp>
    </p:spTree>
    <p:extLst>
      <p:ext uri="{BB962C8B-B14F-4D97-AF65-F5344CB8AC3E}">
        <p14:creationId xmlns:p14="http://schemas.microsoft.com/office/powerpoint/2010/main" val="1778419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B00E68-1733-EF72-94C8-143C6E5D4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D2EA5-C624-9F60-7A19-123379691EF6}"/>
              </a:ext>
            </a:extLst>
          </p:cNvPr>
          <p:cNvSpPr>
            <a:spLocks noGrp="1"/>
          </p:cNvSpPr>
          <p:nvPr>
            <p:ph type="title"/>
          </p:nvPr>
        </p:nvSpPr>
        <p:spPr/>
        <p:txBody>
          <a:bodyPr/>
          <a:lstStyle/>
          <a:p>
            <a:pPr>
              <a:lnSpc>
                <a:spcPct val="100000"/>
              </a:lnSpc>
            </a:pPr>
            <a:r>
              <a:rPr lang="en-US" dirty="0"/>
              <a:t>Preparing the Statement of Cash Flows - Text Alternative</a:t>
            </a:r>
          </a:p>
        </p:txBody>
      </p:sp>
      <p:sp>
        <p:nvSpPr>
          <p:cNvPr id="3" name="Text Placeholder 2">
            <a:extLst>
              <a:ext uri="{FF2B5EF4-FFF2-40B4-BE49-F238E27FC236}">
                <a16:creationId xmlns:a16="http://schemas.microsoft.com/office/drawing/2014/main" id="{47E1D960-241C-BDC7-A6AD-316ABBD23326}"/>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701BD1DC-FCFA-885D-D503-695ED25E51E4}"/>
              </a:ext>
            </a:extLst>
          </p:cNvPr>
          <p:cNvSpPr>
            <a:spLocks noGrp="1"/>
          </p:cNvSpPr>
          <p:nvPr>
            <p:ph sz="quarter" idx="17"/>
          </p:nvPr>
        </p:nvSpPr>
        <p:spPr/>
        <p:txBody>
          <a:bodyPr/>
          <a:lstStyle/>
          <a:p>
            <a:r>
              <a:rPr lang="en-US" dirty="0"/>
              <a:t>Step 1. Compute net increase or decrease in cash. An illustration shows a person displaying charts on a board to a group of people. </a:t>
            </a:r>
          </a:p>
          <a:p>
            <a:r>
              <a:rPr lang="en-US" dirty="0"/>
              <a:t>Step 2. Compute net cash from or for operating activities. An illustration shows a person talking to a salesperson in a shoe store.</a:t>
            </a:r>
          </a:p>
          <a:p>
            <a:r>
              <a:rPr lang="en-US" dirty="0"/>
              <a:t>Step 3. Compute net cash from or for investing activities. An illustration shows a truck parked near a factory.</a:t>
            </a:r>
          </a:p>
          <a:p>
            <a:r>
              <a:rPr lang="en-US" dirty="0"/>
              <a:t>Step 4. Compute net cash from or for financing activities. An illustration shows several bonds and stock certificates.</a:t>
            </a:r>
          </a:p>
          <a:p>
            <a:r>
              <a:rPr lang="en-US" dirty="0"/>
              <a:t>Step 5. Compute net cash from all sources; then prove it by adding it to beginning cash to get ending cash. An illustration shows two people working on desktop screens. </a:t>
            </a:r>
          </a:p>
        </p:txBody>
      </p:sp>
      <p:sp>
        <p:nvSpPr>
          <p:cNvPr id="5" name="Text Placeholder 4">
            <a:extLst>
              <a:ext uri="{FF2B5EF4-FFF2-40B4-BE49-F238E27FC236}">
                <a16:creationId xmlns:a16="http://schemas.microsoft.com/office/drawing/2014/main" id="{C4ADF3CD-8ED8-D424-4503-FAAB26162DBB}"/>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727FE761-1D76-C8A4-C635-9A56C4073DE1}"/>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53</a:t>
            </a:fld>
            <a:endParaRPr lang="en-US" dirty="0"/>
          </a:p>
        </p:txBody>
      </p:sp>
    </p:spTree>
    <p:extLst>
      <p:ext uri="{BB962C8B-B14F-4D97-AF65-F5344CB8AC3E}">
        <p14:creationId xmlns:p14="http://schemas.microsoft.com/office/powerpoint/2010/main" val="1855993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23D798-216C-DD6C-7AA7-82FF7791C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E2347-54FB-676A-1E25-79F72C9F34A4}"/>
              </a:ext>
            </a:extLst>
          </p:cNvPr>
          <p:cNvSpPr>
            <a:spLocks noGrp="1"/>
          </p:cNvSpPr>
          <p:nvPr>
            <p:ph type="title"/>
          </p:nvPr>
        </p:nvSpPr>
        <p:spPr/>
        <p:txBody>
          <a:bodyPr/>
          <a:lstStyle/>
          <a:p>
            <a:pPr>
              <a:lnSpc>
                <a:spcPct val="100000"/>
              </a:lnSpc>
            </a:pPr>
            <a:r>
              <a:rPr lang="en-US" dirty="0"/>
              <a:t>Applying the Indirect Method - Text Alternative</a:t>
            </a:r>
          </a:p>
        </p:txBody>
      </p:sp>
      <p:sp>
        <p:nvSpPr>
          <p:cNvPr id="3" name="Text Placeholder 2">
            <a:extLst>
              <a:ext uri="{FF2B5EF4-FFF2-40B4-BE49-F238E27FC236}">
                <a16:creationId xmlns:a16="http://schemas.microsoft.com/office/drawing/2014/main" id="{D6E3342D-E659-307D-8089-B35BB768565B}"/>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D13D56A3-47BB-A5A0-9E0E-C85D66D404F2}"/>
              </a:ext>
            </a:extLst>
          </p:cNvPr>
          <p:cNvSpPr>
            <a:spLocks noGrp="1"/>
          </p:cNvSpPr>
          <p:nvPr>
            <p:ph sz="quarter" idx="17"/>
          </p:nvPr>
        </p:nvSpPr>
        <p:spPr/>
        <p:txBody>
          <a:bodyPr/>
          <a:lstStyle/>
          <a:p>
            <a:pPr>
              <a:spcAft>
                <a:spcPts val="300"/>
              </a:spcAft>
            </a:pPr>
            <a:r>
              <a:rPr lang="en-US" sz="1400" dirty="0"/>
              <a:t>The table has the following data:</a:t>
            </a:r>
          </a:p>
          <a:p>
            <a:pPr>
              <a:spcAft>
                <a:spcPts val="300"/>
              </a:spcAft>
            </a:pPr>
            <a:r>
              <a:rPr lang="en-US" sz="1400" dirty="0"/>
              <a:t>Cash flows from operating activities</a:t>
            </a:r>
          </a:p>
          <a:p>
            <a:pPr>
              <a:spcAft>
                <a:spcPts val="300"/>
              </a:spcAft>
            </a:pPr>
            <a:r>
              <a:rPr lang="en-US" sz="1400" dirty="0"/>
              <a:t>Net Income, 38,000 dollars</a:t>
            </a:r>
          </a:p>
          <a:p>
            <a:pPr>
              <a:spcAft>
                <a:spcPts val="300"/>
              </a:spcAft>
            </a:pPr>
            <a:r>
              <a:rPr lang="en-US" sz="1400" dirty="0"/>
              <a:t>Adjustments to reconcile net income to net cash provided by operating activities.</a:t>
            </a:r>
          </a:p>
          <a:p>
            <a:pPr>
              <a:spcAft>
                <a:spcPts val="300"/>
              </a:spcAft>
            </a:pPr>
            <a:r>
              <a:rPr lang="en-US" sz="1400" dirty="0"/>
              <a:t>Section 1. Income statement items not affecting cash.</a:t>
            </a:r>
          </a:p>
          <a:p>
            <a:pPr>
              <a:spcAft>
                <a:spcPts val="300"/>
              </a:spcAft>
            </a:pPr>
            <a:r>
              <a:rPr lang="en-US" sz="1400" dirty="0"/>
              <a:t>Depreciation expense, 24,000.</a:t>
            </a:r>
          </a:p>
          <a:p>
            <a:pPr>
              <a:spcAft>
                <a:spcPts val="300"/>
              </a:spcAft>
            </a:pPr>
            <a:r>
              <a:rPr lang="en-US" sz="1400" dirty="0"/>
              <a:t>Loss on sale of equipment, 6,000.</a:t>
            </a:r>
          </a:p>
          <a:p>
            <a:pPr>
              <a:spcAft>
                <a:spcPts val="300"/>
              </a:spcAft>
            </a:pPr>
            <a:r>
              <a:rPr lang="en-US" sz="1400" dirty="0"/>
              <a:t>Gain on retirement of bonds, (16,000).</a:t>
            </a:r>
          </a:p>
          <a:p>
            <a:pPr>
              <a:spcAft>
                <a:spcPts val="300"/>
              </a:spcAft>
            </a:pPr>
            <a:endParaRPr lang="en-US" sz="1400" dirty="0"/>
          </a:p>
          <a:p>
            <a:pPr>
              <a:spcAft>
                <a:spcPts val="300"/>
              </a:spcAft>
            </a:pPr>
            <a:r>
              <a:rPr lang="en-US" sz="1400" dirty="0"/>
              <a:t>Section 2. Changes in current assets and liabilities.</a:t>
            </a:r>
          </a:p>
          <a:p>
            <a:pPr>
              <a:spcAft>
                <a:spcPts val="300"/>
              </a:spcAft>
            </a:pPr>
            <a:r>
              <a:rPr lang="en-US" sz="1400" dirty="0"/>
              <a:t>Increase in accounts receivable, (20,000).</a:t>
            </a:r>
          </a:p>
          <a:p>
            <a:pPr>
              <a:spcAft>
                <a:spcPts val="300"/>
              </a:spcAft>
            </a:pPr>
            <a:r>
              <a:rPr lang="en-US" sz="1400" dirty="0"/>
              <a:t>Increase in inventory, (14,000).</a:t>
            </a:r>
          </a:p>
          <a:p>
            <a:pPr>
              <a:spcAft>
                <a:spcPts val="300"/>
              </a:spcAft>
            </a:pPr>
            <a:r>
              <a:rPr lang="en-US" sz="1400" dirty="0"/>
              <a:t>Increase in prepaid expenses, (2,000).</a:t>
            </a:r>
          </a:p>
          <a:p>
            <a:pPr>
              <a:spcAft>
                <a:spcPts val="300"/>
              </a:spcAft>
            </a:pPr>
            <a:r>
              <a:rPr lang="en-US" sz="1400" dirty="0"/>
              <a:t>Decrease in accounts payable, (5,000).</a:t>
            </a:r>
          </a:p>
          <a:p>
            <a:pPr>
              <a:spcAft>
                <a:spcPts val="300"/>
              </a:spcAft>
            </a:pPr>
            <a:r>
              <a:rPr lang="en-US" sz="1400" dirty="0"/>
              <a:t>Decrease in interest payable, (1,000).</a:t>
            </a:r>
          </a:p>
          <a:p>
            <a:pPr>
              <a:spcAft>
                <a:spcPts val="300"/>
              </a:spcAft>
            </a:pPr>
            <a:r>
              <a:rPr lang="en-US" sz="1400" dirty="0"/>
              <a:t>Increase in income taxes payable, 10,000.</a:t>
            </a:r>
          </a:p>
          <a:p>
            <a:pPr>
              <a:spcAft>
                <a:spcPts val="300"/>
              </a:spcAft>
            </a:pPr>
            <a:r>
              <a:rPr lang="en-US" sz="1400" dirty="0"/>
              <a:t>Net cash provided by operating activities, 20,000.</a:t>
            </a:r>
          </a:p>
        </p:txBody>
      </p:sp>
      <p:sp>
        <p:nvSpPr>
          <p:cNvPr id="5" name="Text Placeholder 4">
            <a:extLst>
              <a:ext uri="{FF2B5EF4-FFF2-40B4-BE49-F238E27FC236}">
                <a16:creationId xmlns:a16="http://schemas.microsoft.com/office/drawing/2014/main" id="{995ED29B-9EDA-4C17-6C8D-E0210DFF969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273CC1C1-D4AD-E438-044D-B23D2CD21ED8}"/>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54</a:t>
            </a:fld>
            <a:endParaRPr lang="en-US" dirty="0"/>
          </a:p>
        </p:txBody>
      </p:sp>
    </p:spTree>
    <p:extLst>
      <p:ext uri="{BB962C8B-B14F-4D97-AF65-F5344CB8AC3E}">
        <p14:creationId xmlns:p14="http://schemas.microsoft.com/office/powerpoint/2010/main" val="1507604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EF8DF9-8EEA-BF1B-D3DF-12E178F95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05FC-6D9F-13CF-8DEE-E360A62BD75C}"/>
              </a:ext>
            </a:extLst>
          </p:cNvPr>
          <p:cNvSpPr>
            <a:spLocks noGrp="1"/>
          </p:cNvSpPr>
          <p:nvPr>
            <p:ph type="title"/>
          </p:nvPr>
        </p:nvSpPr>
        <p:spPr/>
        <p:txBody>
          <a:bodyPr/>
          <a:lstStyle/>
          <a:p>
            <a:pPr>
              <a:lnSpc>
                <a:spcPct val="100000"/>
              </a:lnSpc>
            </a:pPr>
            <a:r>
              <a:rPr lang="en-US" dirty="0"/>
              <a:t>Cash Flows from Operating - Text Alternative</a:t>
            </a:r>
          </a:p>
        </p:txBody>
      </p:sp>
      <p:sp>
        <p:nvSpPr>
          <p:cNvPr id="3" name="Text Placeholder 2">
            <a:extLst>
              <a:ext uri="{FF2B5EF4-FFF2-40B4-BE49-F238E27FC236}">
                <a16:creationId xmlns:a16="http://schemas.microsoft.com/office/drawing/2014/main" id="{76BAF06E-D806-D93C-5515-4AF51309F7E5}"/>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E1617D3-A932-B11C-D0AE-9D07502BE7D2}"/>
              </a:ext>
            </a:extLst>
          </p:cNvPr>
          <p:cNvSpPr>
            <a:spLocks noGrp="1"/>
          </p:cNvSpPr>
          <p:nvPr>
            <p:ph sz="quarter" idx="17"/>
          </p:nvPr>
        </p:nvSpPr>
        <p:spPr/>
        <p:txBody>
          <a:bodyPr/>
          <a:lstStyle/>
          <a:p>
            <a:pPr>
              <a:spcAft>
                <a:spcPts val="0"/>
              </a:spcAft>
            </a:pPr>
            <a:r>
              <a:rPr lang="en-US" sz="1600" dirty="0"/>
              <a:t>The table has the following data:</a:t>
            </a:r>
          </a:p>
          <a:p>
            <a:pPr>
              <a:spcAft>
                <a:spcPts val="0"/>
              </a:spcAft>
            </a:pPr>
            <a:r>
              <a:rPr lang="en-US" sz="1600" dirty="0"/>
              <a:t>Cash flows from operating activities</a:t>
            </a:r>
          </a:p>
          <a:p>
            <a:pPr>
              <a:spcAft>
                <a:spcPts val="0"/>
              </a:spcAft>
            </a:pPr>
            <a:r>
              <a:rPr lang="en-US" sz="1600" dirty="0"/>
              <a:t>Net Income, 38,000 dollars</a:t>
            </a:r>
          </a:p>
          <a:p>
            <a:pPr>
              <a:spcAft>
                <a:spcPts val="0"/>
              </a:spcAft>
            </a:pPr>
            <a:r>
              <a:rPr lang="en-US" sz="1600" dirty="0"/>
              <a:t>Adjustments to reconcile net income to net cash provided by operating activities.</a:t>
            </a:r>
          </a:p>
          <a:p>
            <a:pPr>
              <a:spcAft>
                <a:spcPts val="0"/>
              </a:spcAft>
            </a:pPr>
            <a:r>
              <a:rPr lang="en-US" sz="1600" dirty="0"/>
              <a:t>Section 1. Income statement items not affecting cash.</a:t>
            </a:r>
          </a:p>
          <a:p>
            <a:pPr>
              <a:spcAft>
                <a:spcPts val="0"/>
              </a:spcAft>
            </a:pPr>
            <a:r>
              <a:rPr lang="en-US" sz="1600" dirty="0"/>
              <a:t>Depreciation expense, 24,000.</a:t>
            </a:r>
          </a:p>
          <a:p>
            <a:pPr>
              <a:spcAft>
                <a:spcPts val="0"/>
              </a:spcAft>
            </a:pPr>
            <a:r>
              <a:rPr lang="en-US" sz="1600" dirty="0"/>
              <a:t>Loss on sale of equipment, 6,000.</a:t>
            </a:r>
          </a:p>
          <a:p>
            <a:pPr>
              <a:spcAft>
                <a:spcPts val="0"/>
              </a:spcAft>
            </a:pPr>
            <a:r>
              <a:rPr lang="en-US" sz="1600" dirty="0"/>
              <a:t>Gain on retirement of bonds, (16,000).</a:t>
            </a:r>
          </a:p>
          <a:p>
            <a:pPr>
              <a:spcAft>
                <a:spcPts val="0"/>
              </a:spcAft>
            </a:pPr>
            <a:endParaRPr lang="en-US" sz="1600" dirty="0"/>
          </a:p>
          <a:p>
            <a:pPr>
              <a:spcAft>
                <a:spcPts val="0"/>
              </a:spcAft>
            </a:pPr>
            <a:r>
              <a:rPr lang="en-US" sz="1600" dirty="0"/>
              <a:t>Section 2. Changes in current assets and liabilities.</a:t>
            </a:r>
          </a:p>
          <a:p>
            <a:pPr>
              <a:spcAft>
                <a:spcPts val="0"/>
              </a:spcAft>
            </a:pPr>
            <a:r>
              <a:rPr lang="en-US" sz="1600" dirty="0"/>
              <a:t>Increase in accounts receivable, (20,000).</a:t>
            </a:r>
          </a:p>
          <a:p>
            <a:pPr>
              <a:spcAft>
                <a:spcPts val="0"/>
              </a:spcAft>
            </a:pPr>
            <a:r>
              <a:rPr lang="en-US" sz="1600" dirty="0"/>
              <a:t>Increase in inventory, (14,000).</a:t>
            </a:r>
          </a:p>
          <a:p>
            <a:pPr>
              <a:spcAft>
                <a:spcPts val="0"/>
              </a:spcAft>
            </a:pPr>
            <a:r>
              <a:rPr lang="en-US" sz="1600" dirty="0"/>
              <a:t>Increase in prepaid expenses, (2,000).</a:t>
            </a:r>
          </a:p>
          <a:p>
            <a:pPr>
              <a:spcAft>
                <a:spcPts val="0"/>
              </a:spcAft>
            </a:pPr>
            <a:r>
              <a:rPr lang="en-US" sz="1600" dirty="0"/>
              <a:t>Decrease in accounts payable, (5,000).</a:t>
            </a:r>
          </a:p>
          <a:p>
            <a:pPr>
              <a:spcAft>
                <a:spcPts val="0"/>
              </a:spcAft>
            </a:pPr>
            <a:r>
              <a:rPr lang="en-US" sz="1600" dirty="0"/>
              <a:t>Decrease in interest payable, (1,000).</a:t>
            </a:r>
          </a:p>
          <a:p>
            <a:pPr>
              <a:spcAft>
                <a:spcPts val="0"/>
              </a:spcAft>
            </a:pPr>
            <a:r>
              <a:rPr lang="en-US" sz="1600" dirty="0"/>
              <a:t>Increase in income taxes payable, 10,000.</a:t>
            </a:r>
          </a:p>
          <a:p>
            <a:pPr>
              <a:spcAft>
                <a:spcPts val="0"/>
              </a:spcAft>
            </a:pPr>
            <a:r>
              <a:rPr lang="en-US" sz="1600" dirty="0"/>
              <a:t>Net cash provided by operating activities, 20,000.</a:t>
            </a:r>
          </a:p>
        </p:txBody>
      </p:sp>
      <p:sp>
        <p:nvSpPr>
          <p:cNvPr id="5" name="Text Placeholder 4">
            <a:extLst>
              <a:ext uri="{FF2B5EF4-FFF2-40B4-BE49-F238E27FC236}">
                <a16:creationId xmlns:a16="http://schemas.microsoft.com/office/drawing/2014/main" id="{AA14EBA1-35F6-6BFA-3EF5-4535FC0EF49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229A77BD-556D-9B7B-D4CF-D7046DE1FD8D}"/>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55</a:t>
            </a:fld>
            <a:endParaRPr lang="en-US" dirty="0"/>
          </a:p>
        </p:txBody>
      </p:sp>
    </p:spTree>
    <p:extLst>
      <p:ext uri="{BB962C8B-B14F-4D97-AF65-F5344CB8AC3E}">
        <p14:creationId xmlns:p14="http://schemas.microsoft.com/office/powerpoint/2010/main" val="591056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EF8DF9-8EEA-BF1B-D3DF-12E178F95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05FC-6D9F-13CF-8DEE-E360A62BD75C}"/>
              </a:ext>
            </a:extLst>
          </p:cNvPr>
          <p:cNvSpPr>
            <a:spLocks noGrp="1"/>
          </p:cNvSpPr>
          <p:nvPr>
            <p:ph type="title"/>
          </p:nvPr>
        </p:nvSpPr>
        <p:spPr/>
        <p:txBody>
          <a:bodyPr/>
          <a:lstStyle/>
          <a:p>
            <a:pPr>
              <a:lnSpc>
                <a:spcPct val="100000"/>
              </a:lnSpc>
            </a:pPr>
            <a:r>
              <a:rPr lang="en-US" dirty="0"/>
              <a:t>Adjustments for Income Statement Items Not Affecting Cash - Text Alternative</a:t>
            </a:r>
          </a:p>
        </p:txBody>
      </p:sp>
      <p:sp>
        <p:nvSpPr>
          <p:cNvPr id="3" name="Text Placeholder 2">
            <a:extLst>
              <a:ext uri="{FF2B5EF4-FFF2-40B4-BE49-F238E27FC236}">
                <a16:creationId xmlns:a16="http://schemas.microsoft.com/office/drawing/2014/main" id="{76BAF06E-D806-D93C-5515-4AF51309F7E5}"/>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E1617D3-A932-B11C-D0AE-9D07502BE7D2}"/>
              </a:ext>
            </a:extLst>
          </p:cNvPr>
          <p:cNvSpPr>
            <a:spLocks noGrp="1"/>
          </p:cNvSpPr>
          <p:nvPr>
            <p:ph sz="quarter" idx="17"/>
          </p:nvPr>
        </p:nvSpPr>
        <p:spPr/>
        <p:txBody>
          <a:bodyPr/>
          <a:lstStyle/>
          <a:p>
            <a:pPr>
              <a:spcAft>
                <a:spcPts val="0"/>
              </a:spcAft>
            </a:pPr>
            <a:r>
              <a:rPr lang="en-US" sz="1600" dirty="0"/>
              <a:t>Cash flows from operating activities</a:t>
            </a:r>
          </a:p>
          <a:p>
            <a:pPr>
              <a:spcAft>
                <a:spcPts val="0"/>
              </a:spcAft>
            </a:pPr>
            <a:r>
              <a:rPr lang="en-US" sz="1600" dirty="0"/>
              <a:t>Net Income, 38,000 dollars</a:t>
            </a:r>
          </a:p>
          <a:p>
            <a:pPr>
              <a:spcAft>
                <a:spcPts val="0"/>
              </a:spcAft>
            </a:pPr>
            <a:r>
              <a:rPr lang="en-US" sz="1600" dirty="0"/>
              <a:t>Adjustments to reconcile net income to net cash provided by operating activities.</a:t>
            </a:r>
          </a:p>
          <a:p>
            <a:pPr>
              <a:spcAft>
                <a:spcPts val="0"/>
              </a:spcAft>
            </a:pPr>
            <a:r>
              <a:rPr lang="en-US" sz="1600" dirty="0"/>
              <a:t>Section 1. Income statement items not affecting cash.</a:t>
            </a:r>
          </a:p>
          <a:p>
            <a:pPr>
              <a:spcAft>
                <a:spcPts val="0"/>
              </a:spcAft>
            </a:pPr>
            <a:r>
              <a:rPr lang="en-US" sz="1600" dirty="0"/>
              <a:t>Depreciation expense, 24,000.</a:t>
            </a:r>
          </a:p>
          <a:p>
            <a:pPr>
              <a:spcAft>
                <a:spcPts val="0"/>
              </a:spcAft>
            </a:pPr>
            <a:r>
              <a:rPr lang="en-US" sz="1600" dirty="0"/>
              <a:t>Loss on sale of equipment, 6,000.</a:t>
            </a:r>
          </a:p>
          <a:p>
            <a:pPr>
              <a:spcAft>
                <a:spcPts val="0"/>
              </a:spcAft>
            </a:pPr>
            <a:r>
              <a:rPr lang="en-US" sz="1600" dirty="0"/>
              <a:t>Gain on retirement of bonds, (16,000).</a:t>
            </a:r>
          </a:p>
        </p:txBody>
      </p:sp>
      <p:sp>
        <p:nvSpPr>
          <p:cNvPr id="5" name="Text Placeholder 4">
            <a:extLst>
              <a:ext uri="{FF2B5EF4-FFF2-40B4-BE49-F238E27FC236}">
                <a16:creationId xmlns:a16="http://schemas.microsoft.com/office/drawing/2014/main" id="{AA14EBA1-35F6-6BFA-3EF5-4535FC0EF49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229A77BD-556D-9B7B-D4CF-D7046DE1FD8D}"/>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56</a:t>
            </a:fld>
            <a:endParaRPr lang="en-US" dirty="0"/>
          </a:p>
        </p:txBody>
      </p:sp>
    </p:spTree>
    <p:extLst>
      <p:ext uri="{BB962C8B-B14F-4D97-AF65-F5344CB8AC3E}">
        <p14:creationId xmlns:p14="http://schemas.microsoft.com/office/powerpoint/2010/main" val="1707494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EF8DF9-8EEA-BF1B-D3DF-12E178F95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05FC-6D9F-13CF-8DEE-E360A62BD75C}"/>
              </a:ext>
            </a:extLst>
          </p:cNvPr>
          <p:cNvSpPr>
            <a:spLocks noGrp="1"/>
          </p:cNvSpPr>
          <p:nvPr>
            <p:ph type="title"/>
          </p:nvPr>
        </p:nvSpPr>
        <p:spPr/>
        <p:txBody>
          <a:bodyPr/>
          <a:lstStyle/>
          <a:p>
            <a:pPr>
              <a:lnSpc>
                <a:spcPct val="100000"/>
              </a:lnSpc>
            </a:pPr>
            <a:r>
              <a:rPr lang="en-US" dirty="0"/>
              <a:t>Adjustments for Changes in Current Assets and Current Liabilities </a:t>
            </a:r>
            <a:r>
              <a:rPr lang="en-US" sz="1400" dirty="0"/>
              <a:t>2</a:t>
            </a:r>
            <a:r>
              <a:rPr lang="en-US" dirty="0"/>
              <a:t> - Text Alternative</a:t>
            </a:r>
          </a:p>
        </p:txBody>
      </p:sp>
      <p:sp>
        <p:nvSpPr>
          <p:cNvPr id="3" name="Text Placeholder 2">
            <a:extLst>
              <a:ext uri="{FF2B5EF4-FFF2-40B4-BE49-F238E27FC236}">
                <a16:creationId xmlns:a16="http://schemas.microsoft.com/office/drawing/2014/main" id="{76BAF06E-D806-D93C-5515-4AF51309F7E5}"/>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E1617D3-A932-B11C-D0AE-9D07502BE7D2}"/>
              </a:ext>
            </a:extLst>
          </p:cNvPr>
          <p:cNvSpPr>
            <a:spLocks noGrp="1"/>
          </p:cNvSpPr>
          <p:nvPr>
            <p:ph sz="quarter" idx="17"/>
          </p:nvPr>
        </p:nvSpPr>
        <p:spPr/>
        <p:txBody>
          <a:bodyPr/>
          <a:lstStyle/>
          <a:p>
            <a:pPr>
              <a:spcAft>
                <a:spcPts val="0"/>
              </a:spcAft>
            </a:pPr>
            <a:r>
              <a:rPr lang="en-US" sz="1600" dirty="0"/>
              <a:t>Section 2. Changes in current assets and liabilities.</a:t>
            </a:r>
          </a:p>
          <a:p>
            <a:pPr>
              <a:spcAft>
                <a:spcPts val="0"/>
              </a:spcAft>
            </a:pPr>
            <a:r>
              <a:rPr lang="en-US" sz="1600" dirty="0"/>
              <a:t>Increase in accounts receivable, (20,000).</a:t>
            </a:r>
          </a:p>
          <a:p>
            <a:pPr>
              <a:spcAft>
                <a:spcPts val="0"/>
              </a:spcAft>
            </a:pPr>
            <a:r>
              <a:rPr lang="en-US" sz="1600" dirty="0"/>
              <a:t>Increase in inventory, (14,000).</a:t>
            </a:r>
          </a:p>
          <a:p>
            <a:pPr>
              <a:spcAft>
                <a:spcPts val="0"/>
              </a:spcAft>
            </a:pPr>
            <a:r>
              <a:rPr lang="en-US" sz="1600" dirty="0"/>
              <a:t>Increase in prepaid expenses, (2,000).</a:t>
            </a:r>
          </a:p>
          <a:p>
            <a:pPr>
              <a:spcAft>
                <a:spcPts val="0"/>
              </a:spcAft>
            </a:pPr>
            <a:r>
              <a:rPr lang="en-US" sz="1600" dirty="0"/>
              <a:t>Decrease in accounts payable, (5,000).</a:t>
            </a:r>
          </a:p>
          <a:p>
            <a:pPr>
              <a:spcAft>
                <a:spcPts val="0"/>
              </a:spcAft>
            </a:pPr>
            <a:r>
              <a:rPr lang="en-US" sz="1600" dirty="0"/>
              <a:t>Decrease in interest payable, (1,000).</a:t>
            </a:r>
          </a:p>
          <a:p>
            <a:pPr>
              <a:spcAft>
                <a:spcPts val="0"/>
              </a:spcAft>
            </a:pPr>
            <a:r>
              <a:rPr lang="en-US" sz="1600" dirty="0"/>
              <a:t>Increase in income taxes payable, 10,000.</a:t>
            </a:r>
          </a:p>
        </p:txBody>
      </p:sp>
      <p:sp>
        <p:nvSpPr>
          <p:cNvPr id="5" name="Text Placeholder 4">
            <a:extLst>
              <a:ext uri="{FF2B5EF4-FFF2-40B4-BE49-F238E27FC236}">
                <a16:creationId xmlns:a16="http://schemas.microsoft.com/office/drawing/2014/main" id="{AA14EBA1-35F6-6BFA-3EF5-4535FC0EF49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229A77BD-556D-9B7B-D4CF-D7046DE1FD8D}"/>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57</a:t>
            </a:fld>
            <a:endParaRPr lang="en-US" dirty="0"/>
          </a:p>
        </p:txBody>
      </p:sp>
    </p:spTree>
    <p:extLst>
      <p:ext uri="{BB962C8B-B14F-4D97-AF65-F5344CB8AC3E}">
        <p14:creationId xmlns:p14="http://schemas.microsoft.com/office/powerpoint/2010/main" val="2355499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FFC118-7545-4FC8-DBDA-4ACD45913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D4818-A72D-763A-60D3-DC96578764BD}"/>
              </a:ext>
            </a:extLst>
          </p:cNvPr>
          <p:cNvSpPr>
            <a:spLocks noGrp="1"/>
          </p:cNvSpPr>
          <p:nvPr>
            <p:ph type="title"/>
          </p:nvPr>
        </p:nvSpPr>
        <p:spPr/>
        <p:txBody>
          <a:bodyPr/>
          <a:lstStyle/>
          <a:p>
            <a:pPr>
              <a:lnSpc>
                <a:spcPct val="100000"/>
              </a:lnSpc>
            </a:pPr>
            <a:r>
              <a:rPr lang="en-US" dirty="0"/>
              <a:t>Spreadsheet Preparation - Text Alternative</a:t>
            </a:r>
          </a:p>
        </p:txBody>
      </p:sp>
      <p:sp>
        <p:nvSpPr>
          <p:cNvPr id="3" name="Text Placeholder 2">
            <a:extLst>
              <a:ext uri="{FF2B5EF4-FFF2-40B4-BE49-F238E27FC236}">
                <a16:creationId xmlns:a16="http://schemas.microsoft.com/office/drawing/2014/main" id="{268864AD-97D9-C5AE-7824-9E0ED7BAE95E}"/>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D733B82C-9B45-2505-9F0E-D31E231592F4}"/>
              </a:ext>
            </a:extLst>
          </p:cNvPr>
          <p:cNvSpPr>
            <a:spLocks noGrp="1"/>
          </p:cNvSpPr>
          <p:nvPr>
            <p:ph sz="quarter" idx="17"/>
          </p:nvPr>
        </p:nvSpPr>
        <p:spPr/>
        <p:txBody>
          <a:bodyPr numCol="2" spcCol="182880"/>
          <a:lstStyle/>
          <a:p>
            <a:pPr>
              <a:spcAft>
                <a:spcPts val="0"/>
              </a:spcAft>
            </a:pPr>
            <a:r>
              <a:rPr lang="en-US" sz="950" dirty="0"/>
              <a:t>The table has seven columns and 32 account entries. The account entries are divided into four sections. The column headers are as follows: December 31, 2026; analysis of changes debit, analysis of changes credit, and December 31, 2027. The sections and the entries are as follows.</a:t>
            </a:r>
          </a:p>
          <a:p>
            <a:pPr>
              <a:spcAft>
                <a:spcPts val="0"/>
              </a:spcAft>
            </a:pPr>
            <a:r>
              <a:rPr lang="en-US" sz="950" dirty="0"/>
              <a:t>Section 1, Balance sheet—debit balance accounts.</a:t>
            </a:r>
          </a:p>
          <a:p>
            <a:pPr>
              <a:spcAft>
                <a:spcPts val="0"/>
              </a:spcAft>
            </a:pPr>
            <a:r>
              <a:rPr lang="en-US" sz="950" dirty="0"/>
              <a:t>Cash. December 31 2026, 12,000 dollars. December 31 2027, 17,000 dollars. </a:t>
            </a:r>
          </a:p>
          <a:p>
            <a:pPr>
              <a:spcAft>
                <a:spcPts val="0"/>
              </a:spcAft>
            </a:pPr>
            <a:r>
              <a:rPr lang="en-US" sz="950" dirty="0"/>
              <a:t>Accounts receivable. December 31 2026, 40,000 dollars. (b) debit 20,000 dollars. December 31 2027, 60,000 dollars. </a:t>
            </a:r>
          </a:p>
          <a:p>
            <a:pPr>
              <a:spcAft>
                <a:spcPts val="0"/>
              </a:spcAft>
            </a:pPr>
            <a:r>
              <a:rPr lang="en-US" sz="950" dirty="0"/>
              <a:t>Inventory. December 31 2026, 70,000 dollars. (c) debit 14,000 dollars. December 31 2027, 84,000 dollars. </a:t>
            </a:r>
          </a:p>
          <a:p>
            <a:pPr>
              <a:spcAft>
                <a:spcPts val="0"/>
              </a:spcAft>
            </a:pPr>
            <a:r>
              <a:rPr lang="en-US" sz="950" dirty="0"/>
              <a:t>Prepaid expenses. December 31 2026, 4,000 dollars. (d) debit 2,000 dollars. December 31 2027, 6,000 dollars. </a:t>
            </a:r>
          </a:p>
          <a:p>
            <a:pPr>
              <a:spcAft>
                <a:spcPts val="0"/>
              </a:spcAft>
            </a:pPr>
            <a:r>
              <a:rPr lang="en-US" sz="950" dirty="0"/>
              <a:t>Equipment. December 31 2026, 210,000 dollars. (i) credit 20,000 dollars. December 31 2027, 190,000 dollars. </a:t>
            </a:r>
          </a:p>
          <a:p>
            <a:pPr>
              <a:spcAft>
                <a:spcPts val="0"/>
              </a:spcAft>
            </a:pPr>
            <a:r>
              <a:rPr lang="en-US" sz="950" dirty="0"/>
              <a:t>Land. December 31 2026, 0 dollar. (k 1) debit 60,000 dollars. December 31 2027, 60,000 dollars.</a:t>
            </a:r>
          </a:p>
          <a:p>
            <a:pPr>
              <a:spcAft>
                <a:spcPts val="0"/>
              </a:spcAft>
            </a:pPr>
            <a:r>
              <a:rPr lang="en-US" sz="950" dirty="0"/>
              <a:t>Total values. December 31 2026, 336,000 dollars. December 31 2027, 417,000 dollars.</a:t>
            </a:r>
          </a:p>
          <a:p>
            <a:pPr>
              <a:spcAft>
                <a:spcPts val="0"/>
              </a:spcAft>
            </a:pPr>
            <a:endParaRPr lang="en-US" sz="950" dirty="0"/>
          </a:p>
          <a:p>
            <a:pPr>
              <a:spcAft>
                <a:spcPts val="0"/>
              </a:spcAft>
            </a:pPr>
            <a:r>
              <a:rPr lang="en-US" sz="950" dirty="0"/>
              <a:t>Section 2, Balance sheet—credit balance accounts.</a:t>
            </a:r>
          </a:p>
          <a:p>
            <a:pPr>
              <a:spcAft>
                <a:spcPts val="0"/>
              </a:spcAft>
            </a:pPr>
            <a:r>
              <a:rPr lang="en-US" sz="950" dirty="0"/>
              <a:t>Accumulated depreciation. December 31 2026, 48,000 dollars. (i) debit 12,000 dollars. (h) credit 24,000 dollars. December 31 2027, 60,000 dollars. </a:t>
            </a:r>
          </a:p>
          <a:p>
            <a:pPr>
              <a:spcAft>
                <a:spcPts val="0"/>
              </a:spcAft>
            </a:pPr>
            <a:r>
              <a:rPr lang="en-US" sz="950" dirty="0"/>
              <a:t>Accounts payable. December 31 2026, 40,000 dollars. (e) debit 5,000 dollars. December 31 2027, 35,000 dollars.</a:t>
            </a:r>
          </a:p>
          <a:p>
            <a:pPr>
              <a:spcAft>
                <a:spcPts val="0"/>
              </a:spcAft>
            </a:pPr>
            <a:r>
              <a:rPr lang="en-US" sz="950" dirty="0"/>
              <a:t>Interest payable. December 31 2026, 4,000 dollars. (f) debit 1,000 dollars. December 31 2027, 3,000 dollars. </a:t>
            </a:r>
          </a:p>
          <a:p>
            <a:pPr>
              <a:spcAft>
                <a:spcPts val="0"/>
              </a:spcAft>
            </a:pPr>
            <a:r>
              <a:rPr lang="en-US" sz="950" dirty="0"/>
              <a:t>Income taxes payable. December 31 2026, 12,000 dollars. (g) credit 10,000 dollars. December 31 2027, 22,000 dollars.</a:t>
            </a:r>
          </a:p>
          <a:p>
            <a:pPr>
              <a:spcAft>
                <a:spcPts val="0"/>
              </a:spcAft>
            </a:pPr>
            <a:r>
              <a:rPr lang="en-US" sz="950" dirty="0"/>
              <a:t>Notes payable. December 31 2026, 30,000 dollars. (k 2) credit 60,000 dollars. December 31 2027, 90,000 dollars.</a:t>
            </a:r>
          </a:p>
          <a:p>
            <a:pPr>
              <a:spcAft>
                <a:spcPts val="0"/>
              </a:spcAft>
            </a:pPr>
            <a:r>
              <a:rPr lang="en-US" sz="950" dirty="0"/>
              <a:t>Bonds payable. December 31 2026, 34,000 dollars. (i) debit 34,000 dollars. December 31 2027, 0 dollar.</a:t>
            </a:r>
          </a:p>
          <a:p>
            <a:pPr>
              <a:spcAft>
                <a:spcPts val="0"/>
              </a:spcAft>
            </a:pPr>
            <a:r>
              <a:rPr lang="en-US" sz="950" dirty="0"/>
              <a:t>Common stock, 5 dollars par value. December 31 2026, 80,000 dollars. (I) credit 15,000 dollars. December 31 2027, 95,000 dollars. </a:t>
            </a:r>
          </a:p>
          <a:p>
            <a:pPr>
              <a:spcAft>
                <a:spcPts val="0"/>
              </a:spcAft>
            </a:pPr>
            <a:r>
              <a:rPr lang="en-US" sz="950" dirty="0"/>
              <a:t>Retained earnings. December 31 2026, 88,000 dollars. (m) debit 14,000 dollars. (a) credit 38,000. December 31 2027, 112,000 dollars.</a:t>
            </a:r>
          </a:p>
          <a:p>
            <a:pPr>
              <a:spcAft>
                <a:spcPts val="0"/>
              </a:spcAft>
            </a:pPr>
            <a:r>
              <a:rPr lang="en-US" sz="950" dirty="0"/>
              <a:t>Total values. December 31 2026, 336,000 dollars. December 31 2027, 417,000 dollars.</a:t>
            </a:r>
          </a:p>
          <a:p>
            <a:pPr>
              <a:spcAft>
                <a:spcPts val="0"/>
              </a:spcAft>
            </a:pPr>
            <a:endParaRPr lang="en-US" sz="950" dirty="0"/>
          </a:p>
          <a:p>
            <a:pPr>
              <a:spcAft>
                <a:spcPts val="0"/>
              </a:spcAft>
            </a:pPr>
            <a:r>
              <a:rPr lang="en-US" sz="950" dirty="0"/>
              <a:t>Section 3, statement of cash flows.</a:t>
            </a:r>
          </a:p>
          <a:p>
            <a:pPr>
              <a:spcAft>
                <a:spcPts val="0"/>
              </a:spcAft>
            </a:pPr>
            <a:r>
              <a:rPr lang="en-US" sz="950" dirty="0"/>
              <a:t>Operating activities.</a:t>
            </a:r>
          </a:p>
          <a:p>
            <a:pPr>
              <a:spcAft>
                <a:spcPts val="0"/>
              </a:spcAft>
            </a:pPr>
            <a:r>
              <a:rPr lang="en-US" sz="950" dirty="0"/>
              <a:t>Net income. Debit, (a) 38,000.</a:t>
            </a:r>
          </a:p>
          <a:p>
            <a:pPr>
              <a:spcAft>
                <a:spcPts val="0"/>
              </a:spcAft>
            </a:pPr>
            <a:r>
              <a:rPr lang="en-US" sz="950" dirty="0"/>
              <a:t>Increase in accounts receivable. Credit, (b) 20,000.</a:t>
            </a:r>
          </a:p>
          <a:p>
            <a:pPr>
              <a:spcAft>
                <a:spcPts val="0"/>
              </a:spcAft>
            </a:pPr>
            <a:r>
              <a:rPr lang="en-US" sz="950" dirty="0"/>
              <a:t>Increase in inventory. Credit, (c) 14,000.</a:t>
            </a:r>
          </a:p>
          <a:p>
            <a:pPr>
              <a:spcAft>
                <a:spcPts val="0"/>
              </a:spcAft>
            </a:pPr>
            <a:r>
              <a:rPr lang="en-US" sz="950" dirty="0"/>
              <a:t>Increase in prepaid expenses. Credit, (d) 2,000.</a:t>
            </a:r>
          </a:p>
          <a:p>
            <a:pPr>
              <a:spcAft>
                <a:spcPts val="0"/>
              </a:spcAft>
            </a:pPr>
            <a:r>
              <a:rPr lang="en-US" sz="950" dirty="0"/>
              <a:t>Decrease in accounts payable. Credit, (e) 5,000.</a:t>
            </a:r>
          </a:p>
          <a:p>
            <a:pPr>
              <a:spcAft>
                <a:spcPts val="0"/>
              </a:spcAft>
            </a:pPr>
            <a:r>
              <a:rPr lang="en-US" sz="950" dirty="0"/>
              <a:t>Decrease in interest payable. Credit, (f) 1,000.</a:t>
            </a:r>
          </a:p>
          <a:p>
            <a:pPr>
              <a:spcAft>
                <a:spcPts val="0"/>
              </a:spcAft>
            </a:pPr>
            <a:r>
              <a:rPr lang="en-US" sz="950" dirty="0"/>
              <a:t>Increase in income taxes payable. Debit, (g) 10,000.</a:t>
            </a:r>
          </a:p>
          <a:p>
            <a:pPr>
              <a:spcAft>
                <a:spcPts val="0"/>
              </a:spcAft>
            </a:pPr>
            <a:r>
              <a:rPr lang="en-US" sz="950" dirty="0"/>
              <a:t>Depreciation expense. Debit, (h) 24,000.</a:t>
            </a:r>
          </a:p>
          <a:p>
            <a:pPr>
              <a:spcAft>
                <a:spcPts val="0"/>
              </a:spcAft>
            </a:pPr>
            <a:r>
              <a:rPr lang="en-US" sz="950" dirty="0"/>
              <a:t>Loss on sale of equipment. Debit, (i) 6,000.</a:t>
            </a:r>
          </a:p>
          <a:p>
            <a:pPr>
              <a:spcAft>
                <a:spcPts val="0"/>
              </a:spcAft>
            </a:pPr>
            <a:r>
              <a:rPr lang="en-US" sz="950" dirty="0"/>
              <a:t>Gain on retirement of bonds. Credit, (j) 1,000.</a:t>
            </a:r>
          </a:p>
          <a:p>
            <a:pPr>
              <a:spcAft>
                <a:spcPts val="0"/>
              </a:spcAft>
            </a:pPr>
            <a:r>
              <a:rPr lang="en-US" sz="950" dirty="0"/>
              <a:t>Investing activities.</a:t>
            </a:r>
          </a:p>
          <a:p>
            <a:pPr>
              <a:spcAft>
                <a:spcPts val="0"/>
              </a:spcAft>
            </a:pPr>
            <a:r>
              <a:rPr lang="en-US" sz="950" dirty="0"/>
              <a:t>Receipts from sale of equipment. Debit, (i) 2,000.</a:t>
            </a:r>
          </a:p>
          <a:p>
            <a:pPr>
              <a:spcAft>
                <a:spcPts val="0"/>
              </a:spcAft>
            </a:pPr>
            <a:r>
              <a:rPr lang="en-US" sz="950" dirty="0"/>
              <a:t>Financing activities.</a:t>
            </a:r>
          </a:p>
          <a:p>
            <a:pPr>
              <a:spcAft>
                <a:spcPts val="0"/>
              </a:spcAft>
            </a:pPr>
            <a:r>
              <a:rPr lang="en-US" sz="950" dirty="0"/>
              <a:t>Payment to retire bonds. Credit, (j) 18,000.</a:t>
            </a:r>
          </a:p>
          <a:p>
            <a:pPr>
              <a:spcAft>
                <a:spcPts val="0"/>
              </a:spcAft>
            </a:pPr>
            <a:r>
              <a:rPr lang="en-US" sz="950" dirty="0"/>
              <a:t>Receipts from issuing stock. Debit, (i) 15,000.</a:t>
            </a:r>
          </a:p>
          <a:p>
            <a:pPr>
              <a:spcAft>
                <a:spcPts val="0"/>
              </a:spcAft>
            </a:pPr>
            <a:r>
              <a:rPr lang="en-US" sz="950" dirty="0"/>
              <a:t>Payment of cash dividends. Credit, (m) 14,000.</a:t>
            </a:r>
          </a:p>
          <a:p>
            <a:pPr>
              <a:spcAft>
                <a:spcPts val="0"/>
              </a:spcAft>
            </a:pPr>
            <a:endParaRPr lang="en-US" sz="950" dirty="0"/>
          </a:p>
          <a:p>
            <a:pPr>
              <a:spcAft>
                <a:spcPts val="0"/>
              </a:spcAft>
            </a:pPr>
            <a:r>
              <a:rPr lang="en-US" sz="950" dirty="0"/>
              <a:t>Section 4, Noncash investing and financing activities.</a:t>
            </a:r>
          </a:p>
          <a:p>
            <a:pPr>
              <a:spcAft>
                <a:spcPts val="0"/>
              </a:spcAft>
            </a:pPr>
            <a:r>
              <a:rPr lang="en-US" sz="950" dirty="0"/>
              <a:t>Purchase of land with notes. (k2) debit 60,000. (k1) credit 60,000.</a:t>
            </a:r>
          </a:p>
          <a:p>
            <a:pPr>
              <a:spcAft>
                <a:spcPts val="0"/>
              </a:spcAft>
            </a:pPr>
            <a:r>
              <a:rPr lang="en-US" sz="950" dirty="0"/>
              <a:t>Total debit, 317,000 dollars. Total credit, 317,000.</a:t>
            </a:r>
          </a:p>
        </p:txBody>
      </p:sp>
      <p:sp>
        <p:nvSpPr>
          <p:cNvPr id="5" name="Text Placeholder 4">
            <a:extLst>
              <a:ext uri="{FF2B5EF4-FFF2-40B4-BE49-F238E27FC236}">
                <a16:creationId xmlns:a16="http://schemas.microsoft.com/office/drawing/2014/main" id="{EFCF7EEB-2A22-C73B-A8BE-A773728DB5B5}"/>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BD15ADAE-F155-5142-45B1-E0EBB9BAB0AF}"/>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58</a:t>
            </a:fld>
            <a:endParaRPr lang="en-US" dirty="0"/>
          </a:p>
        </p:txBody>
      </p:sp>
    </p:spTree>
    <p:extLst>
      <p:ext uri="{BB962C8B-B14F-4D97-AF65-F5344CB8AC3E}">
        <p14:creationId xmlns:p14="http://schemas.microsoft.com/office/powerpoint/2010/main" val="1282088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EF8DF9-8EEA-BF1B-D3DF-12E178F95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105FC-6D9F-13CF-8DEE-E360A62BD75C}"/>
              </a:ext>
            </a:extLst>
          </p:cNvPr>
          <p:cNvSpPr>
            <a:spLocks noGrp="1"/>
          </p:cNvSpPr>
          <p:nvPr>
            <p:ph type="title"/>
          </p:nvPr>
        </p:nvSpPr>
        <p:spPr/>
        <p:txBody>
          <a:bodyPr/>
          <a:lstStyle/>
          <a:p>
            <a:pPr>
              <a:lnSpc>
                <a:spcPct val="100000"/>
              </a:lnSpc>
            </a:pPr>
            <a:r>
              <a:rPr lang="en-US" dirty="0"/>
              <a:t>Direct Method of Reporting Operating Cash Flows: Operating Activities - Text Alternative</a:t>
            </a:r>
          </a:p>
        </p:txBody>
      </p:sp>
      <p:sp>
        <p:nvSpPr>
          <p:cNvPr id="3" name="Text Placeholder 2">
            <a:extLst>
              <a:ext uri="{FF2B5EF4-FFF2-40B4-BE49-F238E27FC236}">
                <a16:creationId xmlns:a16="http://schemas.microsoft.com/office/drawing/2014/main" id="{76BAF06E-D806-D93C-5515-4AF51309F7E5}"/>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6E1617D3-A932-B11C-D0AE-9D07502BE7D2}"/>
              </a:ext>
            </a:extLst>
          </p:cNvPr>
          <p:cNvSpPr>
            <a:spLocks noGrp="1"/>
          </p:cNvSpPr>
          <p:nvPr>
            <p:ph sz="quarter" idx="17"/>
          </p:nvPr>
        </p:nvSpPr>
        <p:spPr/>
        <p:txBody>
          <a:bodyPr/>
          <a:lstStyle/>
          <a:p>
            <a:pPr>
              <a:spcAft>
                <a:spcPts val="0"/>
              </a:spcAft>
            </a:pPr>
            <a:r>
              <a:rPr lang="en-US" sz="1800" dirty="0"/>
              <a:t>Bottom image: Plus operating cash receipts (from customers, renters, interest, and dividends) minus operating cash payments (to suppliers, employees, operations, interest, taxes) equals net cash provided (used) by operating activities.</a:t>
            </a:r>
          </a:p>
          <a:p>
            <a:pPr>
              <a:spcAft>
                <a:spcPts val="0"/>
              </a:spcAft>
            </a:pPr>
            <a:r>
              <a:rPr lang="en-US" sz="1800" dirty="0"/>
              <a:t>The following illustrations depict the different elements of the cash flow. Customers; two bags of groceries. Renters; a rental agreement. Interest; three notes. Dividends; three stock certificates. Suppliers; a person loads boxes into the trunk of a car. Employees; a person works on a computer. Operations; an illustration combining satellite, computer, projector, and water pipe. Interest; two bond certificates. Taxes; a large building. Net cash; stacks of coins and cash.</a:t>
            </a:r>
          </a:p>
        </p:txBody>
      </p:sp>
      <p:sp>
        <p:nvSpPr>
          <p:cNvPr id="5" name="Text Placeholder 4">
            <a:extLst>
              <a:ext uri="{FF2B5EF4-FFF2-40B4-BE49-F238E27FC236}">
                <a16:creationId xmlns:a16="http://schemas.microsoft.com/office/drawing/2014/main" id="{AA14EBA1-35F6-6BFA-3EF5-4535FC0EF49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229A77BD-556D-9B7B-D4CF-D7046DE1FD8D}"/>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59</a:t>
            </a:fld>
            <a:endParaRPr lang="en-US" dirty="0"/>
          </a:p>
        </p:txBody>
      </p:sp>
    </p:spTree>
    <p:extLst>
      <p:ext uri="{BB962C8B-B14F-4D97-AF65-F5344CB8AC3E}">
        <p14:creationId xmlns:p14="http://schemas.microsoft.com/office/powerpoint/2010/main" val="13253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377-C72E-948E-E906-4F728739A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6B831-209A-D0CA-ECBF-97D7B63A71EB}"/>
              </a:ext>
            </a:extLst>
          </p:cNvPr>
          <p:cNvSpPr>
            <a:spLocks noGrp="1"/>
          </p:cNvSpPr>
          <p:nvPr>
            <p:ph type="title"/>
          </p:nvPr>
        </p:nvSpPr>
        <p:spPr>
          <a:xfrm>
            <a:off x="342900" y="608550"/>
            <a:ext cx="8458200" cy="1241072"/>
          </a:xfrm>
        </p:spPr>
        <p:txBody>
          <a:bodyPr/>
          <a:lstStyle/>
          <a:p>
            <a:r>
              <a:rPr lang="en-US" dirty="0"/>
              <a:t>Measurement of Cash Flows</a:t>
            </a:r>
          </a:p>
        </p:txBody>
      </p:sp>
      <p:sp>
        <p:nvSpPr>
          <p:cNvPr id="3" name="Content Placeholder 2">
            <a:extLst>
              <a:ext uri="{FF2B5EF4-FFF2-40B4-BE49-F238E27FC236}">
                <a16:creationId xmlns:a16="http://schemas.microsoft.com/office/drawing/2014/main" id="{A8627EA3-2E7E-0AEC-6DD3-255BA8F4823E}"/>
              </a:ext>
            </a:extLst>
          </p:cNvPr>
          <p:cNvSpPr>
            <a:spLocks noGrp="1"/>
          </p:cNvSpPr>
          <p:nvPr>
            <p:ph sz="quarter" idx="11"/>
          </p:nvPr>
        </p:nvSpPr>
        <p:spPr>
          <a:xfrm>
            <a:off x="457200" y="1984248"/>
            <a:ext cx="8394192" cy="2587752"/>
          </a:xfrm>
          <a:solidFill>
            <a:srgbClr val="CCFFCC"/>
          </a:solidFill>
          <a:ln w="12700">
            <a:solidFill>
              <a:schemeClr val="tx1"/>
            </a:solidFill>
            <a:miter lim="800000"/>
            <a:headEnd/>
            <a:tailEnd/>
          </a:ln>
          <a:effectLst>
            <a:outerShdw dist="107763" dir="3599978" sx="100999" sy="100999" algn="ctr" rotWithShape="0">
              <a:srgbClr val="414141"/>
            </a:outerShdw>
          </a:effectLst>
        </p:spPr>
        <p:txBody>
          <a:bodyPr lIns="90488" tIns="44450" rIns="90488" bIns="44450"/>
          <a:lstStyle/>
          <a:p>
            <a:pPr fontAlgn="base">
              <a:spcBef>
                <a:spcPct val="20000"/>
              </a:spcBef>
              <a:spcAft>
                <a:spcPct val="0"/>
              </a:spcAft>
            </a:pPr>
            <a:r>
              <a:rPr lang="en-US" sz="2400" b="1" dirty="0">
                <a:latin typeface="Arial" charset="0"/>
                <a:ea typeface="+mn-ea"/>
                <a:cs typeface="Arial" charset="0"/>
              </a:rPr>
              <a:t>Cash flows includes both cash and cash equivalents </a:t>
            </a:r>
          </a:p>
          <a:p>
            <a:pPr fontAlgn="base">
              <a:spcBef>
                <a:spcPct val="20000"/>
              </a:spcBef>
              <a:spcAft>
                <a:spcPct val="0"/>
              </a:spcAft>
            </a:pPr>
            <a:r>
              <a:rPr lang="en-US" sz="2400" b="1" dirty="0">
                <a:latin typeface="Arial" charset="0"/>
                <a:ea typeface="+mn-ea"/>
                <a:cs typeface="Arial" charset="0"/>
              </a:rPr>
              <a:t>Cash equivalents must meet two criteria:</a:t>
            </a:r>
          </a:p>
          <a:p>
            <a:pPr marL="457200" indent="-457200" fontAlgn="base">
              <a:spcBef>
                <a:spcPct val="20000"/>
              </a:spcBef>
              <a:spcAft>
                <a:spcPct val="0"/>
              </a:spcAft>
              <a:buFont typeface="+mj-lt"/>
              <a:buAutoNum type="arabicPeriod"/>
            </a:pPr>
            <a:r>
              <a:rPr lang="en-US" sz="2400" b="1" dirty="0">
                <a:latin typeface="Arial" charset="0"/>
                <a:ea typeface="+mn-ea"/>
                <a:cs typeface="Arial" charset="0"/>
              </a:rPr>
              <a:t>be readily convertible into cash and</a:t>
            </a:r>
          </a:p>
          <a:p>
            <a:pPr marL="457200" indent="-457200" fontAlgn="base">
              <a:spcBef>
                <a:spcPct val="20000"/>
              </a:spcBef>
              <a:spcAft>
                <a:spcPct val="0"/>
              </a:spcAft>
              <a:buFont typeface="+mj-lt"/>
              <a:buAutoNum type="arabicPeriod"/>
            </a:pPr>
            <a:r>
              <a:rPr lang="en-US" sz="2400" b="1" dirty="0">
                <a:latin typeface="Arial" charset="0"/>
                <a:ea typeface="+mn-ea"/>
                <a:cs typeface="Arial" charset="0"/>
              </a:rPr>
              <a:t>be sufficiently close to maturity so that market value is unaffected by interest rate changes.</a:t>
            </a:r>
          </a:p>
        </p:txBody>
      </p:sp>
      <p:sp>
        <p:nvSpPr>
          <p:cNvPr id="11" name="Slide Number Placeholder 10">
            <a:extLst>
              <a:ext uri="{FF2B5EF4-FFF2-40B4-BE49-F238E27FC236}">
                <a16:creationId xmlns:a16="http://schemas.microsoft.com/office/drawing/2014/main" id="{1105B764-27DB-8471-DED3-BBAA70F7606A}"/>
              </a:ext>
            </a:extLst>
          </p:cNvPr>
          <p:cNvSpPr>
            <a:spLocks noGrp="1"/>
          </p:cNvSpPr>
          <p:nvPr>
            <p:ph type="sldNum" sz="quarter" idx="10"/>
          </p:nvPr>
        </p:nvSpPr>
        <p:spPr/>
        <p:txBody>
          <a:bodyPr/>
          <a:lstStyle/>
          <a:p>
            <a:r>
              <a:rPr lang="en-US" dirty="0"/>
              <a:t>16-</a:t>
            </a:r>
            <a:fld id="{68151E55-6873-49E2-B8D5-2F265E6F1973}" type="slidenum">
              <a:rPr lang="en-US" smtClean="0"/>
              <a:pPr/>
              <a:t>6</a:t>
            </a:fld>
            <a:endParaRPr lang="en-US" dirty="0"/>
          </a:p>
        </p:txBody>
      </p:sp>
    </p:spTree>
    <p:extLst>
      <p:ext uri="{BB962C8B-B14F-4D97-AF65-F5344CB8AC3E}">
        <p14:creationId xmlns:p14="http://schemas.microsoft.com/office/powerpoint/2010/main" val="2015585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340FF23-ABCE-379C-EC63-103C64C78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7D176-451F-384C-183A-940406F11489}"/>
              </a:ext>
            </a:extLst>
          </p:cNvPr>
          <p:cNvSpPr>
            <a:spLocks noGrp="1"/>
          </p:cNvSpPr>
          <p:nvPr>
            <p:ph type="title"/>
          </p:nvPr>
        </p:nvSpPr>
        <p:spPr/>
        <p:txBody>
          <a:bodyPr/>
          <a:lstStyle/>
          <a:p>
            <a:pPr>
              <a:lnSpc>
                <a:spcPct val="100000"/>
              </a:lnSpc>
            </a:pPr>
            <a:r>
              <a:rPr lang="en-US" dirty="0"/>
              <a:t>Direct Method of Reporting Operating Cash Flows - Text Alternative</a:t>
            </a:r>
          </a:p>
        </p:txBody>
      </p:sp>
      <p:sp>
        <p:nvSpPr>
          <p:cNvPr id="3" name="Text Placeholder 2">
            <a:extLst>
              <a:ext uri="{FF2B5EF4-FFF2-40B4-BE49-F238E27FC236}">
                <a16:creationId xmlns:a16="http://schemas.microsoft.com/office/drawing/2014/main" id="{E539FA9F-5E8B-78D1-A41B-676AF647BE14}"/>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D51ECFE4-CA71-4958-BAD1-CC88275D3B74}"/>
              </a:ext>
            </a:extLst>
          </p:cNvPr>
          <p:cNvSpPr>
            <a:spLocks noGrp="1"/>
          </p:cNvSpPr>
          <p:nvPr>
            <p:ph sz="quarter" idx="17"/>
          </p:nvPr>
        </p:nvSpPr>
        <p:spPr/>
        <p:txBody>
          <a:bodyPr/>
          <a:lstStyle/>
          <a:p>
            <a:pPr>
              <a:spcAft>
                <a:spcPts val="400"/>
              </a:spcAft>
            </a:pPr>
            <a:r>
              <a:rPr lang="en-US" sz="1200" dirty="0"/>
              <a:t>The table has three columns and 9 rows. The column headers are as follows: item, from income statement, and adjustments to obtain cash flow numbers. The row entries are as follows.</a:t>
            </a:r>
          </a:p>
          <a:p>
            <a:pPr>
              <a:spcAft>
                <a:spcPts val="400"/>
              </a:spcAft>
            </a:pPr>
            <a:r>
              <a:rPr lang="en-US" sz="1200" dirty="0"/>
              <a:t>Row 1. Receipts from sales; sales revenue on income statement; adjustments: positive decrease in accounts receivable or negative increase in accounts receivable.</a:t>
            </a:r>
          </a:p>
          <a:p>
            <a:pPr>
              <a:spcAft>
                <a:spcPts val="400"/>
              </a:spcAft>
            </a:pPr>
            <a:r>
              <a:rPr lang="en-US" sz="1200" dirty="0"/>
              <a:t>Row 2. Receipts from rent; rent revenue on income statement; adjustments: positive decrease in rent receivable or negative increase in rent receivable.</a:t>
            </a:r>
          </a:p>
          <a:p>
            <a:pPr>
              <a:spcAft>
                <a:spcPts val="400"/>
              </a:spcAft>
            </a:pPr>
            <a:r>
              <a:rPr lang="en-US" sz="1200" dirty="0"/>
              <a:t>Row 3. Receipts from interest; interest revenue on income statement; adjustments: positive decrease in interest receivable or negative increase in interest receivable.</a:t>
            </a:r>
          </a:p>
          <a:p>
            <a:pPr>
              <a:spcAft>
                <a:spcPts val="400"/>
              </a:spcAft>
            </a:pPr>
            <a:r>
              <a:rPr lang="en-US" sz="1200" dirty="0"/>
              <a:t>Row 4. Receipts from dividends; dividend revenue on income statement; adjustments: positive decrease in dividends receivable or negative increase in dividends receivable.</a:t>
            </a:r>
          </a:p>
          <a:p>
            <a:pPr>
              <a:spcAft>
                <a:spcPts val="400"/>
              </a:spcAft>
            </a:pPr>
            <a:r>
              <a:rPr lang="en-US" sz="1200" dirty="0"/>
              <a:t>Row 5. Payments to suppliers; cost of goods sold on income statement; adjustments: positive increase in inventory or negative decrease in inventory; positive decrease in accounts payable or negative increase in accounts payable.</a:t>
            </a:r>
          </a:p>
          <a:p>
            <a:pPr>
              <a:spcAft>
                <a:spcPts val="400"/>
              </a:spcAft>
            </a:pPr>
            <a:r>
              <a:rPr lang="en-US" sz="1200" dirty="0"/>
              <a:t>Row 6. Payments for operations; operating expense on income statement; adjustments: positive increase in prepaids or negative decrease in prepaids; positive decrease in accrued liabilities or negative increase in accrued liabilities.</a:t>
            </a:r>
          </a:p>
          <a:p>
            <a:pPr>
              <a:spcAft>
                <a:spcPts val="400"/>
              </a:spcAft>
            </a:pPr>
            <a:r>
              <a:rPr lang="en-US" sz="1200" dirty="0"/>
              <a:t>Row 7. Payments to employees; wages (salaries) expense on income statement; adjustments: positive decrease in wages (salaries) payable or negative increase in wages (salaries) payable.</a:t>
            </a:r>
          </a:p>
          <a:p>
            <a:pPr>
              <a:spcAft>
                <a:spcPts val="400"/>
              </a:spcAft>
            </a:pPr>
            <a:r>
              <a:rPr lang="en-US" sz="1200" dirty="0"/>
              <a:t>Row 8. Payments for interest; interest expense on income statement; adjustments: positive decrease in interest payable or negative increase in interest payable.</a:t>
            </a:r>
          </a:p>
          <a:p>
            <a:pPr>
              <a:spcAft>
                <a:spcPts val="400"/>
              </a:spcAft>
            </a:pPr>
            <a:r>
              <a:rPr lang="en-US" sz="1200" dirty="0"/>
              <a:t>Row 9. Payments for taxes; income tax expense on income statement; adjustments: positive decrease in income tax payable or negative increase in income tax payable.</a:t>
            </a:r>
          </a:p>
        </p:txBody>
      </p:sp>
      <p:sp>
        <p:nvSpPr>
          <p:cNvPr id="5" name="Text Placeholder 4">
            <a:extLst>
              <a:ext uri="{FF2B5EF4-FFF2-40B4-BE49-F238E27FC236}">
                <a16:creationId xmlns:a16="http://schemas.microsoft.com/office/drawing/2014/main" id="{35BDDB46-FB9A-41B7-0C52-E852E9EA9624}"/>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FB2E78A8-69B0-99C7-B37F-0163CF46042A}"/>
              </a:ext>
            </a:extLst>
          </p:cNvPr>
          <p:cNvSpPr>
            <a:spLocks noGrp="1"/>
          </p:cNvSpPr>
          <p:nvPr>
            <p:ph type="sldNum" sz="quarter" idx="10"/>
          </p:nvPr>
        </p:nvSpPr>
        <p:spPr>
          <a:xfrm>
            <a:off x="8626412" y="6673531"/>
            <a:ext cx="355840" cy="182880"/>
          </a:xfrm>
        </p:spPr>
        <p:txBody>
          <a:bodyPr/>
          <a:lstStyle/>
          <a:p>
            <a:r>
              <a:rPr lang="en-US" dirty="0"/>
              <a:t>16-</a:t>
            </a:r>
            <a:fld id="{68151E55-6873-49E2-B8D5-2F265E6F1973}" type="slidenum">
              <a:rPr lang="en-US" smtClean="0"/>
              <a:pPr/>
              <a:t>60</a:t>
            </a:fld>
            <a:endParaRPr lang="en-US" dirty="0"/>
          </a:p>
        </p:txBody>
      </p:sp>
    </p:spTree>
    <p:extLst>
      <p:ext uri="{BB962C8B-B14F-4D97-AF65-F5344CB8AC3E}">
        <p14:creationId xmlns:p14="http://schemas.microsoft.com/office/powerpoint/2010/main" val="426192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5B74-0D19-6CD9-821A-4793C670C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76E11-6126-1CAB-891C-222CD4E03E47}"/>
              </a:ext>
            </a:extLst>
          </p:cNvPr>
          <p:cNvSpPr>
            <a:spLocks noGrp="1"/>
          </p:cNvSpPr>
          <p:nvPr>
            <p:ph type="title"/>
          </p:nvPr>
        </p:nvSpPr>
        <p:spPr>
          <a:xfrm>
            <a:off x="342900" y="695500"/>
            <a:ext cx="8458200" cy="994756"/>
          </a:xfrm>
        </p:spPr>
        <p:txBody>
          <a:bodyPr/>
          <a:lstStyle/>
          <a:p>
            <a:r>
              <a:rPr lang="en-US" dirty="0"/>
              <a:t>Classification of Cash Flows</a:t>
            </a:r>
          </a:p>
        </p:txBody>
      </p:sp>
      <p:sp>
        <p:nvSpPr>
          <p:cNvPr id="3" name="Content Placeholder 2">
            <a:extLst>
              <a:ext uri="{FF2B5EF4-FFF2-40B4-BE49-F238E27FC236}">
                <a16:creationId xmlns:a16="http://schemas.microsoft.com/office/drawing/2014/main" id="{59304792-BB8D-00B5-04E6-9C797F2C6A2F}"/>
              </a:ext>
            </a:extLst>
          </p:cNvPr>
          <p:cNvSpPr>
            <a:spLocks noGrp="1"/>
          </p:cNvSpPr>
          <p:nvPr>
            <p:ph sz="quarter" idx="11"/>
          </p:nvPr>
        </p:nvSpPr>
        <p:spPr>
          <a:xfrm>
            <a:off x="841248" y="2011680"/>
            <a:ext cx="7662672" cy="3758184"/>
          </a:xfrm>
          <a:solidFill>
            <a:schemeClr val="bg2"/>
          </a:solidFill>
          <a:ln w="9525">
            <a:solidFill>
              <a:schemeClr val="tx1"/>
            </a:solidFill>
            <a:miter lim="800000"/>
            <a:headEnd/>
            <a:tailEnd/>
          </a:ln>
        </p:spPr>
        <p:txBody>
          <a:bodyPr vert="horz" wrap="square" lIns="90488" tIns="44450" rIns="90488" bIns="44450" numCol="1" anchor="t" anchorCtr="0" compatLnSpc="1">
            <a:prstTxWarp prst="textNoShape">
              <a:avLst/>
            </a:prstTxWarp>
          </a:bodyPr>
          <a:lstStyle/>
          <a:p>
            <a:pPr fontAlgn="base">
              <a:spcBef>
                <a:spcPct val="20000"/>
              </a:spcBef>
              <a:spcAft>
                <a:spcPct val="0"/>
              </a:spcAft>
            </a:pPr>
            <a:r>
              <a:rPr lang="en-US" sz="3200" b="1" dirty="0">
                <a:ea typeface="ＭＳ Ｐゴシック" pitchFamily="-107" charset="-128"/>
              </a:rPr>
              <a:t>The Statement of Cash Flows includes the following three sections:</a:t>
            </a:r>
          </a:p>
          <a:p>
            <a:pPr marL="457200" indent="-457200" fontAlgn="base">
              <a:spcBef>
                <a:spcPct val="20000"/>
              </a:spcBef>
              <a:spcAft>
                <a:spcPct val="0"/>
              </a:spcAft>
              <a:buFont typeface="Arial" panose="020B0604020202020204" pitchFamily="34" charset="0"/>
              <a:buChar char="•"/>
            </a:pPr>
            <a:r>
              <a:rPr lang="en-US" sz="3000" b="1" dirty="0">
                <a:solidFill>
                  <a:srgbClr val="296D34"/>
                </a:solidFill>
                <a:ea typeface="ＭＳ Ｐゴシック" pitchFamily="-107" charset="-128"/>
              </a:rPr>
              <a:t>Operating Activities</a:t>
            </a:r>
          </a:p>
          <a:p>
            <a:pPr marL="457200" indent="-457200" fontAlgn="base">
              <a:spcBef>
                <a:spcPct val="20000"/>
              </a:spcBef>
              <a:spcAft>
                <a:spcPct val="0"/>
              </a:spcAft>
              <a:buFont typeface="Arial" panose="020B0604020202020204" pitchFamily="34" charset="0"/>
              <a:buChar char="•"/>
            </a:pPr>
            <a:r>
              <a:rPr lang="en-US" sz="3000" b="1" dirty="0">
                <a:solidFill>
                  <a:srgbClr val="296D34"/>
                </a:solidFill>
                <a:ea typeface="ＭＳ Ｐゴシック" pitchFamily="-107" charset="-128"/>
              </a:rPr>
              <a:t>Investing Activities</a:t>
            </a:r>
          </a:p>
          <a:p>
            <a:pPr marL="457200" indent="-457200" fontAlgn="base">
              <a:spcBef>
                <a:spcPct val="20000"/>
              </a:spcBef>
              <a:spcAft>
                <a:spcPct val="0"/>
              </a:spcAft>
              <a:buFont typeface="Arial" panose="020B0604020202020204" pitchFamily="34" charset="0"/>
              <a:buChar char="•"/>
            </a:pPr>
            <a:r>
              <a:rPr lang="en-US" sz="3000" b="1" dirty="0">
                <a:solidFill>
                  <a:srgbClr val="296D34"/>
                </a:solidFill>
                <a:ea typeface="ＭＳ Ｐゴシック" pitchFamily="-107" charset="-128"/>
              </a:rPr>
              <a:t>Financing Activities</a:t>
            </a:r>
          </a:p>
        </p:txBody>
      </p:sp>
      <p:sp>
        <p:nvSpPr>
          <p:cNvPr id="11" name="Slide Number Placeholder 10">
            <a:extLst>
              <a:ext uri="{FF2B5EF4-FFF2-40B4-BE49-F238E27FC236}">
                <a16:creationId xmlns:a16="http://schemas.microsoft.com/office/drawing/2014/main" id="{A4D628AF-1812-4A9B-B5CB-4DB108490AF1}"/>
              </a:ext>
            </a:extLst>
          </p:cNvPr>
          <p:cNvSpPr>
            <a:spLocks noGrp="1"/>
          </p:cNvSpPr>
          <p:nvPr>
            <p:ph type="sldNum" sz="quarter" idx="10"/>
          </p:nvPr>
        </p:nvSpPr>
        <p:spPr/>
        <p:txBody>
          <a:bodyPr/>
          <a:lstStyle/>
          <a:p>
            <a:r>
              <a:rPr lang="en-US" dirty="0"/>
              <a:t>16-</a:t>
            </a:r>
            <a:fld id="{68151E55-6873-49E2-B8D5-2F265E6F1973}" type="slidenum">
              <a:rPr lang="en-US" smtClean="0"/>
              <a:pPr/>
              <a:t>7</a:t>
            </a:fld>
            <a:endParaRPr lang="en-US" dirty="0"/>
          </a:p>
        </p:txBody>
      </p:sp>
    </p:spTree>
    <p:extLst>
      <p:ext uri="{BB962C8B-B14F-4D97-AF65-F5344CB8AC3E}">
        <p14:creationId xmlns:p14="http://schemas.microsoft.com/office/powerpoint/2010/main" val="104428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6299-ABE8-3D89-45AB-2A2D63721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28C37-D665-9265-79F8-94E0AC9322F7}"/>
              </a:ext>
            </a:extLst>
          </p:cNvPr>
          <p:cNvSpPr>
            <a:spLocks noGrp="1"/>
          </p:cNvSpPr>
          <p:nvPr>
            <p:ph type="title"/>
          </p:nvPr>
        </p:nvSpPr>
        <p:spPr>
          <a:xfrm>
            <a:off x="342900" y="695500"/>
            <a:ext cx="8458200" cy="814645"/>
          </a:xfrm>
        </p:spPr>
        <p:txBody>
          <a:bodyPr/>
          <a:lstStyle/>
          <a:p>
            <a:r>
              <a:rPr lang="en-US" dirty="0"/>
              <a:t>Operating Activities</a:t>
            </a:r>
          </a:p>
        </p:txBody>
      </p:sp>
      <p:sp>
        <p:nvSpPr>
          <p:cNvPr id="3" name="Content Placeholder 2">
            <a:extLst>
              <a:ext uri="{FF2B5EF4-FFF2-40B4-BE49-F238E27FC236}">
                <a16:creationId xmlns:a16="http://schemas.microsoft.com/office/drawing/2014/main" id="{3D3FD6AF-354D-150D-42EE-4ACC175C2DF4}"/>
              </a:ext>
            </a:extLst>
          </p:cNvPr>
          <p:cNvSpPr>
            <a:spLocks noGrp="1"/>
          </p:cNvSpPr>
          <p:nvPr>
            <p:ph sz="quarter" idx="11"/>
          </p:nvPr>
        </p:nvSpPr>
        <p:spPr>
          <a:xfrm>
            <a:off x="7406640" y="1335024"/>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16.1</a:t>
            </a:r>
          </a:p>
        </p:txBody>
      </p:sp>
      <p:pic>
        <p:nvPicPr>
          <p:cNvPr id="5" name="Picture 4" descr="Cash is shown flowing in and out of a cloud labeled Operating Activities.">
            <a:extLst>
              <a:ext uri="{FF2B5EF4-FFF2-40B4-BE49-F238E27FC236}">
                <a16:creationId xmlns:a16="http://schemas.microsoft.com/office/drawing/2014/main" id="{E4B98010-4C25-BED3-BCD6-D2218FF5A541}"/>
              </a:ext>
            </a:extLst>
          </p:cNvPr>
          <p:cNvPicPr>
            <a:picLocks noChangeAspect="1"/>
          </p:cNvPicPr>
          <p:nvPr/>
        </p:nvPicPr>
        <p:blipFill rotWithShape="1">
          <a:blip r:embed="rId3">
            <a:extLst>
              <a:ext uri="{28A0092B-C50C-407E-A947-70E740481C1C}">
                <a14:useLocalDpi xmlns:a14="http://schemas.microsoft.com/office/drawing/2010/main" val="0"/>
              </a:ext>
            </a:extLst>
          </a:blip>
          <a:srcRect t="6438"/>
          <a:stretch/>
        </p:blipFill>
        <p:spPr>
          <a:xfrm>
            <a:off x="750112" y="2438400"/>
            <a:ext cx="7174688" cy="2502853"/>
          </a:xfrm>
          <a:prstGeom prst="rect">
            <a:avLst/>
          </a:prstGeom>
        </p:spPr>
      </p:pic>
      <p:sp>
        <p:nvSpPr>
          <p:cNvPr id="4" name="Text Placeholder 3">
            <a:extLst>
              <a:ext uri="{FF2B5EF4-FFF2-40B4-BE49-F238E27FC236}">
                <a16:creationId xmlns:a16="http://schemas.microsoft.com/office/drawing/2014/main" id="{20C6BD26-4628-7902-60FF-DD33560BB867}"/>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3776A8EF-8D6D-8DD1-B726-538955088F57}"/>
              </a:ext>
            </a:extLst>
          </p:cNvPr>
          <p:cNvSpPr>
            <a:spLocks noGrp="1"/>
          </p:cNvSpPr>
          <p:nvPr>
            <p:ph type="sldNum" sz="quarter" idx="10"/>
          </p:nvPr>
        </p:nvSpPr>
        <p:spPr/>
        <p:txBody>
          <a:bodyPr/>
          <a:lstStyle/>
          <a:p>
            <a:r>
              <a:rPr lang="en-US" dirty="0"/>
              <a:t>16-</a:t>
            </a:r>
            <a:fld id="{68151E55-6873-49E2-B8D5-2F265E6F1973}" type="slidenum">
              <a:rPr lang="en-US" smtClean="0"/>
              <a:pPr/>
              <a:t>8</a:t>
            </a:fld>
            <a:endParaRPr lang="en-US" dirty="0"/>
          </a:p>
        </p:txBody>
      </p:sp>
    </p:spTree>
    <p:extLst>
      <p:ext uri="{BB962C8B-B14F-4D97-AF65-F5344CB8AC3E}">
        <p14:creationId xmlns:p14="http://schemas.microsoft.com/office/powerpoint/2010/main" val="99088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4329-9C7F-A690-9BBF-C0A852312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C9E10-BC10-6876-18A4-FF711D5DC443}"/>
              </a:ext>
            </a:extLst>
          </p:cNvPr>
          <p:cNvSpPr>
            <a:spLocks noGrp="1"/>
          </p:cNvSpPr>
          <p:nvPr>
            <p:ph type="title"/>
          </p:nvPr>
        </p:nvSpPr>
        <p:spPr>
          <a:xfrm>
            <a:off x="342900" y="695500"/>
            <a:ext cx="8458200" cy="814645"/>
          </a:xfrm>
        </p:spPr>
        <p:txBody>
          <a:bodyPr/>
          <a:lstStyle/>
          <a:p>
            <a:r>
              <a:rPr lang="en-US" dirty="0"/>
              <a:t>Investing Activities</a:t>
            </a:r>
          </a:p>
        </p:txBody>
      </p:sp>
      <p:sp>
        <p:nvSpPr>
          <p:cNvPr id="3" name="Content Placeholder 2">
            <a:extLst>
              <a:ext uri="{FF2B5EF4-FFF2-40B4-BE49-F238E27FC236}">
                <a16:creationId xmlns:a16="http://schemas.microsoft.com/office/drawing/2014/main" id="{A2C41F21-8866-8B7C-D7C7-FC4DDB5748ED}"/>
              </a:ext>
            </a:extLst>
          </p:cNvPr>
          <p:cNvSpPr>
            <a:spLocks noGrp="1"/>
          </p:cNvSpPr>
          <p:nvPr>
            <p:ph sz="quarter" idx="11"/>
          </p:nvPr>
        </p:nvSpPr>
        <p:spPr>
          <a:xfrm>
            <a:off x="7086600" y="1728216"/>
            <a:ext cx="1069848" cy="649224"/>
          </a:xfrm>
          <a:solidFill>
            <a:srgbClr val="FFFF99"/>
          </a:solidFill>
        </p:spPr>
        <p:txBody>
          <a:bodyPr vert="horz" lIns="91440" tIns="45720" rIns="91440" bIns="45720" rtlCol="0">
            <a:noAutofit/>
          </a:bodyPr>
          <a:lstStyle/>
          <a:p>
            <a:pPr algn="ctr">
              <a:spcAft>
                <a:spcPts val="0"/>
              </a:spcAft>
              <a:buFontTx/>
            </a:pPr>
            <a:r>
              <a:rPr lang="en-US" sz="1800" kern="0" dirty="0">
                <a:solidFill>
                  <a:prstClr val="black"/>
                </a:solidFill>
                <a:latin typeface="Berlin Sans FB" panose="020E0602020502020306" pitchFamily="34" charset="0"/>
                <a:ea typeface="+mn-ea"/>
                <a:cs typeface="Arial" charset="0"/>
              </a:rPr>
              <a:t>Exhibit 16.2</a:t>
            </a:r>
          </a:p>
        </p:txBody>
      </p:sp>
      <p:pic>
        <p:nvPicPr>
          <p:cNvPr id="6" name="Picture 5" descr="Cash is shown flowing in and out of a cloud labeled Investing Activities.">
            <a:extLst>
              <a:ext uri="{FF2B5EF4-FFF2-40B4-BE49-F238E27FC236}">
                <a16:creationId xmlns:a16="http://schemas.microsoft.com/office/drawing/2014/main" id="{3F7EF1C3-0521-24D7-5B1A-DFA9D0AEA1D2}"/>
              </a:ext>
            </a:extLst>
          </p:cNvPr>
          <p:cNvPicPr>
            <a:picLocks noChangeAspect="1"/>
          </p:cNvPicPr>
          <p:nvPr/>
        </p:nvPicPr>
        <p:blipFill rotWithShape="1">
          <a:blip r:embed="rId3">
            <a:extLst>
              <a:ext uri="{28A0092B-C50C-407E-A947-70E740481C1C}">
                <a14:useLocalDpi xmlns:a14="http://schemas.microsoft.com/office/drawing/2010/main" val="0"/>
              </a:ext>
            </a:extLst>
          </a:blip>
          <a:srcRect t="5423"/>
          <a:stretch/>
        </p:blipFill>
        <p:spPr>
          <a:xfrm>
            <a:off x="504150" y="2743200"/>
            <a:ext cx="7553328" cy="2286000"/>
          </a:xfrm>
          <a:prstGeom prst="rect">
            <a:avLst/>
          </a:prstGeom>
        </p:spPr>
      </p:pic>
      <p:sp>
        <p:nvSpPr>
          <p:cNvPr id="4" name="Text Placeholder 3">
            <a:extLst>
              <a:ext uri="{FF2B5EF4-FFF2-40B4-BE49-F238E27FC236}">
                <a16:creationId xmlns:a16="http://schemas.microsoft.com/office/drawing/2014/main" id="{19573227-5C54-FC09-6372-2FFFF5DF3067}"/>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11" name="Slide Number Placeholder 10">
            <a:extLst>
              <a:ext uri="{FF2B5EF4-FFF2-40B4-BE49-F238E27FC236}">
                <a16:creationId xmlns:a16="http://schemas.microsoft.com/office/drawing/2014/main" id="{7B9F4203-86CB-7B53-7492-74DEF0B1DB0B}"/>
              </a:ext>
            </a:extLst>
          </p:cNvPr>
          <p:cNvSpPr>
            <a:spLocks noGrp="1"/>
          </p:cNvSpPr>
          <p:nvPr>
            <p:ph type="sldNum" sz="quarter" idx="10"/>
          </p:nvPr>
        </p:nvSpPr>
        <p:spPr/>
        <p:txBody>
          <a:bodyPr/>
          <a:lstStyle/>
          <a:p>
            <a:r>
              <a:rPr lang="en-US" dirty="0"/>
              <a:t>16-</a:t>
            </a:r>
            <a:fld id="{68151E55-6873-49E2-B8D5-2F265E6F1973}" type="slidenum">
              <a:rPr lang="en-US" smtClean="0"/>
              <a:pPr/>
              <a:t>9</a:t>
            </a:fld>
            <a:endParaRPr lang="en-US" dirty="0"/>
          </a:p>
        </p:txBody>
      </p:sp>
    </p:spTree>
    <p:extLst>
      <p:ext uri="{BB962C8B-B14F-4D97-AF65-F5344CB8AC3E}">
        <p14:creationId xmlns:p14="http://schemas.microsoft.com/office/powerpoint/2010/main" val="2027847036"/>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10.xml><?xml version="1.0" encoding="utf-8"?>
<a:theme xmlns:a="http://schemas.openxmlformats.org/drawingml/2006/main" name="1_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3.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4.xml><?xml version="1.0" encoding="utf-8"?>
<a:theme xmlns:a="http://schemas.openxmlformats.org/drawingml/2006/main" name="1_MainContentSlideM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5.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6.xml><?xml version="1.0" encoding="utf-8"?>
<a:theme xmlns:a="http://schemas.openxmlformats.org/drawingml/2006/main" name="1_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7.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8.xml><?xml version="1.0" encoding="utf-8"?>
<a:theme xmlns:a="http://schemas.openxmlformats.org/drawingml/2006/main" name="1_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9.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Template_Editorial_v11_2020 (2)</Template>
  <TotalTime>4444</TotalTime>
  <Words>11790</Words>
  <Application>Microsoft Office PowerPoint</Application>
  <PresentationFormat>On-screen Show (4:3)</PresentationFormat>
  <Paragraphs>1165</Paragraphs>
  <Slides>60</Slides>
  <Notes>48</Notes>
  <HiddenSlides>13</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60</vt:i4>
      </vt:variant>
    </vt:vector>
  </HeadingPairs>
  <TitlesOfParts>
    <vt:vector size="80" baseType="lpstr">
      <vt:lpstr>ＭＳ Ｐゴシック</vt:lpstr>
      <vt:lpstr>Aptos</vt:lpstr>
      <vt:lpstr>Arial</vt:lpstr>
      <vt:lpstr>Berlin Sans FB</vt:lpstr>
      <vt:lpstr>Calibri</vt:lpstr>
      <vt:lpstr>Palatino Linotype</vt:lpstr>
      <vt:lpstr>STIX MathJax Main</vt:lpstr>
      <vt:lpstr>Times New Roman</vt:lpstr>
      <vt:lpstr>Wingdings</vt:lpstr>
      <vt:lpstr>Title Slides Master</vt:lpstr>
      <vt:lpstr>1_Title Slides Master</vt:lpstr>
      <vt:lpstr>MainContentSlideMaster</vt:lpstr>
      <vt:lpstr>1_MainContentSlideMaster</vt:lpstr>
      <vt:lpstr>ClosingMaster</vt:lpstr>
      <vt:lpstr>1_ClosingMaster</vt:lpstr>
      <vt:lpstr>DividerSlideMaster</vt:lpstr>
      <vt:lpstr>1_DividerSlideMaster</vt:lpstr>
      <vt:lpstr>ImageDescriptionAppendixSlideMaster</vt:lpstr>
      <vt:lpstr>1_ImageDescriptionAppendixSlideMaster</vt:lpstr>
      <vt:lpstr>Equation</vt:lpstr>
      <vt:lpstr>Chapter 16</vt:lpstr>
      <vt:lpstr>Chapter 16 Learning Objectives</vt:lpstr>
      <vt:lpstr>Learning Objective C1</vt:lpstr>
      <vt:lpstr>Purpose of the Statement of Cash Flows</vt:lpstr>
      <vt:lpstr>Importance of Cash Flows</vt:lpstr>
      <vt:lpstr>Measurement of Cash Flows</vt:lpstr>
      <vt:lpstr>Classification of Cash Flows</vt:lpstr>
      <vt:lpstr>Operating Activities</vt:lpstr>
      <vt:lpstr>Investing Activities</vt:lpstr>
      <vt:lpstr>Financing Activities</vt:lpstr>
      <vt:lpstr>Link between Classification of Cash Flows and the Balance Sheet</vt:lpstr>
      <vt:lpstr>Noncash Investing and Financing</vt:lpstr>
      <vt:lpstr>Learning Objective P1</vt:lpstr>
      <vt:lpstr>Format of the Statement of Cash Flows</vt:lpstr>
      <vt:lpstr>Preparing the Statement of Cash Flows</vt:lpstr>
      <vt:lpstr>Analyzing the Cash Account</vt:lpstr>
      <vt:lpstr>Analyzing Noncash Accounts</vt:lpstr>
      <vt:lpstr>Information to Prepare the Statement</vt:lpstr>
      <vt:lpstr>Learning Objective P2</vt:lpstr>
      <vt:lpstr>Cash Flows from Operating</vt:lpstr>
      <vt:lpstr>Cash Flows: Indirect Method Illustration</vt:lpstr>
      <vt:lpstr>Applying the Indirect Method</vt:lpstr>
      <vt:lpstr>Adjustments for Income Statement Items Not Affecting Cash</vt:lpstr>
      <vt:lpstr>Adjustments for Changes in Current Assets and Current Liabilities 1</vt:lpstr>
      <vt:lpstr>Adjustments for Changes in Current Assets and Current Liabilities 2</vt:lpstr>
      <vt:lpstr>Summary of Adjustments for Indirect Method: Part 2</vt:lpstr>
      <vt:lpstr>Learning Objective P3</vt:lpstr>
      <vt:lpstr>Cash Flows from Investing: Three-Step Analysis</vt:lpstr>
      <vt:lpstr>Cash Flows from Investing: First Step</vt:lpstr>
      <vt:lpstr>Cash Flows from Investing: Second Step </vt:lpstr>
      <vt:lpstr>Cash Flows from Investing: Third Step</vt:lpstr>
      <vt:lpstr>Cash Flows from Financing: Three-Step Analysis</vt:lpstr>
      <vt:lpstr>Cash Flows from Financing: First Step</vt:lpstr>
      <vt:lpstr>Cash Flows from Financing: Second Step</vt:lpstr>
      <vt:lpstr>Notes Payable Transactions: Steps 1–3</vt:lpstr>
      <vt:lpstr>Cash Flows from Financing: Common Stock Transactions</vt:lpstr>
      <vt:lpstr>Cash Flows from Financing: Retained Earnings Transactions</vt:lpstr>
      <vt:lpstr>Proving Cash Balances</vt:lpstr>
      <vt:lpstr>Learning Objective A1</vt:lpstr>
      <vt:lpstr>Analyzing Cash Sources and Uses</vt:lpstr>
      <vt:lpstr>Cash Flow on Total Assets</vt:lpstr>
      <vt:lpstr>Learning Objective P4</vt:lpstr>
      <vt:lpstr>Spreadsheet Preparation</vt:lpstr>
      <vt:lpstr>Learning Objective P5</vt:lpstr>
      <vt:lpstr>Direct Method of Reporting Operating Cash Flows: Operating Activities</vt:lpstr>
      <vt:lpstr>Direct Method of Reporting Operating Cash Flows</vt:lpstr>
      <vt:lpstr>End of Main Content</vt:lpstr>
      <vt:lpstr>Accessibility Content: Text Alternatives for Images</vt:lpstr>
      <vt:lpstr>Operating Activities - Text Alternative</vt:lpstr>
      <vt:lpstr>Investing Activities - Text Alternative</vt:lpstr>
      <vt:lpstr>Financing Activities - Text Alternative</vt:lpstr>
      <vt:lpstr>Link between Classification of Cash Flows and the Balance Sheet - Text Alternative</vt:lpstr>
      <vt:lpstr>Preparing the Statement of Cash Flows - Text Alternative</vt:lpstr>
      <vt:lpstr>Applying the Indirect Method - Text Alternative</vt:lpstr>
      <vt:lpstr>Cash Flows from Operating - Text Alternative</vt:lpstr>
      <vt:lpstr>Adjustments for Income Statement Items Not Affecting Cash - Text Alternative</vt:lpstr>
      <vt:lpstr>Adjustments for Changes in Current Assets and Current Liabilities 2 - Text Alternative</vt:lpstr>
      <vt:lpstr>Spreadsheet Preparation - Text Alternative</vt:lpstr>
      <vt:lpstr>Direct Method of Reporting Operating Cash Flows: Operating Activities - Text Alternative</vt:lpstr>
      <vt:lpstr>Direct Method of Reporting Operating Cash Flows - Text Alternative</vt:lpstr>
    </vt:vector>
  </TitlesOfParts>
  <Company>McGraw 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Reporting the Statement of Cash Flows</dc:title>
  <dc:subject>Accounting</dc:subject>
  <dc:creator>John J. Wild</dc:creator>
  <cp:keywords>PPT</cp:keywords>
  <cp:lastModifiedBy>Shankar Prasad</cp:lastModifiedBy>
  <cp:revision>526</cp:revision>
  <dcterms:created xsi:type="dcterms:W3CDTF">2023-04-04T06:35:07Z</dcterms:created>
  <dcterms:modified xsi:type="dcterms:W3CDTF">2025-02-14T03:26:57Z</dcterms:modified>
</cp:coreProperties>
</file>