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6" r:id="rId2"/>
    <p:sldMasterId id="2147483691" r:id="rId3"/>
    <p:sldMasterId id="2147483710" r:id="rId4"/>
    <p:sldMasterId id="2147483684" r:id="rId5"/>
    <p:sldMasterId id="2147483717" r:id="rId6"/>
    <p:sldMasterId id="2147483686" r:id="rId7"/>
    <p:sldMasterId id="2147483729" r:id="rId8"/>
    <p:sldMasterId id="2147483701" r:id="rId9"/>
    <p:sldMasterId id="2147483731" r:id="rId10"/>
  </p:sldMasterIdLst>
  <p:notesMasterIdLst>
    <p:notesMasterId r:id="rId72"/>
  </p:notesMasterIdLst>
  <p:handoutMasterIdLst>
    <p:handoutMasterId r:id="rId73"/>
  </p:handoutMasterIdLst>
  <p:sldIdLst>
    <p:sldId id="270" r:id="rId11"/>
    <p:sldId id="525" r:id="rId12"/>
    <p:sldId id="526" r:id="rId13"/>
    <p:sldId id="527" r:id="rId14"/>
    <p:sldId id="528" r:id="rId15"/>
    <p:sldId id="529" r:id="rId16"/>
    <p:sldId id="530" r:id="rId17"/>
    <p:sldId id="531" r:id="rId18"/>
    <p:sldId id="532" r:id="rId19"/>
    <p:sldId id="533" r:id="rId20"/>
    <p:sldId id="534" r:id="rId21"/>
    <p:sldId id="535" r:id="rId22"/>
    <p:sldId id="536" r:id="rId23"/>
    <p:sldId id="537" r:id="rId24"/>
    <p:sldId id="538" r:id="rId25"/>
    <p:sldId id="539" r:id="rId26"/>
    <p:sldId id="540" r:id="rId27"/>
    <p:sldId id="541" r:id="rId28"/>
    <p:sldId id="542" r:id="rId29"/>
    <p:sldId id="543" r:id="rId30"/>
    <p:sldId id="544" r:id="rId31"/>
    <p:sldId id="545" r:id="rId32"/>
    <p:sldId id="546" r:id="rId33"/>
    <p:sldId id="547" r:id="rId34"/>
    <p:sldId id="548" r:id="rId35"/>
    <p:sldId id="549" r:id="rId36"/>
    <p:sldId id="550" r:id="rId37"/>
    <p:sldId id="551" r:id="rId38"/>
    <p:sldId id="552" r:id="rId39"/>
    <p:sldId id="553" r:id="rId40"/>
    <p:sldId id="554" r:id="rId41"/>
    <p:sldId id="555" r:id="rId42"/>
    <p:sldId id="556" r:id="rId43"/>
    <p:sldId id="557" r:id="rId44"/>
    <p:sldId id="558" r:id="rId45"/>
    <p:sldId id="559" r:id="rId46"/>
    <p:sldId id="560" r:id="rId47"/>
    <p:sldId id="561" r:id="rId48"/>
    <p:sldId id="562" r:id="rId49"/>
    <p:sldId id="563" r:id="rId50"/>
    <p:sldId id="564" r:id="rId51"/>
    <p:sldId id="565" r:id="rId52"/>
    <p:sldId id="566" r:id="rId53"/>
    <p:sldId id="567" r:id="rId54"/>
    <p:sldId id="568" r:id="rId55"/>
    <p:sldId id="569" r:id="rId56"/>
    <p:sldId id="570" r:id="rId57"/>
    <p:sldId id="571" r:id="rId58"/>
    <p:sldId id="572" r:id="rId59"/>
    <p:sldId id="573" r:id="rId60"/>
    <p:sldId id="574" r:id="rId61"/>
    <p:sldId id="575" r:id="rId62"/>
    <p:sldId id="576" r:id="rId63"/>
    <p:sldId id="577" r:id="rId64"/>
    <p:sldId id="578" r:id="rId65"/>
    <p:sldId id="579" r:id="rId66"/>
    <p:sldId id="580" r:id="rId67"/>
    <p:sldId id="581" r:id="rId68"/>
    <p:sldId id="582" r:id="rId69"/>
    <p:sldId id="583" r:id="rId70"/>
    <p:sldId id="58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270"/>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Lst>
        </p14:section>
        <p14:section name="Appendix: Image Descriptions for Unsighted Students" id="{C88B9463-6E50-4C08-BA21-CC393AD8DF8F}">
          <p14:sldIdLst>
            <p14:sldId id="578"/>
            <p14:sldId id="579"/>
            <p14:sldId id="580"/>
            <p14:sldId id="581"/>
            <p14:sldId id="582"/>
            <p14:sldId id="583"/>
            <p14:sldId id="584"/>
          </p14:sldIdLst>
        </p14:section>
      </p14:sectionLst>
    </p:ext>
    <p:ext uri="{EFAFB233-063F-42B5-8137-9DF3F51BA10A}">
      <p15:sldGuideLst xmlns:p15="http://schemas.microsoft.com/office/powerpoint/2012/main">
        <p15:guide id="2" pos="2441" userDrawn="1">
          <p15:clr>
            <a:srgbClr val="A4A3A4"/>
          </p15:clr>
        </p15:guide>
        <p15:guide id="3" orient="horz" pos="2256" userDrawn="1">
          <p15:clr>
            <a:srgbClr val="A4A3A4"/>
          </p15:clr>
        </p15:guide>
        <p15:guide id="4" pos="4580" userDrawn="1">
          <p15:clr>
            <a:srgbClr val="A4A3A4"/>
          </p15:clr>
        </p15:guide>
        <p15:guide id="5" pos="768" userDrawn="1">
          <p15:clr>
            <a:srgbClr val="A4A3A4"/>
          </p15:clr>
        </p15:guide>
        <p15:guide id="6" pos="3902" userDrawn="1">
          <p15:clr>
            <a:srgbClr val="A4A3A4"/>
          </p15:clr>
        </p15:guide>
        <p15:guide id="7" pos="3689" userDrawn="1">
          <p15:clr>
            <a:srgbClr val="A4A3A4"/>
          </p15:clr>
        </p15:guide>
        <p15:guide id="8" pos="30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C4776"/>
    <a:srgbClr val="FFFFFF"/>
    <a:srgbClr val="8EB4E3"/>
    <a:srgbClr val="FFFF99"/>
    <a:srgbClr val="5C803C"/>
    <a:srgbClr val="FFFF00"/>
    <a:srgbClr val="EEECE1"/>
    <a:srgbClr val="C4BD97"/>
    <a:srgbClr val="296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3" autoAdjust="0"/>
    <p:restoredTop sz="86410" autoAdjust="0"/>
  </p:normalViewPr>
  <p:slideViewPr>
    <p:cSldViewPr snapToGrid="0" showGuides="1">
      <p:cViewPr varScale="1">
        <p:scale>
          <a:sx n="77" d="100"/>
          <a:sy n="77" d="100"/>
        </p:scale>
        <p:origin x="102" y="204"/>
      </p:cViewPr>
      <p:guideLst>
        <p:guide pos="2441"/>
        <p:guide orient="horz" pos="2256"/>
        <p:guide pos="4580"/>
        <p:guide pos="768"/>
        <p:guide pos="3902"/>
        <p:guide pos="3689"/>
        <p:guide pos="3083"/>
      </p:guideLst>
    </p:cSldViewPr>
  </p:slideViewPr>
  <p:outlineViewPr>
    <p:cViewPr>
      <p:scale>
        <a:sx n="33" d="100"/>
        <a:sy n="33" d="100"/>
      </p:scale>
      <p:origin x="0" y="-18732"/>
    </p:cViewPr>
  </p:outlineViewPr>
  <p:notesTextViewPr>
    <p:cViewPr>
      <p:scale>
        <a:sx n="125" d="100"/>
        <a:sy n="125" d="100"/>
      </p:scale>
      <p:origin x="0" y="0"/>
    </p:cViewPr>
  </p:notesTextViewPr>
  <p:sorterViewPr>
    <p:cViewPr>
      <p:scale>
        <a:sx n="100" d="100"/>
        <a:sy n="100" d="100"/>
      </p:scale>
      <p:origin x="0" y="-6990"/>
    </p:cViewPr>
  </p:sorterViewPr>
  <p:notesViewPr>
    <p:cSldViewPr snapToGrid="0">
      <p:cViewPr varScale="1">
        <p:scale>
          <a:sx n="73" d="100"/>
          <a:sy n="73" d="100"/>
        </p:scale>
        <p:origin x="1386" y="60"/>
      </p:cViewPr>
      <p:guideLst/>
    </p:cSldViewPr>
  </p:notesViewPr>
  <p:gridSpacing cx="347472" cy="347472"/>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4A75BB-9515-9D06-D296-C6E7B4DA08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3644D-4D69-B524-2618-F86D4B235A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CB1070-E41E-4CA6-8605-5373247C49D8}" type="datetimeFigureOut">
              <a:rPr lang="en-US" smtClean="0"/>
              <a:t>2/14/2025</a:t>
            </a:fld>
            <a:endParaRPr lang="en-US"/>
          </a:p>
        </p:txBody>
      </p:sp>
      <p:sp>
        <p:nvSpPr>
          <p:cNvPr id="4" name="Footer Placeholder 3">
            <a:extLst>
              <a:ext uri="{FF2B5EF4-FFF2-40B4-BE49-F238E27FC236}">
                <a16:creationId xmlns:a16="http://schemas.microsoft.com/office/drawing/2014/main" id="{1A1CE158-D701-0A6F-4080-7CFC9F393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E8C527-FB6D-4A53-FF9C-A7059E3304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B8477F-F247-4727-8BC0-AFA584FDF770}" type="slidenum">
              <a:rPr lang="en-US" smtClean="0"/>
              <a:t>‹#›</a:t>
            </a:fld>
            <a:endParaRPr lang="en-US"/>
          </a:p>
        </p:txBody>
      </p:sp>
    </p:spTree>
    <p:extLst>
      <p:ext uri="{BB962C8B-B14F-4D97-AF65-F5344CB8AC3E}">
        <p14:creationId xmlns:p14="http://schemas.microsoft.com/office/powerpoint/2010/main" val="2292626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a:t>
            </a:fld>
            <a:endParaRPr lang="en-US"/>
          </a:p>
        </p:txBody>
      </p:sp>
    </p:spTree>
    <p:extLst>
      <p:ext uri="{BB962C8B-B14F-4D97-AF65-F5344CB8AC3E}">
        <p14:creationId xmlns:p14="http://schemas.microsoft.com/office/powerpoint/2010/main" val="269153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14B53-6BE8-43EB-AABB-34FD132797A5}" type="slidenum">
              <a:rPr lang="en-US" smtClean="0"/>
              <a:t>1</a:t>
            </a:fld>
            <a:endParaRPr lang="en-US"/>
          </a:p>
        </p:txBody>
      </p:sp>
    </p:spTree>
    <p:extLst>
      <p:ext uri="{BB962C8B-B14F-4D97-AF65-F5344CB8AC3E}">
        <p14:creationId xmlns:p14="http://schemas.microsoft.com/office/powerpoint/2010/main" val="249947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Horizontal analysis is the review of financial statement data </a:t>
            </a:r>
            <a:r>
              <a:rPr kumimoji="0" lang="en-US" sz="1200" b="0" i="1" u="none" strike="noStrike" kern="1200" cap="none" spc="0" normalizeH="0" baseline="0" noProof="0" dirty="0">
                <a:ln>
                  <a:noFill/>
                </a:ln>
                <a:solidFill>
                  <a:prstClr val="black"/>
                </a:solidFill>
                <a:effectLst/>
                <a:uLnTx/>
                <a:uFillTx/>
                <a:latin typeface="Calibri"/>
                <a:ea typeface="+mn-ea"/>
                <a:cs typeface="+mn-cs"/>
              </a:rPr>
              <a:t>across time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Horizontal </a:t>
            </a:r>
            <a:r>
              <a:rPr kumimoji="0" lang="en-US" sz="1200" b="0" i="0" u="none" strike="noStrike" kern="1200" cap="none" spc="0" normalizeH="0" baseline="0" noProof="0" dirty="0">
                <a:ln>
                  <a:noFill/>
                </a:ln>
                <a:solidFill>
                  <a:prstClr val="black"/>
                </a:solidFill>
                <a:effectLst/>
                <a:uLnTx/>
                <a:uFillTx/>
                <a:latin typeface="Calibri"/>
                <a:ea typeface="+mn-ea"/>
                <a:cs typeface="+mn-cs"/>
              </a:rPr>
              <a:t>comes from the left-to-right [or right-to-left] movement of our eyes as we review comparative financial statements across time.</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Comparing financial statements is done by analyzing dollar amount changes and percent changes in line items. Both analyses are relevant because dollar changes can yield large percent changes inconsistent with their importance.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50% change from a base figure of $100 is less important than the same percent change from a base amount of $100,000 in the same statement. We compute the </a:t>
            </a:r>
            <a:r>
              <a:rPr kumimoji="0" lang="en-US" sz="1200" b="0" i="1" u="none" strike="noStrike" kern="1200" cap="none" spc="0" normalizeH="0" baseline="0" noProof="0" dirty="0">
                <a:ln>
                  <a:noFill/>
                </a:ln>
                <a:solidFill>
                  <a:prstClr val="black"/>
                </a:solidFill>
                <a:effectLst/>
                <a:uLnTx/>
                <a:uFillTx/>
                <a:latin typeface="Calibri"/>
                <a:ea typeface="+mn-ea"/>
                <a:cs typeface="+mn-cs"/>
              </a:rPr>
              <a:t>dollar change </a:t>
            </a:r>
            <a:r>
              <a:rPr kumimoji="0" lang="en-US" sz="1200" b="0" i="0" u="none" strike="noStrike" kern="1200" cap="none" spc="0" normalizeH="0" baseline="0" noProof="0" dirty="0">
                <a:ln>
                  <a:noFill/>
                </a:ln>
                <a:solidFill>
                  <a:prstClr val="black"/>
                </a:solidFill>
                <a:effectLst/>
                <a:uLnTx/>
                <a:uFillTx/>
                <a:latin typeface="Calibri"/>
                <a:ea typeface="+mn-ea"/>
                <a:cs typeface="+mn-cs"/>
              </a:rPr>
              <a:t>for a financial statement item as shown in this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Analysis period </a:t>
            </a:r>
            <a:r>
              <a:rPr kumimoji="0" lang="en-US" sz="1200" b="0" i="0" u="none" strike="noStrike" kern="1200" cap="none" spc="0" normalizeH="0" baseline="0" noProof="0" dirty="0">
                <a:ln>
                  <a:noFill/>
                </a:ln>
                <a:solidFill>
                  <a:prstClr val="black"/>
                </a:solidFill>
                <a:effectLst/>
                <a:uLnTx/>
                <a:uFillTx/>
                <a:latin typeface="Calibri"/>
                <a:ea typeface="+mn-ea"/>
                <a:cs typeface="+mn-cs"/>
              </a:rPr>
              <a:t>refers to the financial statements under analysis, and </a:t>
            </a:r>
            <a:r>
              <a:rPr kumimoji="0" lang="en-US" sz="1200" b="0" i="1" u="none" strike="noStrike" kern="1200" cap="none" spc="0" normalizeH="0" baseline="0" noProof="0" dirty="0">
                <a:ln>
                  <a:noFill/>
                </a:ln>
                <a:solidFill>
                  <a:prstClr val="black"/>
                </a:solidFill>
                <a:effectLst/>
                <a:uLnTx/>
                <a:uFillTx/>
                <a:latin typeface="Calibri"/>
                <a:ea typeface="+mn-ea"/>
                <a:cs typeface="+mn-cs"/>
              </a:rPr>
              <a:t>base period </a:t>
            </a:r>
            <a:r>
              <a:rPr kumimoji="0" lang="en-US" sz="1200" b="0" i="0" u="none" strike="noStrike" kern="1200" cap="none" spc="0" normalizeH="0" baseline="0" noProof="0" dirty="0">
                <a:ln>
                  <a:noFill/>
                </a:ln>
                <a:solidFill>
                  <a:prstClr val="black"/>
                </a:solidFill>
                <a:effectLst/>
                <a:uLnTx/>
                <a:uFillTx/>
                <a:latin typeface="Calibri"/>
                <a:ea typeface="+mn-ea"/>
                <a:cs typeface="+mn-cs"/>
              </a:rPr>
              <a:t>refers to the financial statements used for comparison. The prior year is commonly used as a base period.</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 compute the </a:t>
            </a:r>
            <a:r>
              <a:rPr kumimoji="0" lang="en-US" sz="1200" b="0" i="1" u="none" strike="noStrike" kern="1200" cap="none" spc="0" normalizeH="0" baseline="0" noProof="0" dirty="0">
                <a:ln>
                  <a:noFill/>
                </a:ln>
                <a:solidFill>
                  <a:prstClr val="black"/>
                </a:solidFill>
                <a:effectLst/>
                <a:uLnTx/>
                <a:uFillTx/>
                <a:latin typeface="Calibri"/>
                <a:ea typeface="+mn-ea"/>
                <a:cs typeface="+mn-cs"/>
              </a:rPr>
              <a:t>percent change </a:t>
            </a:r>
            <a:r>
              <a:rPr kumimoji="0" lang="en-US" sz="1200" b="0" i="0" u="none" strike="noStrike" kern="1200" cap="none" spc="0" normalizeH="0" baseline="0" noProof="0" dirty="0">
                <a:ln>
                  <a:noFill/>
                </a:ln>
                <a:solidFill>
                  <a:prstClr val="black"/>
                </a:solidFill>
                <a:effectLst/>
                <a:uLnTx/>
                <a:uFillTx/>
                <a:latin typeface="Calibri"/>
                <a:ea typeface="+mn-ea"/>
                <a:cs typeface="+mn-cs"/>
              </a:rPr>
              <a:t>by dividing the analysis period amount minus the base period amount by the base period amount and then multiplying by 100.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There are a few rules in working with percent changes. Let’s look at four separate cases.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Cases A and B: </a:t>
            </a:r>
            <a:r>
              <a:rPr kumimoji="0" lang="en-US" sz="1200" b="0" i="0" u="none" strike="noStrike" kern="1200" cap="none" spc="0" normalizeH="0" baseline="0" noProof="0" dirty="0">
                <a:ln>
                  <a:noFill/>
                </a:ln>
                <a:solidFill>
                  <a:prstClr val="black"/>
                </a:solidFill>
                <a:effectLst/>
                <a:uLnTx/>
                <a:uFillTx/>
                <a:latin typeface="Calibri"/>
                <a:ea typeface="+mn-ea"/>
                <a:cs typeface="+mn-cs"/>
              </a:rPr>
              <a:t>When a negative amount is in one period and a positive amount is in the other, we cannot compute a meaningful percent change.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Case C: </a:t>
            </a:r>
            <a:r>
              <a:rPr kumimoji="0" lang="en-US" sz="1200" b="0" i="0" u="none" strike="noStrike" kern="1200" cap="none" spc="0" normalizeH="0" baseline="0" noProof="0" dirty="0">
                <a:ln>
                  <a:noFill/>
                </a:ln>
                <a:solidFill>
                  <a:prstClr val="black"/>
                </a:solidFill>
                <a:effectLst/>
                <a:uLnTx/>
                <a:uFillTx/>
                <a:latin typeface="Calibri"/>
                <a:ea typeface="+mn-ea"/>
                <a:cs typeface="+mn-cs"/>
              </a:rPr>
              <a:t>When no amount is in the base period, no percent change is computable.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Case D: </a:t>
            </a:r>
            <a:r>
              <a:rPr kumimoji="0" lang="en-US" sz="1200" b="0" i="0" u="none" strike="noStrike" kern="1200" cap="none" spc="0" normalizeH="0" baseline="0" noProof="0" dirty="0">
                <a:ln>
                  <a:noFill/>
                </a:ln>
                <a:solidFill>
                  <a:prstClr val="black"/>
                </a:solidFill>
                <a:effectLst/>
                <a:uLnTx/>
                <a:uFillTx/>
                <a:latin typeface="Calibri"/>
                <a:ea typeface="+mn-ea"/>
                <a:cs typeface="+mn-cs"/>
              </a:rPr>
              <a:t>When a positive amount is in the base period and zero is in the analysis period, the decrease is 100%.</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Analysis of comparative financial statements begins by focusing on large dollar and percent changes. We then identify the reasons and implications for these changes. We also review small changes when we expected the changes to be large.</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Exhibit 17.1 </a:t>
            </a:r>
            <a:r>
              <a:rPr kumimoji="0" lang="en-US" sz="1300" b="0" i="0" u="none" strike="noStrike" kern="1200" cap="none" spc="0" normalizeH="0" baseline="0" noProof="0" dirty="0">
                <a:ln>
                  <a:noFill/>
                </a:ln>
                <a:solidFill>
                  <a:srgbClr val="000000"/>
                </a:solidFill>
                <a:effectLst/>
                <a:uLnTx/>
                <a:uFillTx/>
                <a:latin typeface="STIX MathJax Main"/>
                <a:ea typeface="+mn-ea"/>
                <a:cs typeface="+mn-cs"/>
              </a:rPr>
              <a:t>shows comparative balance sheets for Apple Inc (ticker: AAPL). Looking first at assets, a few items stand out. Cash and cash equivalents increase 26.7% and Short-term marketable securities increase 28.1% in the current year. The combined dollar increase of these two items is $13,251 million. Some of this increase is explained by Apple’s $20,261 million decrease in its Long-term marketable securities. Turning to the other asset items, there are no large differences. Apple’s total assets are approximately the same for both these years.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STIX MathJax Main"/>
                <a:ea typeface="+mn-ea"/>
                <a:cs typeface="+mn-cs"/>
              </a:rPr>
              <a:t>Looking at Apple’s financing side, we see that total liabilities decreased $11,646 million, or 3.9%, largely driven by decreases in Commercial paper (short-term debt) of $3,997 million, in Long-term debt of $3,678 million, and in the Current portion of long-term debt of $1,306 million. This shows that Apple is paying off some debt. It also is not taking on new debt, which makes economic sense when interest rates are high. The $11,474 million, or 22.6%, increase in equity is driven by the $8,963 million increase in common stock, which results from Apple’s share-based compensation plans. In reviewing Apple’s financial statements and notes in Appendix A (see retained earnings reconciliation in the statement of shareholders’ equity), we see that its income of $96,995 exceeded its dividends of $14,996 million and common stock repurchases of $77,046 million, which led to a $2,854 million increase in retained earnings.</a:t>
            </a:r>
            <a:endParaRPr lang="en-US" sz="13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Comparative income statements are prepared similarly to comparative balance sheets.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Exhibit 17.2 </a:t>
            </a:r>
            <a:r>
              <a:rPr kumimoji="0" lang="en-US" sz="1800" b="0" i="0" u="none" strike="noStrike" kern="1200" cap="none" spc="0" normalizeH="0" baseline="0" noProof="0" dirty="0">
                <a:ln>
                  <a:noFill/>
                </a:ln>
                <a:solidFill>
                  <a:srgbClr val="000000"/>
                </a:solidFill>
                <a:effectLst/>
                <a:uLnTx/>
                <a:uFillTx/>
                <a:latin typeface="STIX MathJax Main"/>
                <a:ea typeface="+mn-ea"/>
                <a:cs typeface="+mn-cs"/>
              </a:rPr>
              <a:t>shows Apple’s comparative income statements. Apple shows decreases in net sales of 2.8% and in cost of sales of 4.2%. There is a slight decrease in gross margin of 1.0%. One concern is the 6.8% increase in total operating expenses. That increase is attributed to a 14.0% rise in research and development (R&amp;D) expenses. While R&amp;D might be key to future success, it is important for management to keep the remaining expenses under control in a period when sales decline by 2.8%. Overall, net income saw a decrease of $2,808 million, or 2.8%. Basic earnings per share increased by 0.2%, which is mainly due to fewer shares outstanding because of Apple’s share-repurchase strategy.</a:t>
            </a:r>
            <a:endParaRPr lang="en-US" sz="17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Trend analysis </a:t>
            </a:r>
            <a:r>
              <a:rPr kumimoji="0" lang="en-US" sz="1200" b="0" i="0" u="none" strike="noStrike" kern="1200" cap="none" spc="0" normalizeH="0" baseline="0" noProof="0" dirty="0">
                <a:ln>
                  <a:noFill/>
                </a:ln>
                <a:solidFill>
                  <a:prstClr val="black"/>
                </a:solidFill>
                <a:effectLst/>
                <a:uLnTx/>
                <a:uFillTx/>
                <a:latin typeface="Calibri"/>
                <a:ea typeface="+mn-ea"/>
                <a:cs typeface="+mn-cs"/>
              </a:rPr>
              <a:t>involves computing trend percents that show patterns in data across periods.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Trend percent is computed as: (analysis period amount divided by base period amount) times 100.</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trend percents—using data from Exhibit 17.3—are shown in Exhibit 17.4. The base period is the number reported four years ago, and the trend percent is computed for each year by dividing that year’s amount by the base period amount. For example, the net sales trend percent for the current year is 147.3%, computed as $383,285/$260,174.</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This slide shows the trend percents from the prior slide in a </a:t>
            </a:r>
            <a:r>
              <a:rPr kumimoji="0" lang="en-US" sz="1200" b="0" i="1" u="none" strike="noStrike" kern="1200" cap="none" spc="0" normalizeH="0" baseline="0" noProof="0" dirty="0">
                <a:ln>
                  <a:noFill/>
                </a:ln>
                <a:solidFill>
                  <a:prstClr val="black"/>
                </a:solidFill>
                <a:effectLst/>
                <a:uLnTx/>
                <a:uFillTx/>
                <a:latin typeface="Calibri"/>
                <a:ea typeface="+mn-ea"/>
                <a:cs typeface="+mn-cs"/>
              </a:rPr>
              <a:t>line graph, </a:t>
            </a:r>
            <a:r>
              <a:rPr kumimoji="0" lang="en-US" sz="1200" b="0" i="0" u="none" strike="noStrike" kern="1200" cap="none" spc="0" normalizeH="0" baseline="0" noProof="0" dirty="0">
                <a:ln>
                  <a:noFill/>
                </a:ln>
                <a:solidFill>
                  <a:prstClr val="black"/>
                </a:solidFill>
                <a:effectLst/>
                <a:uLnTx/>
                <a:uFillTx/>
                <a:latin typeface="Calibri"/>
                <a:ea typeface="+mn-ea"/>
                <a:cs typeface="+mn-cs"/>
              </a:rPr>
              <a:t>which can help us identify trends and detect changes in direction or magnitude.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graph shows that the trend line for operating expenses exceeds net sales in each of the recent three years shown. This is not positive for Apple. Apple’s net income will suffer if expenses rise faster than sales.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Vertical analysis, also called </a:t>
            </a:r>
            <a:r>
              <a:rPr kumimoji="0" lang="en-US" sz="1200" b="0" i="1" u="none" strike="noStrike" kern="1200" cap="none" spc="0" normalizeH="0" baseline="0" noProof="0" dirty="0">
                <a:ln>
                  <a:noFill/>
                </a:ln>
                <a:solidFill>
                  <a:prstClr val="black"/>
                </a:solidFill>
                <a:effectLst/>
                <a:uLnTx/>
                <a:uFillTx/>
                <a:latin typeface="Calibri"/>
                <a:ea typeface="+mn-ea"/>
                <a:cs typeface="+mn-cs"/>
              </a:rPr>
              <a:t>common-size analysis, </a:t>
            </a:r>
            <a:r>
              <a:rPr kumimoji="0" lang="en-US" sz="1200" b="0" i="0" u="none" strike="noStrike" kern="1200" cap="none" spc="0" normalizeH="0" baseline="0" noProof="0" dirty="0">
                <a:ln>
                  <a:noFill/>
                </a:ln>
                <a:solidFill>
                  <a:prstClr val="black"/>
                </a:solidFill>
                <a:effectLst/>
                <a:uLnTx/>
                <a:uFillTx/>
                <a:latin typeface="Calibri"/>
                <a:ea typeface="+mn-ea"/>
                <a:cs typeface="+mn-cs"/>
              </a:rPr>
              <a:t>is used to evaluate individual financial statement items or a group of items as a percent of a common base amount.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term </a:t>
            </a:r>
            <a:r>
              <a:rPr kumimoji="0" lang="en-US" sz="1200" b="0" i="1" u="none" strike="noStrike" kern="1200" cap="none" spc="0" normalizeH="0" baseline="0" noProof="0" dirty="0">
                <a:ln>
                  <a:noFill/>
                </a:ln>
                <a:solidFill>
                  <a:prstClr val="black"/>
                </a:solidFill>
                <a:effectLst/>
                <a:uLnTx/>
                <a:uFillTx/>
                <a:latin typeface="Calibri"/>
                <a:ea typeface="+mn-ea"/>
                <a:cs typeface="+mn-cs"/>
              </a:rPr>
              <a:t>vertical analysis </a:t>
            </a:r>
            <a:r>
              <a:rPr kumimoji="0" lang="en-US" sz="1200" b="0" i="0" u="none" strike="noStrike" kern="1200" cap="none" spc="0" normalizeH="0" baseline="0" noProof="0" dirty="0">
                <a:ln>
                  <a:noFill/>
                </a:ln>
                <a:solidFill>
                  <a:prstClr val="black"/>
                </a:solidFill>
                <a:effectLst/>
                <a:uLnTx/>
                <a:uFillTx/>
                <a:latin typeface="Calibri"/>
                <a:ea typeface="+mn-ea"/>
                <a:cs typeface="+mn-cs"/>
              </a:rPr>
              <a:t>arises from the up-down [or down-up] movement of our eyes as we review common-size financial statements.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 use </a:t>
            </a:r>
            <a:r>
              <a:rPr kumimoji="0" lang="en-US" sz="1200" b="1" i="0" u="none" strike="noStrike" kern="1200" cap="none" spc="0" normalizeH="0" baseline="0" noProof="0" dirty="0">
                <a:ln>
                  <a:noFill/>
                </a:ln>
                <a:solidFill>
                  <a:prstClr val="black"/>
                </a:solidFill>
                <a:effectLst/>
                <a:uLnTx/>
                <a:uFillTx/>
                <a:latin typeface="Calibri"/>
                <a:ea typeface="+mn-ea"/>
                <a:cs typeface="+mn-cs"/>
              </a:rPr>
              <a:t>common-size financial statements </a:t>
            </a:r>
            <a:r>
              <a:rPr kumimoji="0" lang="en-US" sz="1200" b="0" i="0" u="none" strike="noStrike" kern="1200" cap="none" spc="0" normalizeH="0" baseline="0" noProof="0" dirty="0">
                <a:ln>
                  <a:noFill/>
                </a:ln>
                <a:solidFill>
                  <a:prstClr val="black"/>
                </a:solidFill>
                <a:effectLst/>
                <a:uLnTx/>
                <a:uFillTx/>
                <a:latin typeface="Calibri"/>
                <a:ea typeface="+mn-ea"/>
                <a:cs typeface="+mn-cs"/>
              </a:rPr>
              <a:t>to show the relative importance of each financial statement item as a percent of a common base amount. All individual amounts in common-size statements are redefined in terms of common-size percents. A </a:t>
            </a:r>
            <a:r>
              <a:rPr kumimoji="0" lang="en-US" sz="1200" b="0" i="1" u="none" strike="noStrike" kern="1200" cap="none" spc="0" normalizeH="0" baseline="0" noProof="0" dirty="0">
                <a:ln>
                  <a:noFill/>
                </a:ln>
                <a:solidFill>
                  <a:prstClr val="black"/>
                </a:solidFill>
                <a:effectLst/>
                <a:uLnTx/>
                <a:uFillTx/>
                <a:latin typeface="Calibri"/>
                <a:ea typeface="+mn-ea"/>
                <a:cs typeface="+mn-cs"/>
              </a:rPr>
              <a:t>common-size percent </a:t>
            </a:r>
            <a:r>
              <a:rPr kumimoji="0" lang="en-US" sz="1200" b="0" i="0" u="none" strike="noStrike" kern="1200" cap="none" spc="0" normalizeH="0" baseline="0" noProof="0" dirty="0">
                <a:ln>
                  <a:noFill/>
                </a:ln>
                <a:solidFill>
                  <a:prstClr val="black"/>
                </a:solidFill>
                <a:effectLst/>
                <a:uLnTx/>
                <a:uFillTx/>
                <a:latin typeface="Calibri"/>
                <a:ea typeface="+mn-ea"/>
                <a:cs typeface="+mn-cs"/>
              </a:rPr>
              <a:t>is calculated as: (analysis amount divided by base amount) times 100.</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Common-size statements express each item as a percent of a </a:t>
            </a:r>
            <a:r>
              <a:rPr kumimoji="0" lang="en-US" sz="1000" b="0" i="1" u="none" strike="noStrike" kern="1200" cap="none" spc="0" normalizeH="0" baseline="0" noProof="0" dirty="0">
                <a:ln>
                  <a:noFill/>
                </a:ln>
                <a:solidFill>
                  <a:prstClr val="black"/>
                </a:solidFill>
                <a:effectLst/>
                <a:uLnTx/>
                <a:uFillTx/>
                <a:latin typeface="Calibri"/>
                <a:ea typeface="+mn-ea"/>
                <a:cs typeface="+mn-cs"/>
              </a:rPr>
              <a:t>base amount, </a:t>
            </a:r>
            <a:r>
              <a:rPr kumimoji="0" lang="en-US" sz="1000" b="0" i="0" u="none" strike="noStrike" kern="1200" cap="none" spc="0" normalizeH="0" baseline="0" noProof="0" dirty="0">
                <a:ln>
                  <a:noFill/>
                </a:ln>
                <a:solidFill>
                  <a:prstClr val="black"/>
                </a:solidFill>
                <a:effectLst/>
                <a:uLnTx/>
                <a:uFillTx/>
                <a:latin typeface="Calibri"/>
                <a:ea typeface="+mn-ea"/>
                <a:cs typeface="+mn-cs"/>
              </a:rPr>
              <a:t>which for a common-size balance sheet is total assets. The base amount is assigned a value of 100%. (Total liabilities plus equity also equals 100% since this amount equals total assets.) We then compute a common-size percent for each asset, liability, and equity item using total assets as the base amount.</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Exhibit 17.8 shows common-size comparative balance sheets for Apple. </a:t>
            </a:r>
            <a:r>
              <a:rPr kumimoji="0" lang="en-US" sz="1500" b="0" i="0" u="none" strike="noStrike" kern="1200" cap="none" spc="0" normalizeH="0" baseline="0" noProof="0" dirty="0">
                <a:ln>
                  <a:noFill/>
                </a:ln>
                <a:solidFill>
                  <a:prstClr val="black"/>
                </a:solidFill>
                <a:effectLst/>
                <a:uLnTx/>
                <a:uFillTx/>
                <a:latin typeface="STIX MathJax Main"/>
                <a:ea typeface="+mn-ea"/>
                <a:cs typeface="+mn-cs"/>
              </a:rPr>
              <a:t>On the asset side, two results stand out on both a magnitude and percentage basis: (1) an increase in Cash and cash equivalents from 6.7% to 8.5% of assets and in Short-term marketable securities from 7.0% to 9.0% of assets, and (2) a decrease in long-term marketable securities from 34.2% to 28.5% of assets. These changes are consistent with a shift in </a:t>
            </a:r>
            <a:r>
              <a:rPr kumimoji="0" lang="en-US" sz="1500" b="0" i="1" u="none" strike="noStrike" kern="1200" cap="none" spc="0" normalizeH="0" baseline="0" noProof="0" dirty="0">
                <a:ln>
                  <a:noFill/>
                </a:ln>
                <a:solidFill>
                  <a:prstClr val="black"/>
                </a:solidFill>
                <a:effectLst/>
                <a:uLnTx/>
                <a:uFillTx/>
                <a:latin typeface="STIX MathJax Main"/>
                <a:ea typeface="+mn-ea"/>
                <a:cs typeface="+mn-cs"/>
              </a:rPr>
              <a:t>liquid </a:t>
            </a:r>
            <a:r>
              <a:rPr kumimoji="0" lang="en-US" sz="1500" b="0" i="0" u="none" strike="noStrike" kern="1200" cap="none" spc="0" normalizeH="0" baseline="0" noProof="0" dirty="0">
                <a:ln>
                  <a:noFill/>
                </a:ln>
                <a:solidFill>
                  <a:prstClr val="black"/>
                </a:solidFill>
                <a:effectLst/>
                <a:uLnTx/>
                <a:uFillTx/>
                <a:latin typeface="STIX MathJax Main"/>
                <a:ea typeface="+mn-ea"/>
                <a:cs typeface="+mn-cs"/>
              </a:rPr>
              <a:t>assets from long-term to short-term. Apple also continues to return such assets to shareholders through stock repurchases and dividends.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STIX MathJax Main"/>
              <a:ea typeface="+mn-ea"/>
              <a:cs typeface="+mn-cs"/>
            </a:endParaRPr>
          </a:p>
          <a:p>
            <a:pPr marL="0" marR="0" lvl="0" indent="0" algn="just" defTabSz="914400" rtl="0" eaLnBrk="0" fontAlgn="base" latinLnBrk="0" hangingPunct="0">
              <a:lnSpc>
                <a:spcPct val="90000"/>
              </a:lnSpc>
              <a:spcBef>
                <a:spcPct val="3000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STIX MathJax Main"/>
                <a:ea typeface="+mn-ea"/>
                <a:cs typeface="+mn-cs"/>
              </a:rPr>
              <a:t>Turning to liabilities, analysis reveals relatively minor changes in common-size percents, with no change greater 1.1% for any liability item. Looking at equity, we see the increase in common stock from 18.4% to 20.9%. This reflects the additional stock outstanding from Apple’s share-based compensation plans. The negative retained earnings, also called accumulated deficit, is due to Apple’s multiyear stock repurchases plan along with increased dividends.</a:t>
            </a:r>
            <a:endParaRPr lang="en-US" sz="13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Analysis also benefits from use of a common-size income statement. Revenue, or sales, is the base amount, which is assigned a value of 100%. Each common-size income statement item appears as a percent of revenue. If we think of the 100% revenue amount as representing one sales dollar, the remaining items show how each revenue dollar is distributed among costs, expenses, and income.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Exhibit 17.9 </a:t>
            </a:r>
            <a:r>
              <a:rPr kumimoji="0" lang="en-US" sz="1800" b="0" i="0" u="none" strike="noStrike" kern="1200" cap="none" spc="0" normalizeH="0" baseline="0" noProof="0" dirty="0">
                <a:ln>
                  <a:noFill/>
                </a:ln>
                <a:solidFill>
                  <a:srgbClr val="000000"/>
                </a:solidFill>
                <a:effectLst/>
                <a:uLnTx/>
                <a:uFillTx/>
                <a:latin typeface="STIX MathJax Main"/>
                <a:ea typeface="+mn-ea"/>
                <a:cs typeface="+mn-cs"/>
              </a:rPr>
              <a:t>shows common-size comparative income statements for Apple. The past two years’ common-size numbers are similar with two exceptions. One is the 0.8% increase in Gross margin to 44.1%, which is a favorable change due largely to cost of sales being kept under control. An unfavorable change is the 1.3% increase in Total operating expenses from 13.0% to 14.3%. This increase is due to increased R&amp;D costs, which could prove valuable in future innovations and profits.</a:t>
            </a:r>
            <a:endParaRPr lang="en-US" sz="18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Data visualizations reveal trends and insights not easily seen by looking at numbers.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Exhibit 17.10 is a graphic of Apple’s current year common-size income statement. This pie chart shows the contribution of each cost component of net sales for net income.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Exhibit 17.12 shows a visualization of Apple’s assets, a high percentage of which are in securities, followed by other non-current assets.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Common-size financial statements are useful in comparing companies. Exhibit 17.13 shows visualizations of </a:t>
            </a:r>
            <a:r>
              <a:rPr kumimoji="0" lang="en-US" sz="1800" b="1" i="0" u="none" strike="noStrike" kern="1200" cap="none" spc="0" normalizeH="0" baseline="0" noProof="0" dirty="0">
                <a:ln>
                  <a:noFill/>
                </a:ln>
                <a:solidFill>
                  <a:srgbClr val="000000"/>
                </a:solidFill>
                <a:effectLst/>
                <a:uLnTx/>
                <a:uFillTx/>
                <a:latin typeface="STIXMathJax_Main-Regular"/>
                <a:ea typeface="+mn-ea"/>
                <a:cs typeface="+mn-cs"/>
              </a:rPr>
              <a:t>Apple</a:t>
            </a: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 </a:t>
            </a:r>
            <a:r>
              <a:rPr kumimoji="0" lang="en-US" sz="1800" b="1" i="0" u="none" strike="noStrike" kern="1200" cap="none" spc="0" normalizeH="0" baseline="0" noProof="0" dirty="0">
                <a:ln>
                  <a:noFill/>
                </a:ln>
                <a:solidFill>
                  <a:srgbClr val="FF00FF"/>
                </a:solidFill>
                <a:effectLst/>
                <a:uLnTx/>
                <a:uFillTx/>
                <a:latin typeface="STIXMathJax_Main-Bold"/>
                <a:ea typeface="+mn-ea"/>
                <a:cs typeface="+mn-cs"/>
              </a:rPr>
              <a:t>Google</a:t>
            </a: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 and </a:t>
            </a:r>
            <a:r>
              <a:rPr kumimoji="0" lang="en-US" sz="1800" b="1" i="0" u="none" strike="noStrike" kern="1200" cap="none" spc="0" normalizeH="0" baseline="0" noProof="0" dirty="0">
                <a:ln>
                  <a:noFill/>
                </a:ln>
                <a:solidFill>
                  <a:srgbClr val="FF00FF"/>
                </a:solidFill>
                <a:effectLst/>
                <a:uLnTx/>
                <a:uFillTx/>
                <a:latin typeface="STIXMathJax_Main-Bold"/>
                <a:ea typeface="+mn-ea"/>
                <a:cs typeface="+mn-cs"/>
              </a:rPr>
              <a:t>Samsung </a:t>
            </a: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on financing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sources. This graphic shows the larger percent of equity financing for Google and Samsung versus Apple. It also shows the larger noncurrent debt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financing of Apple versus Google and Samsung. Comparison of a company’s common-size statements with competitors’ or industry common-size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TIXMathJax_Main-Regular"/>
                <a:ea typeface="+mn-ea"/>
                <a:cs typeface="+mn-cs"/>
              </a:rPr>
              <a:t>statistics alerts us to differences in the structure of its financing.</a:t>
            </a:r>
            <a:endParaRPr lang="en-US" sz="1800" b="0" i="0" u="none" strike="noStrike" baseline="0" dirty="0">
              <a:solidFill>
                <a:srgbClr val="000000"/>
              </a:solidFill>
              <a:latin typeface="STIXMathJax_Main-Regula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Ratios are used to uncover conditions and trends difficult to detect by inspecting individual amounts.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ratio shows a relation between two quantities. It can be expressed as a percent, rate, or proportion. For instance, a change in an account balance from $100 to $250 can be expressed as (1) 150% increase, (2) 2.5 times, or (3) 2.5 to 1 (or 2.5:1).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This section describes important financial ratios. The ratios are organized into the four building blocks of financial statement analysis: (1) liquidity and efficiency, (2) solvency, (3) profitability, and (4) market prospects. We use four common standards for comparisons: intracompany, competitor, industry, and guidelines.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Liquidity is</a:t>
            </a:r>
            <a:r>
              <a:rPr kumimoji="0" lang="en-US" sz="1200" b="0" i="0" u="none" strike="noStrike" kern="1200" cap="none" spc="0" normalizeH="0" baseline="0" noProof="0" dirty="0">
                <a:ln>
                  <a:noFill/>
                </a:ln>
                <a:solidFill>
                  <a:prstClr val="black"/>
                </a:solidFill>
                <a:effectLst/>
                <a:uLnTx/>
                <a:uFillTx/>
                <a:latin typeface="Calibri"/>
                <a:ea typeface="+mn-ea"/>
                <a:cs typeface="+mn-cs"/>
              </a:rPr>
              <a:t> the availability of resources to pay short-term cash requirements. It is affected by the timing of cash inflows and outflows along with prospects for future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Efficiency is</a:t>
            </a:r>
            <a:r>
              <a:rPr kumimoji="0" lang="en-US" sz="1200" b="0" i="0" u="none" strike="noStrike" kern="1200" cap="none" spc="0" normalizeH="0" baseline="0" noProof="0" dirty="0">
                <a:ln>
                  <a:noFill/>
                </a:ln>
                <a:solidFill>
                  <a:prstClr val="black"/>
                </a:solidFill>
                <a:effectLst/>
                <a:uLnTx/>
                <a:uFillTx/>
                <a:latin typeface="Calibri"/>
                <a:ea typeface="+mn-ea"/>
                <a:cs typeface="+mn-cs"/>
              </a:rPr>
              <a:t> how productive a company is in using its assets.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amount of current assets minus current liabilities is called </a:t>
            </a:r>
            <a:r>
              <a:rPr kumimoji="0" lang="en-US" sz="1200" b="1" i="0" u="none" strike="noStrike" kern="1200" cap="none" spc="0" normalizeH="0" baseline="0" noProof="0" dirty="0">
                <a:ln>
                  <a:noFill/>
                </a:ln>
                <a:solidFill>
                  <a:prstClr val="black"/>
                </a:solidFill>
                <a:effectLst/>
                <a:uLnTx/>
                <a:uFillTx/>
                <a:latin typeface="Calibri"/>
                <a:ea typeface="+mn-ea"/>
                <a:cs typeface="+mn-cs"/>
              </a:rPr>
              <a:t>working capital, </a:t>
            </a:r>
            <a:r>
              <a:rPr kumimoji="0" lang="en-US" sz="1200" b="0" i="0" u="none" strike="noStrike" kern="1200" cap="none" spc="0" normalizeH="0" baseline="0" noProof="0" dirty="0">
                <a:ln>
                  <a:noFill/>
                </a:ln>
                <a:solidFill>
                  <a:prstClr val="black"/>
                </a:solidFill>
                <a:effectLst/>
                <a:uLnTx/>
                <a:uFillTx/>
                <a:latin typeface="Calibri"/>
                <a:ea typeface="+mn-ea"/>
                <a:cs typeface="+mn-cs"/>
              </a:rPr>
              <a:t>or </a:t>
            </a:r>
            <a:r>
              <a:rPr kumimoji="0" lang="en-US" sz="1200" b="0" i="1" u="none" strike="noStrike" kern="1200" cap="none" spc="0" normalizeH="0" baseline="0" noProof="0" dirty="0">
                <a:ln>
                  <a:noFill/>
                </a:ln>
                <a:solidFill>
                  <a:prstClr val="black"/>
                </a:solidFill>
                <a:effectLst/>
                <a:uLnTx/>
                <a:uFillTx/>
                <a:latin typeface="Calibri"/>
                <a:ea typeface="+mn-ea"/>
                <a:cs typeface="+mn-cs"/>
              </a:rPr>
              <a:t>net working capital. </a:t>
            </a:r>
            <a:r>
              <a:rPr kumimoji="0" lang="en-US" sz="1200" b="0" i="0" u="none" strike="noStrike" kern="1200" cap="none" spc="0" normalizeH="0" baseline="0" noProof="0" dirty="0">
                <a:ln>
                  <a:noFill/>
                </a:ln>
                <a:solidFill>
                  <a:prstClr val="black"/>
                </a:solidFill>
                <a:effectLst/>
                <a:uLnTx/>
                <a:uFillTx/>
                <a:latin typeface="Calibri"/>
                <a:ea typeface="+mn-ea"/>
                <a:cs typeface="+mn-cs"/>
              </a:rPr>
              <a:t>A company that runs low on working capital is less likely to pay debts or to continue operating.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evaluating a company’s working capital, we look at the dollar amount of current assets minus current liabilities </a:t>
            </a:r>
            <a:r>
              <a:rPr kumimoji="0" lang="en-US" sz="1200" b="0" i="1" u="none" strike="noStrike" kern="1200" cap="none" spc="0" normalizeH="0" baseline="0" noProof="0" dirty="0">
                <a:ln>
                  <a:noFill/>
                </a:ln>
                <a:solidFill>
                  <a:prstClr val="black"/>
                </a:solidFill>
                <a:effectLst/>
                <a:uLnTx/>
                <a:uFillTx/>
                <a:latin typeface="Calibri"/>
                <a:ea typeface="+mn-ea"/>
                <a:cs typeface="+mn-cs"/>
              </a:rPr>
              <a:t>and </a:t>
            </a:r>
            <a:r>
              <a:rPr kumimoji="0" lang="en-US" sz="1200" b="0" i="0" u="none" strike="noStrike" kern="1200" cap="none" spc="0" normalizeH="0" baseline="0" noProof="0" dirty="0">
                <a:ln>
                  <a:noFill/>
                </a:ln>
                <a:solidFill>
                  <a:prstClr val="black"/>
                </a:solidFill>
                <a:effectLst/>
                <a:uLnTx/>
                <a:uFillTx/>
                <a:latin typeface="Calibri"/>
                <a:ea typeface="+mn-ea"/>
                <a:cs typeface="+mn-cs"/>
              </a:rPr>
              <a:t>at their ratio.</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a:t>
            </a:r>
            <a:r>
              <a:rPr kumimoji="0" lang="en-US" sz="1200" b="0" i="1" u="none" strike="noStrike" kern="1200" cap="none" spc="0" normalizeH="0" baseline="0" noProof="0" dirty="0">
                <a:ln>
                  <a:noFill/>
                </a:ln>
                <a:solidFill>
                  <a:prstClr val="black"/>
                </a:solidFill>
                <a:effectLst/>
                <a:uLnTx/>
                <a:uFillTx/>
                <a:latin typeface="Calibri"/>
                <a:ea typeface="+mn-ea"/>
                <a:cs typeface="+mn-cs"/>
              </a:rPr>
              <a:t>current ratio </a:t>
            </a:r>
            <a:r>
              <a:rPr kumimoji="0" lang="en-US" sz="1200" b="0" i="0" u="none" strike="noStrike" kern="1200" cap="none" spc="0" normalizeH="0" baseline="0" noProof="0" dirty="0">
                <a:ln>
                  <a:noFill/>
                </a:ln>
                <a:solidFill>
                  <a:prstClr val="black"/>
                </a:solidFill>
                <a:effectLst/>
                <a:uLnTx/>
                <a:uFillTx/>
                <a:latin typeface="Calibri"/>
                <a:ea typeface="+mn-ea"/>
                <a:cs typeface="+mn-cs"/>
              </a:rPr>
              <a:t>is defined as shown.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working capital and current ratio are shown in Exhibit 17.14. Also, Google’s (2.10),Samsung’s (2.59), and the industry’s (1.35) current ratios are shown in the margin. Although its ratio (0.99) is lower than competitors’ ratios, Apple is not in danger of defaulting on loan payments. A high current ratio suggests a strong ability to meet current obligations. An excessively high current ratio can mean that the company has invested too much in current assets compared to current obligations. An excessive investment in current assets is not an efficient use of funds be-cause current assets normally earn a low return on investment (compared with long-term assets).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Many analysts use a guideline of 2:1 (or 1.5:1) for the current ratio. A 2:1 or higher ratio is considered low risk in the short run. Analysis of the current ratio, and many other ratios, must consider type of business, composition of current assets, and turnover rate of current asset components.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Quick assets are cash, short-term investments, and current receivables. These are the most liquid types of current assets. The </a:t>
            </a:r>
            <a:r>
              <a:rPr kumimoji="0" lang="en-US" sz="1100" b="0" i="1" u="none" strike="noStrike" kern="1200" cap="none" spc="0" normalizeH="0" baseline="0" noProof="0" dirty="0">
                <a:ln>
                  <a:noFill/>
                </a:ln>
                <a:solidFill>
                  <a:prstClr val="black"/>
                </a:solidFill>
                <a:effectLst/>
                <a:uLnTx/>
                <a:uFillTx/>
                <a:latin typeface="Calibri"/>
                <a:ea typeface="+mn-ea"/>
                <a:cs typeface="+mn-cs"/>
              </a:rPr>
              <a:t>acid-test ratio, </a:t>
            </a:r>
            <a:r>
              <a:rPr kumimoji="0" lang="en-US" sz="1100" b="0" i="0" u="none" strike="noStrike" kern="1200" cap="none" spc="0" normalizeH="0" baseline="0" noProof="0" dirty="0">
                <a:ln>
                  <a:noFill/>
                </a:ln>
                <a:solidFill>
                  <a:prstClr val="black"/>
                </a:solidFill>
                <a:effectLst/>
                <a:uLnTx/>
                <a:uFillTx/>
                <a:latin typeface="Calibri"/>
                <a:ea typeface="+mn-ea"/>
                <a:cs typeface="+mn-cs"/>
              </a:rPr>
              <a:t>also called </a:t>
            </a:r>
            <a:r>
              <a:rPr kumimoji="0" lang="en-US" sz="1100" b="0" i="1" u="none" strike="noStrike" kern="1200" cap="none" spc="0" normalizeH="0" baseline="0" noProof="0" dirty="0">
                <a:ln>
                  <a:noFill/>
                </a:ln>
                <a:solidFill>
                  <a:prstClr val="black"/>
                </a:solidFill>
                <a:effectLst/>
                <a:uLnTx/>
                <a:uFillTx/>
                <a:latin typeface="Calibri"/>
                <a:ea typeface="+mn-ea"/>
                <a:cs typeface="+mn-cs"/>
              </a:rPr>
              <a:t>quick ratio, </a:t>
            </a:r>
            <a:r>
              <a:rPr kumimoji="0" lang="en-US" sz="1100" b="0" i="0" u="none" strike="noStrike" kern="1200" cap="none" spc="0" normalizeH="0" baseline="0" noProof="0" dirty="0">
                <a:ln>
                  <a:noFill/>
                </a:ln>
                <a:solidFill>
                  <a:prstClr val="black"/>
                </a:solidFill>
                <a:effectLst/>
                <a:uLnTx/>
                <a:uFillTx/>
                <a:latin typeface="Calibri"/>
                <a:ea typeface="+mn-ea"/>
                <a:cs typeface="+mn-cs"/>
              </a:rPr>
              <a:t>and introduced in Chapter 4, reflects on a company’s short-term liquidity and is shown on this slide. </a:t>
            </a:r>
            <a:endParaRPr kumimoji="0" lang="en-US" altLang="en-US" sz="11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As with analysis of the current ratio, we must consider other factors. How frequently a company converts its current assets into cash also affects its ability to pay current obligations. This means analysis of short-term liquidity should consider receivables and inventories.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STIXMathJax_Main-Regular"/>
                <a:ea typeface="+mn-ea"/>
                <a:cs typeface="+mn-cs"/>
              </a:rPr>
              <a:t>Apple’s acid-test ratio is computed in Exhibit 17.15. Apple’s acid-test ratio (0.63) is lower than those for Google (1.94) and Samsung (1.79), but it is higher than the 1:1 guideline for an acceptable acid-test ratio. As with analysis of the current ratio, we must consider other factors. How frequently a company converts its current assets into cash also affects its ability to pay current obligations. This means analysis of short-term liquidity should consider receivables and inventories.</a:t>
            </a:r>
            <a:endParaRPr lang="en-US" sz="1700" b="0" i="0" u="none" strike="noStrike" baseline="0" dirty="0">
              <a:solidFill>
                <a:srgbClr val="000000"/>
              </a:solidFill>
              <a:latin typeface="STIXMathJax_Main-Regula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Accounts receivable turnover </a:t>
            </a:r>
            <a:r>
              <a:rPr kumimoji="0" lang="en-US" sz="1200" b="0" i="0" u="none" strike="noStrike" kern="1200" cap="none" spc="0" normalizeH="0" baseline="0" noProof="0" dirty="0">
                <a:ln>
                  <a:noFill/>
                </a:ln>
                <a:solidFill>
                  <a:prstClr val="black"/>
                </a:solidFill>
                <a:effectLst/>
                <a:uLnTx/>
                <a:uFillTx/>
                <a:latin typeface="Calibri"/>
                <a:ea typeface="+mn-ea"/>
                <a:cs typeface="+mn-cs"/>
              </a:rPr>
              <a:t>measures how frequently a company converts its receivables into cash. Accounts receivable turnover is high when accounts receivable are quickly collected.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turnover of 13.3 exceeds Google’s 7.0 and Samsung’s 7.2 turnover.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high turnover is favorable because it means the company does not tie up assets in accounts receivable. However, accounts receivable turnover can be too high; this can occur when credit terms are so restrictive that they decrease sales.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Inventory turnover </a:t>
            </a:r>
            <a:r>
              <a:rPr kumimoji="0" lang="en-US" sz="1200" b="0" i="0" u="none" strike="noStrike" kern="1200" cap="none" spc="0" normalizeH="0" baseline="0" noProof="0" dirty="0">
                <a:ln>
                  <a:noFill/>
                </a:ln>
                <a:solidFill>
                  <a:prstClr val="black"/>
                </a:solidFill>
                <a:effectLst/>
                <a:uLnTx/>
                <a:uFillTx/>
                <a:latin typeface="Calibri"/>
                <a:ea typeface="+mn-ea"/>
                <a:cs typeface="+mn-cs"/>
              </a:rPr>
              <a:t>measures how long a company holds inventory before selling it. Apple’s inventory turnover at 38.0. Apple’s inventory turnover is higher than Samsung’s 3.5 (Google did not report its inventory amount).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company with a high turnover requires a smaller investment in inventory than one producing the same sales with a lower turnover. Inventory turnover can be too high, however, if the inventory is so low that stock-outs occur.</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Days’ sales uncollected measures how frequently a company collects accounts receivable.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days’ sales uncollected of 28.1 days is shown next to the formula. Both Google’s days’ sales uncollected of 57.0 days and Samsung’s 51.7 days are more than the 28.1 days for Apple.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Days’ sales uncollected is more meaningful if we know company credit terms. A rough guideline states that days’ sales uncollected should not exceed 1 1⁄3 times the days in its (1) credit period, </a:t>
            </a:r>
            <a:r>
              <a:rPr kumimoji="0" lang="en-US" sz="1200" b="0" i="1" u="none" strike="noStrike" kern="1200" cap="none" spc="0" normalizeH="0" baseline="0" noProof="0" dirty="0">
                <a:ln>
                  <a:noFill/>
                </a:ln>
                <a:solidFill>
                  <a:prstClr val="black"/>
                </a:solidFill>
                <a:effectLst/>
                <a:uLnTx/>
                <a:uFillTx/>
                <a:latin typeface="Calibri"/>
                <a:ea typeface="+mn-ea"/>
                <a:cs typeface="+mn-cs"/>
              </a:rPr>
              <a:t>if </a:t>
            </a:r>
            <a:r>
              <a:rPr kumimoji="0" lang="en-US" sz="1200" b="0" i="0" u="none" strike="noStrike" kern="1200" cap="none" spc="0" normalizeH="0" baseline="0" noProof="0" dirty="0">
                <a:ln>
                  <a:noFill/>
                </a:ln>
                <a:solidFill>
                  <a:prstClr val="black"/>
                </a:solidFill>
                <a:effectLst/>
                <a:uLnTx/>
                <a:uFillTx/>
                <a:latin typeface="Calibri"/>
                <a:ea typeface="+mn-ea"/>
                <a:cs typeface="+mn-cs"/>
              </a:rPr>
              <a:t>discounts are not offered or (2) discount period, </a:t>
            </a:r>
            <a:r>
              <a:rPr kumimoji="0" lang="en-US" sz="1200" b="0" i="1" u="none" strike="noStrike" kern="1200" cap="none" spc="0" normalizeH="0" baseline="0" noProof="0" dirty="0">
                <a:ln>
                  <a:noFill/>
                </a:ln>
                <a:solidFill>
                  <a:prstClr val="black"/>
                </a:solidFill>
                <a:effectLst/>
                <a:uLnTx/>
                <a:uFillTx/>
                <a:latin typeface="Calibri"/>
                <a:ea typeface="+mn-ea"/>
                <a:cs typeface="+mn-cs"/>
              </a:rPr>
              <a:t>if </a:t>
            </a:r>
            <a:r>
              <a:rPr kumimoji="0" lang="en-US" sz="1200" b="0" i="0" u="none" strike="noStrike" kern="1200" cap="none" spc="0" normalizeH="0" baseline="0" noProof="0" dirty="0">
                <a:ln>
                  <a:noFill/>
                </a:ln>
                <a:solidFill>
                  <a:prstClr val="black"/>
                </a:solidFill>
                <a:effectLst/>
                <a:uLnTx/>
                <a:uFillTx/>
                <a:latin typeface="Calibri"/>
                <a:ea typeface="+mn-ea"/>
                <a:cs typeface="+mn-cs"/>
              </a:rPr>
              <a:t>favorable discounts are offered.</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rPr>
              <a:t>D</a:t>
            </a:r>
            <a:r>
              <a:rPr kumimoji="0" lang="en-US" sz="1200" b="0" i="0" u="none" strike="noStrike" kern="1200" cap="none" spc="0" normalizeH="0" baseline="0" noProof="0" dirty="0">
                <a:ln>
                  <a:noFill/>
                </a:ln>
                <a:solidFill>
                  <a:prstClr val="black"/>
                </a:solidFill>
                <a:effectLst/>
                <a:uLnTx/>
                <a:uFillTx/>
                <a:latin typeface="Calibri"/>
                <a:ea typeface="+mn-ea"/>
                <a:cs typeface="+mn-cs"/>
              </a:rPr>
              <a:t>ays’ sales in inventory is used to evaluate inventory liquidity.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We compute days’ sales in inventory as follows. Apple’s days’ sales in inventory of 10.8 days is shown next to the formula. If the products in Apple’s inventory are in demand by customers, this formula estimates that its inventory will be converted into receivables (or cash) in 10.8 days. If all of Apple’s sales were credit sales, the conversion of inventory to receivables in 10.8 days plus the conversion of receivables to cash in 28.1 days implies that inventory will be converted to cash in about 38.9 days (10.8 + 28.1).</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Total asset turnover </a:t>
            </a:r>
            <a:r>
              <a:rPr kumimoji="0" lang="en-US" sz="1200" b="0" i="0" u="none" strike="noStrike" kern="1200" cap="none" spc="0" normalizeH="0" baseline="0" noProof="0" dirty="0">
                <a:ln>
                  <a:noFill/>
                </a:ln>
                <a:solidFill>
                  <a:prstClr val="black"/>
                </a:solidFill>
                <a:effectLst/>
                <a:uLnTx/>
                <a:uFillTx/>
                <a:latin typeface="Calibri"/>
                <a:ea typeface="+mn-ea"/>
                <a:cs typeface="+mn-cs"/>
              </a:rPr>
              <a:t>measures a company’s ability to use its assets to generate sales and reflects on operating efficiency.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total asset turnover of 1.09 is shown next to the formula. Apple’s turnover is greater than that for Google’s of (0.80), and Samsung (0.57).</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Solvency </a:t>
            </a:r>
            <a:r>
              <a:rPr kumimoji="0" lang="en-US" sz="1200" b="0" i="0" u="none" strike="noStrike" kern="1200" cap="none" spc="0" normalizeH="0" baseline="0" noProof="0" dirty="0">
                <a:ln>
                  <a:noFill/>
                </a:ln>
                <a:solidFill>
                  <a:prstClr val="black"/>
                </a:solidFill>
                <a:effectLst/>
                <a:uLnTx/>
                <a:uFillTx/>
                <a:latin typeface="Calibri"/>
                <a:ea typeface="+mn-ea"/>
                <a:cs typeface="+mn-cs"/>
              </a:rPr>
              <a:t>is a company’s long-run financial viability and its ability to cover long-term obligations. Analysis of solvency is long term and uses more encompassing measures than liquidity. An important part of solvency analysis is a company’s capital structure. </a:t>
            </a:r>
            <a:r>
              <a:rPr kumimoji="0" lang="en-US" sz="1200" b="0" i="1" u="none" strike="noStrike" kern="1200" cap="none" spc="0" normalizeH="0" baseline="0" noProof="0" dirty="0">
                <a:ln>
                  <a:noFill/>
                </a:ln>
                <a:solidFill>
                  <a:prstClr val="black"/>
                </a:solidFill>
                <a:effectLst/>
                <a:uLnTx/>
                <a:uFillTx/>
                <a:latin typeface="Calibri"/>
                <a:ea typeface="+mn-ea"/>
                <a:cs typeface="+mn-cs"/>
              </a:rPr>
              <a:t>Capital structure </a:t>
            </a:r>
            <a:r>
              <a:rPr kumimoji="0" lang="en-US" sz="1200" b="0" i="0" u="none" strike="noStrike" kern="1200" cap="none" spc="0" normalizeH="0" baseline="0" noProof="0" dirty="0">
                <a:ln>
                  <a:noFill/>
                </a:ln>
                <a:solidFill>
                  <a:prstClr val="black"/>
                </a:solidFill>
                <a:effectLst/>
                <a:uLnTx/>
                <a:uFillTx/>
                <a:latin typeface="Calibri"/>
                <a:ea typeface="+mn-ea"/>
                <a:cs typeface="+mn-cs"/>
              </a:rPr>
              <a:t>refers to a company’s makeup of equity and debt financing.</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One element of solvency analysis is to assess a company’s mix of debt and equity financing. The </a:t>
            </a:r>
            <a:r>
              <a:rPr kumimoji="0" lang="en-US" sz="1200" b="0" i="1" u="none" strike="noStrike" kern="1200" cap="none" spc="0" normalizeH="0" baseline="0" noProof="0" dirty="0">
                <a:ln>
                  <a:noFill/>
                </a:ln>
                <a:solidFill>
                  <a:prstClr val="black"/>
                </a:solidFill>
                <a:effectLst/>
                <a:uLnTx/>
                <a:uFillTx/>
                <a:latin typeface="Calibri"/>
                <a:ea typeface="+mn-ea"/>
                <a:cs typeface="+mn-cs"/>
              </a:rPr>
              <a:t>debt ratio </a:t>
            </a:r>
            <a:r>
              <a:rPr kumimoji="0" lang="en-US" sz="1200" b="0" i="0" u="none" strike="noStrike" kern="1200" cap="none" spc="0" normalizeH="0" baseline="0" noProof="0" dirty="0">
                <a:ln>
                  <a:noFill/>
                </a:ln>
                <a:solidFill>
                  <a:prstClr val="black"/>
                </a:solidFill>
                <a:effectLst/>
                <a:uLnTx/>
                <a:uFillTx/>
                <a:latin typeface="Calibri"/>
                <a:ea typeface="+mn-ea"/>
                <a:cs typeface="+mn-cs"/>
              </a:rPr>
              <a:t>shows total liabilities as a percent of total assets. The </a:t>
            </a:r>
            <a:r>
              <a:rPr kumimoji="0" lang="en-US" sz="1200" b="1" i="0" u="none" strike="noStrike" kern="1200" cap="none" spc="0" normalizeH="0" baseline="0" noProof="0" dirty="0">
                <a:ln>
                  <a:noFill/>
                </a:ln>
                <a:solidFill>
                  <a:prstClr val="black"/>
                </a:solidFill>
                <a:effectLst/>
                <a:uLnTx/>
                <a:uFillTx/>
                <a:latin typeface="Calibri"/>
                <a:ea typeface="+mn-ea"/>
                <a:cs typeface="+mn-cs"/>
              </a:rPr>
              <a:t>equity ratio </a:t>
            </a:r>
            <a:r>
              <a:rPr kumimoji="0" lang="en-US" sz="1200" b="0" i="0" u="none" strike="noStrike" kern="1200" cap="none" spc="0" normalizeH="0" baseline="0" noProof="0" dirty="0">
                <a:ln>
                  <a:noFill/>
                </a:ln>
                <a:solidFill>
                  <a:prstClr val="black"/>
                </a:solidFill>
                <a:effectLst/>
                <a:uLnTx/>
                <a:uFillTx/>
                <a:latin typeface="Calibri"/>
                <a:ea typeface="+mn-ea"/>
                <a:cs typeface="+mn-cs"/>
              </a:rPr>
              <a:t>shows total equity as a percent of total assets. </a:t>
            </a:r>
            <a:r>
              <a:rPr kumimoji="0" lang="en-US" sz="1200" b="1" i="0" u="none" strike="noStrike" kern="1200" cap="none" spc="0" normalizeH="0" baseline="0" noProof="0" dirty="0">
                <a:ln>
                  <a:noFill/>
                </a:ln>
                <a:solidFill>
                  <a:prstClr val="black"/>
                </a:solidFill>
                <a:effectLst/>
                <a:uLnTx/>
                <a:uFillTx/>
                <a:latin typeface="Calibri"/>
                <a:ea typeface="+mn-ea"/>
                <a:cs typeface="+mn-cs"/>
              </a:rPr>
              <a:t>Apple</a:t>
            </a:r>
            <a:r>
              <a:rPr kumimoji="0" lang="en-US" sz="1200" b="0" i="0" u="none" strike="noStrike" kern="1200" cap="none" spc="0" normalizeH="0" baseline="0" noProof="0" dirty="0">
                <a:ln>
                  <a:noFill/>
                </a:ln>
                <a:solidFill>
                  <a:prstClr val="black"/>
                </a:solidFill>
                <a:effectLst/>
                <a:uLnTx/>
                <a:uFillTx/>
                <a:latin typeface="Calibri"/>
                <a:ea typeface="+mn-ea"/>
                <a:cs typeface="+mn-cs"/>
              </a:rPr>
              <a:t>’s debt and equity ratios are shown on this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ratios reveal more debt than equity. A company is considered less risky if its capital structure (equity plus debt) has more equity. Debt is considered more risky because of its required payments for interest and principal. Stockholders cannot require payment from the company. However, debt can increase income for stockholders if the company earns a higher return than interest paid on the debt.</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debt-to-equity ratio measures solvency and is computed as total liabilities divided by total equity.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debt-to-equity ratio is 4.67. Apple’s ratio is higher than those of Google (0.42) and Samsung (0.25), and greater than the industry ratio of 0.6. Apple’s capital structure has more debt than equity.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Debt must be repaid with interest, while equity does not. Debt payments can be burdensome when the industry and/or the economy experience a downturn.</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Times interest earned is the amount of income before subtracting interest expense and income taxes and is the amount available to pay interest expense. The </a:t>
            </a:r>
            <a:r>
              <a:rPr kumimoji="0" lang="en-US" sz="1200" b="0" i="1" u="none" strike="noStrike" kern="1200" cap="none" spc="0" normalizeH="0" baseline="0" noProof="0" dirty="0">
                <a:ln>
                  <a:noFill/>
                </a:ln>
                <a:solidFill>
                  <a:prstClr val="black"/>
                </a:solidFill>
                <a:effectLst/>
                <a:uLnTx/>
                <a:uFillTx/>
                <a:latin typeface="Calibri"/>
                <a:ea typeface="+mn-ea"/>
                <a:cs typeface="+mn-cs"/>
              </a:rPr>
              <a:t>times interest earned </a:t>
            </a:r>
            <a:r>
              <a:rPr kumimoji="0" lang="en-US" sz="1200" b="0" i="0" u="none" strike="noStrike" kern="1200" cap="none" spc="0" normalizeH="0" baseline="0" noProof="0" dirty="0">
                <a:ln>
                  <a:noFill/>
                </a:ln>
                <a:solidFill>
                  <a:prstClr val="black"/>
                </a:solidFill>
                <a:effectLst/>
                <a:uLnTx/>
                <a:uFillTx/>
                <a:latin typeface="Calibri"/>
                <a:ea typeface="+mn-ea"/>
                <a:cs typeface="+mn-cs"/>
              </a:rPr>
              <a:t>ratio measures a company’s ability to pay interest.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times interest earned ratio is 29.9 which suggests that creditors have little risk of nonrepayment.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larger this ratio, the less risky is the company for creditors. One guideline says that creditors are reasonably safe if the company has a ratio of two or more.</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Profitability </a:t>
            </a:r>
            <a:r>
              <a:rPr kumimoji="0" lang="en-US" sz="1200" b="0" i="0" u="none" strike="noStrike" kern="1200" cap="none" spc="0" normalizeH="0" baseline="0" noProof="0" dirty="0">
                <a:ln>
                  <a:noFill/>
                </a:ln>
                <a:solidFill>
                  <a:prstClr val="black"/>
                </a:solidFill>
                <a:effectLst/>
                <a:uLnTx/>
                <a:uFillTx/>
                <a:latin typeface="Calibri"/>
                <a:ea typeface="+mn-ea"/>
                <a:cs typeface="+mn-cs"/>
              </a:rPr>
              <a:t>refers to a company’s ability to generate an adequate return on invested capital. Return is judged by assessing earnings relative to the level and sources of financing.</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Financial statement analysis </a:t>
            </a:r>
            <a:r>
              <a:rPr kumimoji="0" lang="en-US" sz="1200" b="0" i="0" u="none" strike="noStrike" kern="1200" cap="none" spc="0" normalizeH="0" baseline="0" noProof="0" dirty="0">
                <a:ln>
                  <a:noFill/>
                </a:ln>
                <a:solidFill>
                  <a:prstClr val="black"/>
                </a:solidFill>
                <a:effectLst/>
                <a:uLnTx/>
                <a:uFillTx/>
                <a:latin typeface="Calibri"/>
                <a:ea typeface="+mn-ea"/>
                <a:cs typeface="+mn-cs"/>
              </a:rPr>
              <a:t>applies analytical tools to financial statements and related data for making business decisions.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Internal users of accounting information manage and operate the company. They include managers, officers, and internal auditors. The purpose of financial statement analysis for internal users is to provide information to improve efficiency and effectiveness in providing products and services.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External users of accounting information are </a:t>
            </a:r>
            <a:r>
              <a:rPr kumimoji="0" lang="en-US" sz="1200" b="0" i="1" u="none" strike="noStrike" kern="1200" cap="none" spc="0" normalizeH="0" baseline="0" noProof="0" dirty="0">
                <a:ln>
                  <a:noFill/>
                </a:ln>
                <a:solidFill>
                  <a:prstClr val="black"/>
                </a:solidFill>
                <a:effectLst/>
                <a:uLnTx/>
                <a:uFillTx/>
                <a:latin typeface="Calibri"/>
                <a:ea typeface="+mn-ea"/>
                <a:cs typeface="+mn-cs"/>
              </a:rPr>
              <a:t>not </a:t>
            </a:r>
            <a:r>
              <a:rPr kumimoji="0" lang="en-US" sz="1200" b="0" i="0" u="none" strike="noStrike" kern="1200" cap="none" spc="0" normalizeH="0" baseline="0" noProof="0" dirty="0">
                <a:ln>
                  <a:noFill/>
                </a:ln>
                <a:solidFill>
                  <a:prstClr val="black"/>
                </a:solidFill>
                <a:effectLst/>
                <a:uLnTx/>
                <a:uFillTx/>
                <a:latin typeface="Calibri"/>
                <a:ea typeface="+mn-ea"/>
                <a:cs typeface="+mn-cs"/>
              </a:rPr>
              <a:t>directly involved in running the company. They include shareholders, lenders, and suppliers. External users use financial statement analysis to make more informed decisions to pursue their own goals.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common goal of these users is to evaluate company performance and financial condition. This includes evaluating (1) past and current performance, (2) current financial position, and (3) future performance and risk.</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Gross margin ratio is a company’s percent of gross margin in each dollar of net sales. Gross margin is net sales minus cost of goods sold. The gross margin ratio is the amount of each dollar left over to cover all other operating expenses and still yield a profit. Apple’s gross margin ratio is 44.1%; see its calculation next to the formula. Apple’s 44.1% profit margin is lower than Google’s 56.6% but higher than Samsung’s 30.3% and the industry’s 30% margin.</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Profit margin </a:t>
            </a:r>
            <a:r>
              <a:rPr kumimoji="0" lang="en-US" sz="1200" b="0" i="0" u="none" strike="noStrike" kern="1200" cap="none" spc="0" normalizeH="0" baseline="0" noProof="0" dirty="0">
                <a:ln>
                  <a:noFill/>
                </a:ln>
                <a:solidFill>
                  <a:prstClr val="black"/>
                </a:solidFill>
                <a:effectLst/>
                <a:uLnTx/>
                <a:uFillTx/>
                <a:latin typeface="Calibri"/>
                <a:ea typeface="+mn-ea"/>
                <a:cs typeface="+mn-cs"/>
              </a:rPr>
              <a:t>measures a company’s ability to earn net income from sales.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profit margin of 25.3% is shown next to the formula. To evaluate profit margin, we must consider the industry. For instance, an appliance company might require a profit margin of 15%, whereas a retail supermarket might require a profit margin of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25.3% profit margin is higher than Google’s 24.0%, but higher than Samsung’s 6.0% and the industry’s 11% margin.</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Return on total assets </a:t>
            </a:r>
            <a:r>
              <a:rPr kumimoji="0" lang="en-US" sz="1200" b="0" i="0" u="none" strike="noStrike" kern="1200" cap="none" spc="0" normalizeH="0" baseline="0" noProof="0" dirty="0">
                <a:ln>
                  <a:noFill/>
                </a:ln>
                <a:solidFill>
                  <a:prstClr val="black"/>
                </a:solidFill>
                <a:effectLst/>
                <a:uLnTx/>
                <a:uFillTx/>
                <a:latin typeface="Calibri"/>
                <a:ea typeface="+mn-ea"/>
                <a:cs typeface="+mn-cs"/>
              </a:rPr>
              <a:t>is defined as net income divided by average total assets. </a:t>
            </a:r>
            <a:r>
              <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rPr>
              <a:t>We can determine the return a company earns on its total assets.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return on total assets of 27.5% is shown next to the formula. Apple’s 27.5% return on total assets is higher than Google’s 19.2%, Samsung’s 3.4%, and the industry’s 8%. We also should evaluate any trend in the return.</a:t>
            </a: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Both profit margin and total asset turnover affect operating efficiency, as measured by return on total assets. This analysis shows that Apple’s superior return on assets versus that of Google is driven by its higher asset turnover.</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Return on equity </a:t>
            </a:r>
            <a:r>
              <a:rPr kumimoji="0" lang="en-US" sz="1200" b="0" i="0" u="none" strike="noStrike" kern="1200" cap="none" spc="0" normalizeH="0" baseline="0" noProof="0" dirty="0">
                <a:ln>
                  <a:noFill/>
                </a:ln>
                <a:solidFill>
                  <a:prstClr val="black"/>
                </a:solidFill>
                <a:effectLst/>
                <a:uLnTx/>
                <a:uFillTx/>
                <a:latin typeface="Calibri"/>
                <a:ea typeface="+mn-ea"/>
                <a:cs typeface="+mn-cs"/>
              </a:rPr>
              <a:t>measures a company’s ability to earn income for its owners and is computed as net income divided by average total equity.</a:t>
            </a: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171.9% return on equity is superior to Google’s 27.4% and Samsung’s 4.3%.</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Market measures are useful for analyzing corporations with publicly traded stock. These market measures use stock price, which reflects the market’s (public’s) expectations for the company. This includes expectations of both company return and risk—as the market perceives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Key measures of market prospects include the price-earnings ratio and dividend yield.</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Computation of the </a:t>
            </a:r>
            <a:r>
              <a:rPr kumimoji="0" lang="en-US" sz="1200" b="0" i="1" u="none" strike="noStrike" kern="1200" cap="none" spc="0" normalizeH="0" baseline="0" noProof="0" dirty="0">
                <a:ln>
                  <a:noFill/>
                </a:ln>
                <a:solidFill>
                  <a:prstClr val="black"/>
                </a:solidFill>
                <a:effectLst/>
                <a:uLnTx/>
                <a:uFillTx/>
                <a:latin typeface="Calibri"/>
                <a:ea typeface="+mn-ea"/>
                <a:cs typeface="+mn-cs"/>
              </a:rPr>
              <a:t>price-earnings ratio </a:t>
            </a:r>
            <a:r>
              <a:rPr kumimoji="0" lang="en-US" sz="1200" b="0" i="0" u="none" strike="noStrike" kern="1200" cap="none" spc="0" normalizeH="0" baseline="0" noProof="0" dirty="0">
                <a:ln>
                  <a:noFill/>
                </a:ln>
                <a:solidFill>
                  <a:prstClr val="black"/>
                </a:solidFill>
                <a:effectLst/>
                <a:uLnTx/>
                <a:uFillTx/>
                <a:latin typeface="Calibri"/>
                <a:ea typeface="+mn-ea"/>
                <a:cs typeface="+mn-cs"/>
              </a:rPr>
              <a:t>is computed as market price per common share divided by earnings per share.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price-earnings ratio measures market expectations for future growth.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market price of Apple’s common stock at the start of the current fiscal year was $171.21. Using Apple’s $6.16 basic earnings per share, we compute its price-earnings ratio as shown above. Apple’s price-earnings ratio of 27.8 is higher than that for Google (24.2) and the industry (12.0) for this period.</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Dividend yield </a:t>
            </a:r>
            <a:r>
              <a:rPr kumimoji="0" lang="en-US" sz="1200" b="0" i="0" u="none" strike="noStrike" kern="1200" cap="none" spc="0" normalizeH="0" baseline="0" noProof="0" dirty="0">
                <a:ln>
                  <a:noFill/>
                </a:ln>
                <a:solidFill>
                  <a:prstClr val="black"/>
                </a:solidFill>
                <a:effectLst/>
                <a:uLnTx/>
                <a:uFillTx/>
                <a:latin typeface="Calibri"/>
                <a:ea typeface="+mn-ea"/>
                <a:cs typeface="+mn-cs"/>
              </a:rPr>
              <a:t>is used to compare the dividend-paying performance of different companies. It is computed as annual cash dividends per share divided by market price per share.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Apple’s dividend yield of 0.5%, based on its fiscal year-end market price per share of $171.21 and its $0.94 cash dividends per share.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Some companies, such as Amazon, do not pay dividends because they reinvest the cash to grow their businesses in the hope of generating greater future earnings and dividends.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This slide summarizes the major financial statement analysis ratios illustrated in this chapter and throughout the book. This summary includes each ratio’s title, its formula, and the purpose for which it is commonly used.</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Return on equity (ROE) is one of the most frequently used financial ratios. We previously defined ROE as net income divided by average stockholders’ equity. This reflects the income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earned from each dollar of equity investment. For better insight into the factors that drive ROE, a </a:t>
            </a:r>
            <a:r>
              <a:rPr kumimoji="0" lang="en-US" sz="1700" b="1" i="0" u="none" strike="noStrike" kern="1200" cap="none" spc="0" normalizeH="0" baseline="0" noProof="0" dirty="0">
                <a:ln>
                  <a:noFill/>
                </a:ln>
                <a:solidFill>
                  <a:srgbClr val="FC008F"/>
                </a:solidFill>
                <a:effectLst/>
                <a:uLnTx/>
                <a:uFillTx/>
                <a:latin typeface="Calibri-Bold"/>
                <a:ea typeface="+mn-ea"/>
                <a:cs typeface="+mn-cs"/>
              </a:rPr>
              <a:t>DuPont </a:t>
            </a: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analysis can be used to break down return on equity into three components: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srgbClr val="EFB600"/>
                </a:solidFill>
                <a:effectLst/>
                <a:uLnTx/>
                <a:uFillTx/>
                <a:latin typeface="SymbolMT"/>
                <a:ea typeface="+mn-ea"/>
                <a:cs typeface="+mn-cs"/>
              </a:rPr>
              <a:t>• </a:t>
            </a:r>
            <a:r>
              <a:rPr kumimoji="0" lang="en-US" sz="17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Profit margin </a:t>
            </a:r>
            <a:r>
              <a:rPr kumimoji="0" lang="en-US" sz="1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Net income earned on each dollar of sales (a profitability measure)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srgbClr val="EFB600"/>
                </a:solidFill>
                <a:effectLst/>
                <a:uLnTx/>
                <a:uFillTx/>
                <a:latin typeface="SymbolMT"/>
                <a:ea typeface="+mn-ea"/>
                <a:cs typeface="+mn-cs"/>
              </a:rPr>
              <a:t>• </a:t>
            </a:r>
            <a:r>
              <a:rPr kumimoji="0" lang="en-US" sz="17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Asset turnover </a:t>
            </a:r>
            <a:r>
              <a:rPr kumimoji="0" lang="en-US" sz="1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Sales generated on each dollar of assets (an efficiency measure)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srgbClr val="EFB600"/>
                </a:solidFill>
                <a:effectLst/>
                <a:uLnTx/>
                <a:uFillTx/>
                <a:latin typeface="SymbolMT"/>
                <a:ea typeface="+mn-ea"/>
                <a:cs typeface="+mn-cs"/>
              </a:rPr>
              <a:t>• </a:t>
            </a:r>
            <a:r>
              <a:rPr kumimoji="0" lang="en-US" sz="1700" b="1"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Leverage </a:t>
            </a:r>
            <a:r>
              <a:rPr kumimoji="0" lang="en-US" sz="1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Financing of assets through liabilities (higher leverage means more liabilities)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DuPont definitions for return on equity are shown in this graphic.</a:t>
            </a:r>
            <a:endParaRPr lang="en-US" sz="1700" b="0" i="0" u="none" strike="noStrike" baseline="0" dirty="0">
              <a:solidFill>
                <a:srgbClr val="000000"/>
              </a:solidFill>
              <a:latin typeface="Arial Narrow"/>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Financial statement analysis focuses on one or more elements of the four areas that are the </a:t>
            </a:r>
            <a:r>
              <a:rPr kumimoji="0" lang="en-US" sz="1200" b="0" i="1" u="none" strike="noStrike" kern="1200" cap="none" spc="0" normalizeH="0" baseline="0" noProof="0" dirty="0">
                <a:ln>
                  <a:noFill/>
                </a:ln>
                <a:solidFill>
                  <a:prstClr val="black"/>
                </a:solidFill>
                <a:effectLst/>
                <a:uLnTx/>
                <a:uFillTx/>
                <a:latin typeface="Calibri"/>
                <a:ea typeface="+mn-ea"/>
                <a:cs typeface="+mn-cs"/>
              </a:rPr>
              <a:t>building blocks </a:t>
            </a:r>
            <a:r>
              <a:rPr kumimoji="0" lang="en-US" sz="1200" b="0" i="0" u="none" strike="noStrike" kern="1200" cap="none" spc="0" normalizeH="0" baseline="0" noProof="0" dirty="0">
                <a:ln>
                  <a:noFill/>
                </a:ln>
                <a:solidFill>
                  <a:prstClr val="black"/>
                </a:solidFill>
                <a:effectLst/>
                <a:uLnTx/>
                <a:uFillTx/>
                <a:latin typeface="Calibri"/>
                <a:ea typeface="+mn-ea"/>
                <a:cs typeface="+mn-cs"/>
              </a:rPr>
              <a:t>of financial statement analysis: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Liquidity </a:t>
            </a:r>
            <a:r>
              <a:rPr kumimoji="0" lang="en-US" sz="1200" b="0" i="0" u="none" strike="noStrike" kern="1200" cap="none" spc="0" normalizeH="0" baseline="0" noProof="0" dirty="0">
                <a:ln>
                  <a:noFill/>
                </a:ln>
                <a:solidFill>
                  <a:prstClr val="black"/>
                </a:solidFill>
                <a:effectLst/>
                <a:uLnTx/>
                <a:uFillTx/>
                <a:latin typeface="Calibri"/>
                <a:ea typeface="+mn-ea"/>
                <a:cs typeface="+mn-cs"/>
              </a:rPr>
              <a:t>and </a:t>
            </a:r>
            <a:r>
              <a:rPr kumimoji="0" lang="en-US" sz="1200" b="1" i="0" u="none" strike="noStrike" kern="1200" cap="none" spc="0" normalizeH="0" baseline="0" noProof="0" dirty="0">
                <a:ln>
                  <a:noFill/>
                </a:ln>
                <a:solidFill>
                  <a:prstClr val="black"/>
                </a:solidFill>
                <a:effectLst/>
                <a:uLnTx/>
                <a:uFillTx/>
                <a:latin typeface="Calibri"/>
                <a:ea typeface="+mn-ea"/>
                <a:cs typeface="+mn-cs"/>
              </a:rPr>
              <a:t>efficiency</a:t>
            </a:r>
            <a:r>
              <a:rPr kumimoji="0" lang="en-US" sz="1200" b="0" i="0" u="none" strike="noStrike" kern="1200" cap="none" spc="0" normalizeH="0" baseline="0" noProof="0" dirty="0">
                <a:ln>
                  <a:noFill/>
                </a:ln>
                <a:solidFill>
                  <a:prstClr val="black"/>
                </a:solidFill>
                <a:effectLst/>
                <a:uLnTx/>
                <a:uFillTx/>
                <a:latin typeface="Calibri"/>
                <a:ea typeface="+mn-ea"/>
                <a:cs typeface="+mn-cs"/>
              </a:rPr>
              <a:t>—ability to meet short-term obligations and to efficiently generate revenues.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Solvency</a:t>
            </a:r>
            <a:r>
              <a:rPr kumimoji="0" lang="en-US" sz="1200" b="0" i="0" u="none" strike="noStrike" kern="1200" cap="none" spc="0" normalizeH="0" baseline="0" noProof="0" dirty="0">
                <a:ln>
                  <a:noFill/>
                </a:ln>
                <a:solidFill>
                  <a:prstClr val="black"/>
                </a:solidFill>
                <a:effectLst/>
                <a:uLnTx/>
                <a:uFillTx/>
                <a:latin typeface="Calibri"/>
                <a:ea typeface="+mn-ea"/>
                <a:cs typeface="+mn-cs"/>
              </a:rPr>
              <a:t>—ability to generate future revenues and meet long-term obligations.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Profitability</a:t>
            </a:r>
            <a:r>
              <a:rPr kumimoji="0" lang="en-US" sz="1200" b="0" i="0" u="none" strike="noStrike" kern="1200" cap="none" spc="0" normalizeH="0" baseline="0" noProof="0" dirty="0">
                <a:ln>
                  <a:noFill/>
                </a:ln>
                <a:solidFill>
                  <a:prstClr val="black"/>
                </a:solidFill>
                <a:effectLst/>
                <a:uLnTx/>
                <a:uFillTx/>
                <a:latin typeface="Calibri"/>
                <a:ea typeface="+mn-ea"/>
                <a:cs typeface="+mn-cs"/>
              </a:rPr>
              <a:t>—ability to provide financial rewards sufficient to attract and retain financing.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Market prospects</a:t>
            </a:r>
            <a:r>
              <a:rPr kumimoji="0" lang="en-US" sz="1200" b="0" i="0" u="none" strike="noStrike" kern="1200" cap="none" spc="0" normalizeH="0" baseline="0" noProof="0" dirty="0">
                <a:ln>
                  <a:noFill/>
                </a:ln>
                <a:solidFill>
                  <a:prstClr val="black"/>
                </a:solidFill>
                <a:effectLst/>
                <a:uLnTx/>
                <a:uFillTx/>
                <a:latin typeface="Calibri"/>
                <a:ea typeface="+mn-ea"/>
                <a:cs typeface="+mn-cs"/>
              </a:rPr>
              <a:t>—ability to generate positive market expectations.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Return on equity (ROE) and its components for FedEx and UPS is shown here.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Comparing FedEx to UPS we see that UPS performs better than </a:t>
            </a:r>
            <a:r>
              <a:rPr kumimoji="0" lang="en-US" sz="17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Fedex</a:t>
            </a: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on Profit margin and Asset turnover. A higher profit margin suggests a superior ability to earn net income from sales. A higher asset turnover indicates UPS generates more sales for the same amount of assets. However, higher Leverage, indicates that UPS relies more on liabilities to finance its operations than equity. Higher leverage is an effective strategy to boost return on equity </a:t>
            </a:r>
            <a:r>
              <a:rPr kumimoji="0" lang="en-US" sz="1700" b="0" i="1" u="none" strike="noStrike" kern="1200" cap="none" spc="0" normalizeH="0" baseline="0" noProof="0" dirty="0">
                <a:ln>
                  <a:noFill/>
                </a:ln>
                <a:solidFill>
                  <a:prstClr val="black"/>
                </a:solidFill>
                <a:effectLst/>
                <a:uLnTx/>
                <a:uFillTx/>
                <a:latin typeface="Calibri-BoldItalic"/>
                <a:ea typeface="+mn-ea"/>
                <a:cs typeface="+mn-cs"/>
              </a:rPr>
              <a:t>if </a:t>
            </a:r>
            <a:r>
              <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UPS can earn a higher return than the interest paid on the debt. However, greater leverage implies greater risk as liabilities require principal and interest payments in good times and in bad. Overall, UPS’s ability to earn a higher profit margin, maintain a greater asset turnover, and effectively use leverage, resulted in a better return on equity compared to FedEx.</a:t>
            </a:r>
            <a:endParaRPr lang="en-US" sz="15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a company’s activities include income-related events not part of its normal, continuing operations, it must disclose information about these events. To alert users to these activities, companies separate the income statement into continuing operations, discontinued segments, comprehensive income, and earnings per share.</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Section 1: Continuing Operations shows revenues, expenses, and income from continuing operations. This information is used to predict future operations, and most view this section as the most important. Gains and losses that are normal and frequent are reported as part of continuing operations. Gains and losses that are either unusual and/or infrequent are reported as part of continuing operations but after the normal revenues and expenses. Items considered unusual and/or infrequent include (1) property taken away by a foreign government, (2) condemning of property, (3) prohibiting use of an asset from a new law, (4) losses and gains from an unusual and infrequent calamity (“act of God”), and (5) financial effects of labor strikes.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Section 2: Discontinued Segments. A </a:t>
            </a:r>
            <a:r>
              <a:rPr kumimoji="0" lang="en-US" sz="1100" b="1" i="0" u="none" strike="noStrike" kern="1200" cap="none" spc="0" normalizeH="0" baseline="0" noProof="0" dirty="0">
                <a:ln>
                  <a:noFill/>
                </a:ln>
                <a:solidFill>
                  <a:prstClr val="black"/>
                </a:solidFill>
                <a:effectLst/>
                <a:uLnTx/>
                <a:uFillTx/>
                <a:latin typeface="Calibri"/>
                <a:ea typeface="+mn-ea"/>
                <a:cs typeface="+mn-cs"/>
              </a:rPr>
              <a:t>business segment </a:t>
            </a:r>
            <a:r>
              <a:rPr kumimoji="0" lang="en-US" sz="1100" b="0" i="0" u="none" strike="noStrike" kern="1200" cap="none" spc="0" normalizeH="0" baseline="0" noProof="0" dirty="0">
                <a:ln>
                  <a:noFill/>
                </a:ln>
                <a:solidFill>
                  <a:prstClr val="black"/>
                </a:solidFill>
                <a:effectLst/>
                <a:uLnTx/>
                <a:uFillTx/>
                <a:latin typeface="Calibri"/>
                <a:ea typeface="+mn-ea"/>
                <a:cs typeface="+mn-cs"/>
              </a:rPr>
              <a:t>is a part of a company that is separated by its products/services or by geographic location. A segment has assets, liabilities, and financial results of operations that can be separated from those of other parts of the company. A gain or loss from selling or closing down a segment is separately reported. Section 2 of Exhibit 17A.1 reports both (a) income from operating the discontinued segment before its disposal and (b) the loss from disposing of the segment’s net assets. The income tax effects of each are reported separately from the income tax expense in section 1.</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Section 3: Earnings per Share of Exhibit 17A.1 reports earnings per share for both continuing operations and discontinued segments (when they both exist). Earnings per share is covered in Chapter 13.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Changes in Accounting Principles. Changes in accounting principles require </a:t>
            </a:r>
            <a:r>
              <a:rPr kumimoji="0" lang="en-US" sz="1100" b="0" i="1" u="none" strike="noStrike" kern="1200" cap="none" spc="0" normalizeH="0" baseline="0" noProof="0" dirty="0">
                <a:ln>
                  <a:noFill/>
                </a:ln>
                <a:solidFill>
                  <a:prstClr val="black"/>
                </a:solidFill>
                <a:effectLst/>
                <a:uLnTx/>
                <a:uFillTx/>
                <a:latin typeface="Calibri"/>
                <a:ea typeface="+mn-ea"/>
                <a:cs typeface="+mn-cs"/>
              </a:rPr>
              <a:t>retrospective application </a:t>
            </a:r>
            <a:r>
              <a:rPr kumimoji="0" lang="en-US" sz="1100" b="0" i="0" u="none" strike="noStrike" kern="1200" cap="none" spc="0" normalizeH="0" baseline="0" noProof="0" dirty="0">
                <a:ln>
                  <a:noFill/>
                </a:ln>
                <a:solidFill>
                  <a:prstClr val="black"/>
                </a:solidFill>
                <a:effectLst/>
                <a:uLnTx/>
                <a:uFillTx/>
                <a:latin typeface="Calibri"/>
                <a:ea typeface="+mn-ea"/>
                <a:cs typeface="+mn-cs"/>
              </a:rPr>
              <a:t>to prior periods’ financial statements. Retrospective application means applying a different accounting principle to prior periods as if that principle had always been used. Retrospective application enhances the consistency of financial information between periods, which improves the usefulness of information, especially with comparative analyses.</a:t>
            </a:r>
            <a:endParaRPr lang="en-US" sz="10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E14B53-6BE8-43EB-AABB-34FD132797A5}" type="slidenum">
              <a:rPr lang="en-US" smtClean="0"/>
              <a:t>54</a:t>
            </a:fld>
            <a:endParaRPr lang="en-US"/>
          </a:p>
        </p:txBody>
      </p:sp>
    </p:spTree>
    <p:extLst>
      <p:ext uri="{BB962C8B-B14F-4D97-AF65-F5344CB8AC3E}">
        <p14:creationId xmlns:p14="http://schemas.microsoft.com/office/powerpoint/2010/main" val="2164303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E14B53-6BE8-43EB-AABB-34FD132797A5}" type="slidenum">
              <a:rPr lang="en-US" smtClean="0"/>
              <a:t>55</a:t>
            </a:fld>
            <a:endParaRPr lang="en-US"/>
          </a:p>
        </p:txBody>
      </p:sp>
    </p:spTree>
    <p:extLst>
      <p:ext uri="{BB962C8B-B14F-4D97-AF65-F5344CB8AC3E}">
        <p14:creationId xmlns:p14="http://schemas.microsoft.com/office/powerpoint/2010/main" val="8727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Most users conduct analysis using </a:t>
            </a:r>
            <a:r>
              <a:rPr kumimoji="0" lang="en-US" sz="1200" b="1" i="0" u="none" strike="noStrike" kern="1200" cap="none" spc="0" normalizeH="0" baseline="0" noProof="0" dirty="0">
                <a:ln>
                  <a:noFill/>
                </a:ln>
                <a:solidFill>
                  <a:prstClr val="black"/>
                </a:solidFill>
                <a:effectLst/>
                <a:uLnTx/>
                <a:uFillTx/>
                <a:latin typeface="Calibri"/>
                <a:ea typeface="+mn-ea"/>
                <a:cs typeface="+mn-cs"/>
              </a:rPr>
              <a:t>general-purpose financial statements </a:t>
            </a:r>
            <a:r>
              <a:rPr kumimoji="0" lang="en-US" sz="1200" b="0" i="0" u="none" strike="noStrike" kern="1200" cap="none" spc="0" normalizeH="0" baseline="0" noProof="0" dirty="0">
                <a:ln>
                  <a:noFill/>
                </a:ln>
                <a:solidFill>
                  <a:prstClr val="black"/>
                </a:solidFill>
                <a:effectLst/>
                <a:uLnTx/>
                <a:uFillTx/>
                <a:latin typeface="Calibri"/>
                <a:ea typeface="+mn-ea"/>
                <a:cs typeface="+mn-cs"/>
              </a:rPr>
              <a:t>that include the (1) income statement, (2) balance sheet, (3) statement of stockholders’ equity (or statement of retained earnings), (4) statement of cash flows, and (5) notes to these statements.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Financial reporting </a:t>
            </a:r>
            <a:r>
              <a:rPr kumimoji="0" lang="en-US" sz="1200" b="0" i="0" u="none" strike="noStrike" kern="1200" cap="none" spc="0" normalizeH="0" baseline="0" noProof="0" dirty="0">
                <a:ln>
                  <a:noFill/>
                </a:ln>
                <a:solidFill>
                  <a:prstClr val="black"/>
                </a:solidFill>
                <a:effectLst/>
                <a:uLnTx/>
                <a:uFillTx/>
                <a:latin typeface="Calibri"/>
                <a:ea typeface="+mn-ea"/>
                <a:cs typeface="+mn-cs"/>
              </a:rPr>
              <a:t>refers to the communication of financial information useful for making investment, credit, and other business decisions. Financial reporting includes not only general-purpose financial statements but also information from SEC 10-K or other filings, press releases, shareholders’ meetings, forecasts, management letters, auditors’ reports, and webcasts.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When analyzing financial statements, we use the following standards (benchmarks) for comparison: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Intracompany</a:t>
            </a:r>
            <a:r>
              <a:rPr kumimoji="0" lang="en-US" sz="1200" b="0" i="0" u="none" strike="noStrike" kern="1200" cap="none" spc="0" normalizeH="0" baseline="0" noProof="0" dirty="0">
                <a:ln>
                  <a:noFill/>
                </a:ln>
                <a:solidFill>
                  <a:prstClr val="black"/>
                </a:solidFill>
                <a:effectLst/>
                <a:uLnTx/>
                <a:uFillTx/>
                <a:latin typeface="Calibri"/>
                <a:ea typeface="+mn-ea"/>
                <a:cs typeface="+mn-cs"/>
              </a:rPr>
              <a:t>—The company’s current performance is compared to its prior performance and its relations between financial items. </a:t>
            </a:r>
            <a:r>
              <a:rPr kumimoji="0" lang="en-US" sz="1200" b="1" i="0" u="none" strike="noStrike" kern="1200" cap="none" spc="0" normalizeH="0" baseline="0" noProof="0" dirty="0">
                <a:ln>
                  <a:noFill/>
                </a:ln>
                <a:solidFill>
                  <a:prstClr val="black"/>
                </a:solidFill>
                <a:effectLst/>
                <a:uLnTx/>
                <a:uFillTx/>
                <a:latin typeface="Calibri"/>
                <a:ea typeface="+mn-ea"/>
                <a:cs typeface="+mn-cs"/>
              </a:rPr>
              <a:t>Apple</a:t>
            </a:r>
            <a:r>
              <a:rPr kumimoji="0" lang="en-US" sz="1200" b="0" i="0" u="none" strike="noStrike" kern="1200" cap="none" spc="0" normalizeH="0" baseline="0" noProof="0" dirty="0">
                <a:ln>
                  <a:noFill/>
                </a:ln>
                <a:solidFill>
                  <a:prstClr val="black"/>
                </a:solidFill>
                <a:effectLst/>
                <a:uLnTx/>
                <a:uFillTx/>
                <a:latin typeface="Calibri"/>
                <a:ea typeface="+mn-ea"/>
                <a:cs typeface="+mn-cs"/>
              </a:rPr>
              <a:t>’s current net income, for instance, can be compared with its prior years’ net income and in relation to its revenues or total assets.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Competitor</a:t>
            </a:r>
            <a:r>
              <a:rPr kumimoji="0" lang="en-US" sz="1200" b="0" i="0" u="none" strike="noStrike" kern="1200" cap="none" spc="0" normalizeH="0" baseline="0" noProof="0" dirty="0">
                <a:ln>
                  <a:noFill/>
                </a:ln>
                <a:solidFill>
                  <a:prstClr val="black"/>
                </a:solidFill>
                <a:effectLst/>
                <a:uLnTx/>
                <a:uFillTx/>
                <a:latin typeface="Calibri"/>
                <a:ea typeface="+mn-ea"/>
                <a:cs typeface="+mn-cs"/>
              </a:rPr>
              <a:t>—Competitors provide standards for comparisons. </a:t>
            </a:r>
            <a:r>
              <a:rPr kumimoji="0" lang="en-US" sz="1200" b="1" i="0" u="none" strike="noStrike" kern="1200" cap="none" spc="0" normalizeH="0" baseline="0" noProof="0" dirty="0">
                <a:ln>
                  <a:noFill/>
                </a:ln>
                <a:solidFill>
                  <a:prstClr val="black"/>
                </a:solidFill>
                <a:effectLst/>
                <a:uLnTx/>
                <a:uFillTx/>
                <a:latin typeface="Calibri"/>
                <a:ea typeface="+mn-ea"/>
                <a:cs typeface="+mn-cs"/>
              </a:rPr>
              <a:t>Coca-Cola</a:t>
            </a:r>
            <a:r>
              <a:rPr kumimoji="0" lang="en-US" sz="1200" b="0" i="0" u="none" strike="noStrike" kern="1200" cap="none" spc="0" normalizeH="0" baseline="0" noProof="0" dirty="0">
                <a:ln>
                  <a:noFill/>
                </a:ln>
                <a:solidFill>
                  <a:prstClr val="black"/>
                </a:solidFill>
                <a:effectLst/>
                <a:uLnTx/>
                <a:uFillTx/>
                <a:latin typeface="Calibri"/>
                <a:ea typeface="+mn-ea"/>
                <a:cs typeface="+mn-cs"/>
              </a:rPr>
              <a:t>’s profit margin can be compared with </a:t>
            </a:r>
            <a:r>
              <a:rPr kumimoji="0" lang="en-US" sz="1200" b="1" i="0" u="none" strike="noStrike" kern="1200" cap="none" spc="0" normalizeH="0" baseline="0" noProof="0" dirty="0">
                <a:ln>
                  <a:noFill/>
                </a:ln>
                <a:solidFill>
                  <a:prstClr val="black"/>
                </a:solidFill>
                <a:effectLst/>
                <a:uLnTx/>
                <a:uFillTx/>
                <a:latin typeface="Calibri"/>
                <a:ea typeface="+mn-ea"/>
                <a:cs typeface="+mn-cs"/>
              </a:rPr>
              <a:t>PepsiCo</a:t>
            </a:r>
            <a:r>
              <a:rPr kumimoji="0" lang="en-US" sz="1200" b="0" i="0" u="none" strike="noStrike" kern="1200" cap="none" spc="0" normalizeH="0" baseline="0" noProof="0" dirty="0">
                <a:ln>
                  <a:noFill/>
                </a:ln>
                <a:solidFill>
                  <a:prstClr val="black"/>
                </a:solidFill>
                <a:effectLst/>
                <a:uLnTx/>
                <a:uFillTx/>
                <a:latin typeface="Calibri"/>
                <a:ea typeface="+mn-ea"/>
                <a:cs typeface="+mn-cs"/>
              </a:rPr>
              <a:t>’s profit margin.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Industry</a:t>
            </a:r>
            <a:r>
              <a:rPr kumimoji="0" lang="en-US" sz="1200" b="0" i="0" u="none" strike="noStrike" kern="1200" cap="none" spc="0" normalizeH="0" baseline="0" noProof="0" dirty="0">
                <a:ln>
                  <a:noFill/>
                </a:ln>
                <a:solidFill>
                  <a:prstClr val="black"/>
                </a:solidFill>
                <a:effectLst/>
                <a:uLnTx/>
                <a:uFillTx/>
                <a:latin typeface="Calibri"/>
                <a:ea typeface="+mn-ea"/>
                <a:cs typeface="+mn-cs"/>
              </a:rPr>
              <a:t>—Industry statistics provide standards of comparisons. </a:t>
            </a:r>
            <a:r>
              <a:rPr kumimoji="0" lang="en-US" sz="1200" b="1" i="0" u="none" strike="noStrike" kern="1200" cap="none" spc="0" normalizeH="0" baseline="0" noProof="0" dirty="0">
                <a:ln>
                  <a:noFill/>
                </a:ln>
                <a:solidFill>
                  <a:prstClr val="black"/>
                </a:solidFill>
                <a:effectLst/>
                <a:uLnTx/>
                <a:uFillTx/>
                <a:latin typeface="Calibri"/>
                <a:ea typeface="+mn-ea"/>
                <a:cs typeface="+mn-cs"/>
              </a:rPr>
              <a:t>Intel</a:t>
            </a:r>
            <a:r>
              <a:rPr kumimoji="0" lang="en-US" sz="1200" b="0" i="0" u="none" strike="noStrike" kern="1200" cap="none" spc="0" normalizeH="0" baseline="0" noProof="0" dirty="0">
                <a:ln>
                  <a:noFill/>
                </a:ln>
                <a:solidFill>
                  <a:prstClr val="black"/>
                </a:solidFill>
                <a:effectLst/>
                <a:uLnTx/>
                <a:uFillTx/>
                <a:latin typeface="Calibri"/>
                <a:ea typeface="+mn-ea"/>
                <a:cs typeface="+mn-cs"/>
              </a:rPr>
              <a:t>’s profit margin can be compared with its industry’s profit margin.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Guidelines (rules of thumb)</a:t>
            </a:r>
            <a:r>
              <a:rPr kumimoji="0" lang="en-US" sz="1200" b="0" i="0" u="none" strike="noStrike" kern="1200" cap="none" spc="0" normalizeH="0" baseline="0" noProof="0" dirty="0">
                <a:ln>
                  <a:noFill/>
                </a:ln>
                <a:solidFill>
                  <a:prstClr val="black"/>
                </a:solidFill>
                <a:effectLst/>
                <a:uLnTx/>
                <a:uFillTx/>
                <a:latin typeface="Calibri"/>
                <a:ea typeface="+mn-ea"/>
                <a:cs typeface="+mn-cs"/>
              </a:rPr>
              <a:t>—Standards of comparisons can develop from experience. Examples are the 2:1 level for the current ratio or 1:1 level for the acid-test ratio.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Benchmarks from a competitor or group of competitors are often best. Intracompany and industry measures are also important. Guidelines or rules of thumb should be applied with care, and then only if they seem reasonable given past experience and industry norms.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Common tools of financial statement analysis are: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Horizontal analysis</a:t>
            </a:r>
            <a:r>
              <a:rPr kumimoji="0" lang="en-US" sz="1200" b="0" i="0" u="none" strike="noStrike" kern="1200" cap="none" spc="0" normalizeH="0" baseline="0" noProof="0" dirty="0">
                <a:ln>
                  <a:noFill/>
                </a:ln>
                <a:solidFill>
                  <a:prstClr val="black"/>
                </a:solidFill>
                <a:effectLst/>
                <a:uLnTx/>
                <a:uFillTx/>
                <a:latin typeface="Calibri"/>
                <a:ea typeface="+mn-ea"/>
                <a:cs typeface="+mn-cs"/>
              </a:rPr>
              <a:t>—comparison of financial condition and performance across time.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Vertical analysis</a:t>
            </a:r>
            <a:r>
              <a:rPr kumimoji="0" lang="en-US" sz="1200" b="0" i="0" u="none" strike="noStrike" kern="1200" cap="none" spc="0" normalizeH="0" baseline="0" noProof="0" dirty="0">
                <a:ln>
                  <a:noFill/>
                </a:ln>
                <a:solidFill>
                  <a:prstClr val="black"/>
                </a:solidFill>
                <a:effectLst/>
                <a:uLnTx/>
                <a:uFillTx/>
                <a:latin typeface="Calibri"/>
                <a:ea typeface="+mn-ea"/>
                <a:cs typeface="+mn-cs"/>
              </a:rPr>
              <a:t>—comparison of financial condition and performance to a base amount.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Ratio analysis</a:t>
            </a:r>
            <a:r>
              <a:rPr kumimoji="0" lang="en-US" sz="1200" b="0" i="0" u="none" strike="noStrike" kern="1200" cap="none" spc="0" normalizeH="0" baseline="0" noProof="0" dirty="0">
                <a:ln>
                  <a:noFill/>
                </a:ln>
                <a:solidFill>
                  <a:prstClr val="black"/>
                </a:solidFill>
                <a:effectLst/>
                <a:uLnTx/>
                <a:uFillTx/>
                <a:latin typeface="Calibri"/>
                <a:ea typeface="+mn-ea"/>
                <a:cs typeface="+mn-cs"/>
              </a:rPr>
              <a:t>—measurement of key relations between financial statement items.</a:t>
            </a:r>
            <a:endParaRPr lang="en-US" sz="1200" b="0" i="0" u="none" strike="noStrike" baseline="0" dirty="0">
              <a:solidFill>
                <a:srgbClr val="000000"/>
              </a:solidFill>
              <a:latin typeface="Calibri"/>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algn="l"/>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4B53-6BE8-43EB-AABB-34FD132797A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noAutofit/>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noAutofit/>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DA8475DF-99E9-4DF0-21EE-DA3DC9E612CD}"/>
              </a:ext>
            </a:extLst>
          </p:cNvPr>
          <p:cNvSpPr>
            <a:spLocks noGrp="1"/>
          </p:cNvSpPr>
          <p:nvPr>
            <p:ph type="body" sz="quarter" idx="16"/>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4E2841B1-A0CA-C3E0-4152-91817884E0C3}"/>
              </a:ext>
            </a:extLst>
          </p:cNvPr>
          <p:cNvSpPr>
            <a:spLocks noGrp="1"/>
          </p:cNvSpPr>
          <p:nvPr>
            <p:ph type="body" sz="quarter" idx="17"/>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48799C3C-2531-7B94-067C-F9D0FA83E821}"/>
              </a:ext>
            </a:extLst>
          </p:cNvPr>
          <p:cNvSpPr>
            <a:spLocks noGrp="1"/>
          </p:cNvSpPr>
          <p:nvPr>
            <p:ph type="body" sz="quarter" idx="19"/>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6FB07903-1497-4C4D-6C02-42CB7D684816}"/>
              </a:ext>
            </a:extLst>
          </p:cNvPr>
          <p:cNvSpPr>
            <a:spLocks noGrp="1"/>
          </p:cNvSpPr>
          <p:nvPr>
            <p:ph type="body" sz="quarter" idx="20"/>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8458200" cy="452628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771D63F7-D0B9-6679-7EA3-952D63EE3182}"/>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7" name="Text Placeholder 4">
            <a:extLst>
              <a:ext uri="{FF2B5EF4-FFF2-40B4-BE49-F238E27FC236}">
                <a16:creationId xmlns:a16="http://schemas.microsoft.com/office/drawing/2014/main" id="{F0FBFCC1-3BF3-7126-0F0F-F70CF232FB6B}"/>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7119"/>
            <a:ext cx="457200" cy="180879"/>
          </a:xfr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3237997426"/>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8458200" cy="246278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0AB70AB4-F7C2-384F-472C-DDF13099864D}"/>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11" name="Text Placeholder 4">
            <a:extLst>
              <a:ext uri="{FF2B5EF4-FFF2-40B4-BE49-F238E27FC236}">
                <a16:creationId xmlns:a16="http://schemas.microsoft.com/office/drawing/2014/main" id="{BD524BE4-D7F7-5A6D-5FB6-DCA53BFA14DE}"/>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1" y="6673531"/>
            <a:ext cx="457199" cy="182880"/>
          </a:xfr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2486840536"/>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4076700" cy="4645728"/>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691640"/>
            <a:ext cx="4076700" cy="464572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DF179EFA-E3F2-F855-279F-9703B70912C7}"/>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648FD8F4-6D8E-E138-4434-1B9674E26E36}"/>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1" y="6673531"/>
            <a:ext cx="457199" cy="182880"/>
          </a:xfr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59930613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5791200" cy="4645728"/>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691640"/>
            <a:ext cx="2383047" cy="46482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CC2C8DD4-1C81-9EF5-C73F-FB049A5822A8}"/>
              </a:ext>
            </a:extLst>
          </p:cNvPr>
          <p:cNvSpPr>
            <a:spLocks noGrp="1"/>
          </p:cNvSpPr>
          <p:nvPr>
            <p:ph type="body" sz="quarter" idx="1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470F90C6-D503-AB73-A1AC-E9F8F2B7513A}"/>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1" y="6673531"/>
            <a:ext cx="457199" cy="182880"/>
          </a:xfrm>
          <a:prstGeom prst="rect">
            <a:avLst/>
          </a:prstGeo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121231101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1"/>
            <a:ext cx="8458200" cy="246278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299"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DA8475DF-99E9-4DF0-21EE-DA3DC9E612CD}"/>
              </a:ext>
            </a:extLst>
          </p:cNvPr>
          <p:cNvSpPr>
            <a:spLocks noGrp="1"/>
          </p:cNvSpPr>
          <p:nvPr>
            <p:ph type="body" sz="quarter" idx="16"/>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4E2841B1-A0CA-C3E0-4152-91817884E0C3}"/>
              </a:ext>
            </a:extLst>
          </p:cNvPr>
          <p:cNvSpPr>
            <a:spLocks noGrp="1"/>
          </p:cNvSpPr>
          <p:nvPr>
            <p:ph type="body" sz="quarter" idx="17"/>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1" y="6673531"/>
            <a:ext cx="457199" cy="182880"/>
          </a:xfrm>
          <a:prstGeom prst="rect">
            <a:avLst/>
          </a:prstGeo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84119697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691640"/>
            <a:ext cx="8458200" cy="64008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488006"/>
            <a:ext cx="8458200" cy="64008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3284372"/>
            <a:ext cx="8458200" cy="64008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4080738"/>
            <a:ext cx="8458200" cy="64008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877104"/>
            <a:ext cx="8458200" cy="64008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673471"/>
            <a:ext cx="8458200" cy="640080"/>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48799C3C-2531-7B94-067C-F9D0FA83E821}"/>
              </a:ext>
            </a:extLst>
          </p:cNvPr>
          <p:cNvSpPr>
            <a:spLocks noGrp="1"/>
          </p:cNvSpPr>
          <p:nvPr>
            <p:ph type="body" sz="quarter" idx="19"/>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Text Placeholder 4">
            <a:extLst>
              <a:ext uri="{FF2B5EF4-FFF2-40B4-BE49-F238E27FC236}">
                <a16:creationId xmlns:a16="http://schemas.microsoft.com/office/drawing/2014/main" id="{6FB07903-1497-4C4D-6C02-42CB7D684816}"/>
              </a:ext>
            </a:extLst>
          </p:cNvPr>
          <p:cNvSpPr>
            <a:spLocks noGrp="1"/>
          </p:cNvSpPr>
          <p:nvPr>
            <p:ph type="body" sz="quarter" idx="20"/>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1" y="6673531"/>
            <a:ext cx="457199" cy="182880"/>
          </a:xfrm>
          <a:prstGeom prst="rect">
            <a:avLst/>
          </a:prstGeo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207169965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elve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691640"/>
            <a:ext cx="4054929" cy="640080"/>
          </a:xfrm>
          <a:prstGeom prst="rect">
            <a:avLst/>
          </a:prstGeom>
        </p:spPr>
        <p:txBody>
          <a:bodyPr/>
          <a:lstStyle>
            <a:lvl1pPr>
              <a:defRPr/>
            </a:lvl1pPr>
          </a:lstStyle>
          <a:p>
            <a:pPr lvl="0"/>
            <a:endParaRPr lang="en-US" dirty="0"/>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342900" y="2488006"/>
            <a:ext cx="4054929" cy="640080"/>
          </a:xfrm>
        </p:spPr>
        <p:txBody>
          <a:bodyPr/>
          <a:lstStyle>
            <a:lvl1pPr>
              <a:defRPr/>
            </a:lvl1pPr>
          </a:lstStyle>
          <a:p>
            <a:pPr lvl="0"/>
            <a:endParaRPr lang="en-US" dirty="0"/>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342900" y="3284372"/>
            <a:ext cx="4054929" cy="640080"/>
          </a:xfrm>
        </p:spPr>
        <p:txBody>
          <a:bodyPr/>
          <a:lstStyle>
            <a:lvl1pPr>
              <a:defRPr/>
            </a:lvl1pPr>
          </a:lstStyle>
          <a:p>
            <a:pPr lvl="0"/>
            <a:endParaRPr lang="en-US" dirty="0"/>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342900" y="4080738"/>
            <a:ext cx="4054929" cy="640080"/>
          </a:xfrm>
        </p:spPr>
        <p:txBody>
          <a:bodyPr/>
          <a:lstStyle>
            <a:lvl1pPr>
              <a:defRPr/>
            </a:lvl1pPr>
          </a:lstStyle>
          <a:p>
            <a:pPr lvl="0"/>
            <a:endParaRPr lang="en-US" dirty="0"/>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342900" y="4877104"/>
            <a:ext cx="4054929" cy="640080"/>
          </a:xfrm>
        </p:spPr>
        <p:txBody>
          <a:bodyPr/>
          <a:lstStyle>
            <a:lvl1pPr>
              <a:defRPr/>
            </a:lvl1pPr>
          </a:lstStyle>
          <a:p>
            <a:pPr lvl="0"/>
            <a:endParaRPr lang="en-US" dirty="0"/>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342900" y="5673471"/>
            <a:ext cx="4054929" cy="640080"/>
          </a:xfrm>
        </p:spPr>
        <p:txBody>
          <a:bodyPr/>
          <a:lstStyle>
            <a:lvl1pPr>
              <a:defRPr/>
            </a:lvl1pPr>
          </a:lstStyle>
          <a:p>
            <a:pPr lvl="0"/>
            <a:endParaRPr lang="en-US" dirty="0"/>
          </a:p>
        </p:txBody>
      </p:sp>
      <p:sp>
        <p:nvSpPr>
          <p:cNvPr id="18" name="Content Placeholder 7">
            <a:extLst>
              <a:ext uri="{FF2B5EF4-FFF2-40B4-BE49-F238E27FC236}">
                <a16:creationId xmlns:a16="http://schemas.microsoft.com/office/drawing/2014/main" id="{E3F86B90-B307-E3A1-E8FA-A6F9EB4E4325}"/>
              </a:ext>
            </a:extLst>
          </p:cNvPr>
          <p:cNvSpPr>
            <a:spLocks noGrp="1"/>
          </p:cNvSpPr>
          <p:nvPr>
            <p:ph sz="quarter" idx="19"/>
          </p:nvPr>
        </p:nvSpPr>
        <p:spPr>
          <a:xfrm>
            <a:off x="4746171" y="1691640"/>
            <a:ext cx="4054929" cy="640080"/>
          </a:xfrm>
          <a:prstGeom prst="rect">
            <a:avLst/>
          </a:prstGeom>
        </p:spPr>
        <p:txBody>
          <a:bodyPr/>
          <a:lstStyle>
            <a:lvl1pPr>
              <a:defRPr/>
            </a:lvl1pPr>
          </a:lstStyle>
          <a:p>
            <a:pPr lvl="0"/>
            <a:endParaRPr lang="en-US" dirty="0"/>
          </a:p>
        </p:txBody>
      </p:sp>
      <p:sp>
        <p:nvSpPr>
          <p:cNvPr id="19" name="Content Placeholder 8">
            <a:extLst>
              <a:ext uri="{FF2B5EF4-FFF2-40B4-BE49-F238E27FC236}">
                <a16:creationId xmlns:a16="http://schemas.microsoft.com/office/drawing/2014/main" id="{8C7D2907-9E3B-4E83-6CFD-2950A48E8B03}"/>
              </a:ext>
            </a:extLst>
          </p:cNvPr>
          <p:cNvSpPr>
            <a:spLocks noGrp="1"/>
          </p:cNvSpPr>
          <p:nvPr>
            <p:ph sz="quarter" idx="20"/>
          </p:nvPr>
        </p:nvSpPr>
        <p:spPr>
          <a:xfrm>
            <a:off x="4746171" y="2488006"/>
            <a:ext cx="4054929" cy="640080"/>
          </a:xfrm>
        </p:spPr>
        <p:txBody>
          <a:bodyPr/>
          <a:lstStyle>
            <a:lvl1pPr>
              <a:defRPr/>
            </a:lvl1pPr>
          </a:lstStyle>
          <a:p>
            <a:pPr lvl="0"/>
            <a:endParaRPr lang="en-US" dirty="0"/>
          </a:p>
        </p:txBody>
      </p:sp>
      <p:sp>
        <p:nvSpPr>
          <p:cNvPr id="20" name="Content Placeholder 9">
            <a:extLst>
              <a:ext uri="{FF2B5EF4-FFF2-40B4-BE49-F238E27FC236}">
                <a16:creationId xmlns:a16="http://schemas.microsoft.com/office/drawing/2014/main" id="{689547EE-237D-CCAC-DAA1-AADFFC9C7B67}"/>
              </a:ext>
            </a:extLst>
          </p:cNvPr>
          <p:cNvSpPr>
            <a:spLocks noGrp="1"/>
          </p:cNvSpPr>
          <p:nvPr>
            <p:ph sz="quarter" idx="21"/>
          </p:nvPr>
        </p:nvSpPr>
        <p:spPr>
          <a:xfrm>
            <a:off x="4746171" y="3284372"/>
            <a:ext cx="4054929" cy="640080"/>
          </a:xfrm>
        </p:spPr>
        <p:txBody>
          <a:bodyPr/>
          <a:lstStyle>
            <a:lvl1pPr>
              <a:defRPr/>
            </a:lvl1pPr>
          </a:lstStyle>
          <a:p>
            <a:pPr lvl="0"/>
            <a:endParaRPr lang="en-US" dirty="0"/>
          </a:p>
        </p:txBody>
      </p:sp>
      <p:sp>
        <p:nvSpPr>
          <p:cNvPr id="21" name="Content Placeholder 10">
            <a:extLst>
              <a:ext uri="{FF2B5EF4-FFF2-40B4-BE49-F238E27FC236}">
                <a16:creationId xmlns:a16="http://schemas.microsoft.com/office/drawing/2014/main" id="{747AC1A0-A722-628F-9C0E-5820FBDB98D5}"/>
              </a:ext>
            </a:extLst>
          </p:cNvPr>
          <p:cNvSpPr>
            <a:spLocks noGrp="1"/>
          </p:cNvSpPr>
          <p:nvPr>
            <p:ph sz="quarter" idx="22"/>
          </p:nvPr>
        </p:nvSpPr>
        <p:spPr>
          <a:xfrm>
            <a:off x="4746171" y="4080738"/>
            <a:ext cx="4054929" cy="640080"/>
          </a:xfrm>
        </p:spPr>
        <p:txBody>
          <a:bodyPr/>
          <a:lstStyle>
            <a:lvl1pPr>
              <a:defRPr/>
            </a:lvl1pPr>
          </a:lstStyle>
          <a:p>
            <a:pPr lvl="0"/>
            <a:endParaRPr lang="en-US" dirty="0"/>
          </a:p>
        </p:txBody>
      </p:sp>
      <p:sp>
        <p:nvSpPr>
          <p:cNvPr id="22" name="Content Placeholder 11">
            <a:extLst>
              <a:ext uri="{FF2B5EF4-FFF2-40B4-BE49-F238E27FC236}">
                <a16:creationId xmlns:a16="http://schemas.microsoft.com/office/drawing/2014/main" id="{E49DFDA8-A118-EBBD-EF64-3FC3F23C2912}"/>
              </a:ext>
            </a:extLst>
          </p:cNvPr>
          <p:cNvSpPr>
            <a:spLocks noGrp="1"/>
          </p:cNvSpPr>
          <p:nvPr>
            <p:ph sz="quarter" idx="23"/>
          </p:nvPr>
        </p:nvSpPr>
        <p:spPr>
          <a:xfrm>
            <a:off x="4746171" y="4877104"/>
            <a:ext cx="4054929" cy="640080"/>
          </a:xfrm>
        </p:spPr>
        <p:txBody>
          <a:bodyPr/>
          <a:lstStyle>
            <a:lvl1pPr>
              <a:defRPr/>
            </a:lvl1pPr>
          </a:lstStyle>
          <a:p>
            <a:pPr lvl="0"/>
            <a:endParaRPr lang="en-US" dirty="0"/>
          </a:p>
        </p:txBody>
      </p:sp>
      <p:sp>
        <p:nvSpPr>
          <p:cNvPr id="23" name="Content Placeholder 12">
            <a:extLst>
              <a:ext uri="{FF2B5EF4-FFF2-40B4-BE49-F238E27FC236}">
                <a16:creationId xmlns:a16="http://schemas.microsoft.com/office/drawing/2014/main" id="{6DD3370B-2A3A-800D-168F-1870BB693D16}"/>
              </a:ext>
            </a:extLst>
          </p:cNvPr>
          <p:cNvSpPr>
            <a:spLocks noGrp="1"/>
          </p:cNvSpPr>
          <p:nvPr>
            <p:ph sz="quarter" idx="24"/>
          </p:nvPr>
        </p:nvSpPr>
        <p:spPr>
          <a:xfrm>
            <a:off x="4746171" y="5673471"/>
            <a:ext cx="4054929" cy="640080"/>
          </a:xfrm>
        </p:spPr>
        <p:txBody>
          <a:bodyPr/>
          <a:lstStyle>
            <a:lvl1pPr>
              <a:defRPr/>
            </a:lvl1pPr>
          </a:lstStyle>
          <a:p>
            <a:pPr lvl="0"/>
            <a:endParaRPr lang="en-US" dirty="0"/>
          </a:p>
        </p:txBody>
      </p:sp>
      <p:sp>
        <p:nvSpPr>
          <p:cNvPr id="24" name="Text Placeholder 3">
            <a:extLst>
              <a:ext uri="{FF2B5EF4-FFF2-40B4-BE49-F238E27FC236}">
                <a16:creationId xmlns:a16="http://schemas.microsoft.com/office/drawing/2014/main" id="{0F2A4D28-0E76-6894-1DEC-B73BE853B1DA}"/>
              </a:ext>
            </a:extLst>
          </p:cNvPr>
          <p:cNvSpPr>
            <a:spLocks noGrp="1"/>
          </p:cNvSpPr>
          <p:nvPr>
            <p:ph type="body" sz="quarter" idx="25"/>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25" name="Text Placeholder 4">
            <a:extLst>
              <a:ext uri="{FF2B5EF4-FFF2-40B4-BE49-F238E27FC236}">
                <a16:creationId xmlns:a16="http://schemas.microsoft.com/office/drawing/2014/main" id="{8CADC2C3-530C-220C-FD07-FEFFDB3AE3DA}"/>
              </a:ext>
            </a:extLst>
          </p:cNvPr>
          <p:cNvSpPr>
            <a:spLocks noGrp="1"/>
          </p:cNvSpPr>
          <p:nvPr>
            <p:ph type="body" sz="quarter" idx="2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1" y="6673531"/>
            <a:ext cx="457199" cy="182880"/>
          </a:xfrm>
          <a:prstGeom prst="rect">
            <a:avLst/>
          </a:prstGeo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2459115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ghteen Main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1" y="1691640"/>
            <a:ext cx="2554513" cy="640080"/>
          </a:xfrm>
          <a:prstGeom prst="rect">
            <a:avLst/>
          </a:prstGeom>
        </p:spPr>
        <p:txBody>
          <a:bodyPr/>
          <a:lstStyle>
            <a:lvl1pPr>
              <a:defRPr/>
            </a:lvl1pPr>
          </a:lstStyle>
          <a:p>
            <a:pPr lvl="0"/>
            <a:endParaRPr lang="en-US" dirty="0"/>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342901" y="2488006"/>
            <a:ext cx="2554513" cy="640080"/>
          </a:xfrm>
        </p:spPr>
        <p:txBody>
          <a:bodyPr/>
          <a:lstStyle>
            <a:lvl1pPr>
              <a:defRPr/>
            </a:lvl1pPr>
          </a:lstStyle>
          <a:p>
            <a:pPr lvl="0"/>
            <a:endParaRPr lang="en-US" dirty="0"/>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342901" y="3284372"/>
            <a:ext cx="2554513" cy="640080"/>
          </a:xfrm>
        </p:spPr>
        <p:txBody>
          <a:bodyPr/>
          <a:lstStyle>
            <a:lvl1pPr>
              <a:defRPr/>
            </a:lvl1pPr>
          </a:lstStyle>
          <a:p>
            <a:pPr lvl="0"/>
            <a:endParaRPr lang="en-US" dirty="0"/>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342901" y="4080738"/>
            <a:ext cx="2554513" cy="640080"/>
          </a:xfrm>
        </p:spPr>
        <p:txBody>
          <a:bodyPr/>
          <a:lstStyle>
            <a:lvl1pPr>
              <a:defRPr/>
            </a:lvl1pPr>
          </a:lstStyle>
          <a:p>
            <a:pPr lvl="0"/>
            <a:endParaRPr lang="en-US" dirty="0"/>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342901" y="4877104"/>
            <a:ext cx="2554513" cy="640080"/>
          </a:xfrm>
        </p:spPr>
        <p:txBody>
          <a:bodyPr/>
          <a:lstStyle>
            <a:lvl1pPr>
              <a:defRPr/>
            </a:lvl1pPr>
          </a:lstStyle>
          <a:p>
            <a:pPr lvl="0"/>
            <a:endParaRPr lang="en-US" dirty="0"/>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342901" y="5673471"/>
            <a:ext cx="2554513" cy="640080"/>
          </a:xfrm>
        </p:spPr>
        <p:txBody>
          <a:bodyPr/>
          <a:lstStyle>
            <a:lvl1pPr>
              <a:defRPr/>
            </a:lvl1pPr>
          </a:lstStyle>
          <a:p>
            <a:pPr lvl="0"/>
            <a:endParaRPr lang="en-US" dirty="0"/>
          </a:p>
        </p:txBody>
      </p:sp>
      <p:sp>
        <p:nvSpPr>
          <p:cNvPr id="18" name="Content Placeholder 7">
            <a:extLst>
              <a:ext uri="{FF2B5EF4-FFF2-40B4-BE49-F238E27FC236}">
                <a16:creationId xmlns:a16="http://schemas.microsoft.com/office/drawing/2014/main" id="{E3F86B90-B307-E3A1-E8FA-A6F9EB4E4325}"/>
              </a:ext>
            </a:extLst>
          </p:cNvPr>
          <p:cNvSpPr>
            <a:spLocks noGrp="1"/>
          </p:cNvSpPr>
          <p:nvPr>
            <p:ph sz="quarter" idx="19"/>
          </p:nvPr>
        </p:nvSpPr>
        <p:spPr>
          <a:xfrm>
            <a:off x="3294744" y="1691640"/>
            <a:ext cx="2554513" cy="640080"/>
          </a:xfrm>
          <a:prstGeom prst="rect">
            <a:avLst/>
          </a:prstGeom>
        </p:spPr>
        <p:txBody>
          <a:bodyPr/>
          <a:lstStyle>
            <a:lvl1pPr>
              <a:defRPr/>
            </a:lvl1pPr>
          </a:lstStyle>
          <a:p>
            <a:pPr lvl="0"/>
            <a:endParaRPr lang="en-US" dirty="0"/>
          </a:p>
        </p:txBody>
      </p:sp>
      <p:sp>
        <p:nvSpPr>
          <p:cNvPr id="19" name="Content Placeholder 8">
            <a:extLst>
              <a:ext uri="{FF2B5EF4-FFF2-40B4-BE49-F238E27FC236}">
                <a16:creationId xmlns:a16="http://schemas.microsoft.com/office/drawing/2014/main" id="{8C7D2907-9E3B-4E83-6CFD-2950A48E8B03}"/>
              </a:ext>
            </a:extLst>
          </p:cNvPr>
          <p:cNvSpPr>
            <a:spLocks noGrp="1"/>
          </p:cNvSpPr>
          <p:nvPr>
            <p:ph sz="quarter" idx="20"/>
          </p:nvPr>
        </p:nvSpPr>
        <p:spPr>
          <a:xfrm>
            <a:off x="3294744" y="2488006"/>
            <a:ext cx="2554513" cy="640080"/>
          </a:xfrm>
        </p:spPr>
        <p:txBody>
          <a:bodyPr/>
          <a:lstStyle>
            <a:lvl1pPr>
              <a:defRPr/>
            </a:lvl1pPr>
          </a:lstStyle>
          <a:p>
            <a:pPr lvl="0"/>
            <a:endParaRPr lang="en-US" dirty="0"/>
          </a:p>
        </p:txBody>
      </p:sp>
      <p:sp>
        <p:nvSpPr>
          <p:cNvPr id="20" name="Content Placeholder 9">
            <a:extLst>
              <a:ext uri="{FF2B5EF4-FFF2-40B4-BE49-F238E27FC236}">
                <a16:creationId xmlns:a16="http://schemas.microsoft.com/office/drawing/2014/main" id="{689547EE-237D-CCAC-DAA1-AADFFC9C7B67}"/>
              </a:ext>
            </a:extLst>
          </p:cNvPr>
          <p:cNvSpPr>
            <a:spLocks noGrp="1"/>
          </p:cNvSpPr>
          <p:nvPr>
            <p:ph sz="quarter" idx="21"/>
          </p:nvPr>
        </p:nvSpPr>
        <p:spPr>
          <a:xfrm>
            <a:off x="3294744" y="3284372"/>
            <a:ext cx="2554513" cy="640080"/>
          </a:xfrm>
        </p:spPr>
        <p:txBody>
          <a:bodyPr/>
          <a:lstStyle>
            <a:lvl1pPr>
              <a:defRPr/>
            </a:lvl1pPr>
          </a:lstStyle>
          <a:p>
            <a:pPr lvl="0"/>
            <a:endParaRPr lang="en-US" dirty="0"/>
          </a:p>
        </p:txBody>
      </p:sp>
      <p:sp>
        <p:nvSpPr>
          <p:cNvPr id="21" name="Content Placeholder 10">
            <a:extLst>
              <a:ext uri="{FF2B5EF4-FFF2-40B4-BE49-F238E27FC236}">
                <a16:creationId xmlns:a16="http://schemas.microsoft.com/office/drawing/2014/main" id="{747AC1A0-A722-628F-9C0E-5820FBDB98D5}"/>
              </a:ext>
            </a:extLst>
          </p:cNvPr>
          <p:cNvSpPr>
            <a:spLocks noGrp="1"/>
          </p:cNvSpPr>
          <p:nvPr>
            <p:ph sz="quarter" idx="22"/>
          </p:nvPr>
        </p:nvSpPr>
        <p:spPr>
          <a:xfrm>
            <a:off x="3294744" y="4080738"/>
            <a:ext cx="2554513" cy="640080"/>
          </a:xfrm>
        </p:spPr>
        <p:txBody>
          <a:bodyPr/>
          <a:lstStyle>
            <a:lvl1pPr>
              <a:defRPr/>
            </a:lvl1pPr>
          </a:lstStyle>
          <a:p>
            <a:pPr lvl="0"/>
            <a:endParaRPr lang="en-US" dirty="0"/>
          </a:p>
        </p:txBody>
      </p:sp>
      <p:sp>
        <p:nvSpPr>
          <p:cNvPr id="22" name="Content Placeholder 11">
            <a:extLst>
              <a:ext uri="{FF2B5EF4-FFF2-40B4-BE49-F238E27FC236}">
                <a16:creationId xmlns:a16="http://schemas.microsoft.com/office/drawing/2014/main" id="{E49DFDA8-A118-EBBD-EF64-3FC3F23C2912}"/>
              </a:ext>
            </a:extLst>
          </p:cNvPr>
          <p:cNvSpPr>
            <a:spLocks noGrp="1"/>
          </p:cNvSpPr>
          <p:nvPr>
            <p:ph sz="quarter" idx="23"/>
          </p:nvPr>
        </p:nvSpPr>
        <p:spPr>
          <a:xfrm>
            <a:off x="3294744" y="4877104"/>
            <a:ext cx="2554513" cy="640080"/>
          </a:xfrm>
        </p:spPr>
        <p:txBody>
          <a:bodyPr/>
          <a:lstStyle>
            <a:lvl1pPr>
              <a:defRPr/>
            </a:lvl1pPr>
          </a:lstStyle>
          <a:p>
            <a:pPr lvl="0"/>
            <a:endParaRPr lang="en-US" dirty="0"/>
          </a:p>
        </p:txBody>
      </p:sp>
      <p:sp>
        <p:nvSpPr>
          <p:cNvPr id="23" name="Content Placeholder 12">
            <a:extLst>
              <a:ext uri="{FF2B5EF4-FFF2-40B4-BE49-F238E27FC236}">
                <a16:creationId xmlns:a16="http://schemas.microsoft.com/office/drawing/2014/main" id="{6DD3370B-2A3A-800D-168F-1870BB693D16}"/>
              </a:ext>
            </a:extLst>
          </p:cNvPr>
          <p:cNvSpPr>
            <a:spLocks noGrp="1"/>
          </p:cNvSpPr>
          <p:nvPr>
            <p:ph sz="quarter" idx="24"/>
          </p:nvPr>
        </p:nvSpPr>
        <p:spPr>
          <a:xfrm>
            <a:off x="3294744" y="5673471"/>
            <a:ext cx="2554513" cy="640080"/>
          </a:xfrm>
        </p:spPr>
        <p:txBody>
          <a:bodyPr/>
          <a:lstStyle>
            <a:lvl1pPr>
              <a:defRPr/>
            </a:lvl1pPr>
          </a:lstStyle>
          <a:p>
            <a:pPr lvl="0"/>
            <a:endParaRPr lang="en-US" dirty="0"/>
          </a:p>
        </p:txBody>
      </p:sp>
      <p:sp>
        <p:nvSpPr>
          <p:cNvPr id="4" name="Content Placeholder 13">
            <a:extLst>
              <a:ext uri="{FF2B5EF4-FFF2-40B4-BE49-F238E27FC236}">
                <a16:creationId xmlns:a16="http://schemas.microsoft.com/office/drawing/2014/main" id="{94B26D90-64A3-D054-BB8F-32C6CE0BE363}"/>
              </a:ext>
            </a:extLst>
          </p:cNvPr>
          <p:cNvSpPr>
            <a:spLocks noGrp="1"/>
          </p:cNvSpPr>
          <p:nvPr>
            <p:ph sz="quarter" idx="25"/>
          </p:nvPr>
        </p:nvSpPr>
        <p:spPr>
          <a:xfrm>
            <a:off x="6246588" y="1691640"/>
            <a:ext cx="2554513" cy="640080"/>
          </a:xfrm>
          <a:prstGeom prst="rect">
            <a:avLst/>
          </a:prstGeom>
        </p:spPr>
        <p:txBody>
          <a:bodyPr/>
          <a:lstStyle>
            <a:lvl1pPr>
              <a:defRPr/>
            </a:lvl1pPr>
          </a:lstStyle>
          <a:p>
            <a:pPr lvl="0"/>
            <a:endParaRPr lang="en-US" dirty="0"/>
          </a:p>
        </p:txBody>
      </p:sp>
      <p:sp>
        <p:nvSpPr>
          <p:cNvPr id="7" name="Content Placeholder 14">
            <a:extLst>
              <a:ext uri="{FF2B5EF4-FFF2-40B4-BE49-F238E27FC236}">
                <a16:creationId xmlns:a16="http://schemas.microsoft.com/office/drawing/2014/main" id="{B6E7DEB2-7EFD-AC3E-B00E-FE9AD85E049E}"/>
              </a:ext>
            </a:extLst>
          </p:cNvPr>
          <p:cNvSpPr>
            <a:spLocks noGrp="1"/>
          </p:cNvSpPr>
          <p:nvPr>
            <p:ph sz="quarter" idx="26"/>
          </p:nvPr>
        </p:nvSpPr>
        <p:spPr>
          <a:xfrm>
            <a:off x="6246588" y="2488006"/>
            <a:ext cx="2554513" cy="640080"/>
          </a:xfrm>
        </p:spPr>
        <p:txBody>
          <a:bodyPr/>
          <a:lstStyle>
            <a:lvl1pPr>
              <a:defRPr/>
            </a:lvl1pPr>
          </a:lstStyle>
          <a:p>
            <a:pPr lvl="0"/>
            <a:endParaRPr lang="en-US" dirty="0"/>
          </a:p>
        </p:txBody>
      </p:sp>
      <p:sp>
        <p:nvSpPr>
          <p:cNvPr id="9" name="Content Placeholder 15">
            <a:extLst>
              <a:ext uri="{FF2B5EF4-FFF2-40B4-BE49-F238E27FC236}">
                <a16:creationId xmlns:a16="http://schemas.microsoft.com/office/drawing/2014/main" id="{1D9F9BE1-3FEE-265A-4601-43AC76F186FD}"/>
              </a:ext>
            </a:extLst>
          </p:cNvPr>
          <p:cNvSpPr>
            <a:spLocks noGrp="1"/>
          </p:cNvSpPr>
          <p:nvPr>
            <p:ph sz="quarter" idx="27"/>
          </p:nvPr>
        </p:nvSpPr>
        <p:spPr>
          <a:xfrm>
            <a:off x="6246588" y="3284372"/>
            <a:ext cx="2554513" cy="640080"/>
          </a:xfrm>
        </p:spPr>
        <p:txBody>
          <a:bodyPr/>
          <a:lstStyle>
            <a:lvl1pPr>
              <a:defRPr/>
            </a:lvl1pPr>
          </a:lstStyle>
          <a:p>
            <a:pPr lvl="0"/>
            <a:endParaRPr lang="en-US" dirty="0"/>
          </a:p>
        </p:txBody>
      </p:sp>
      <p:sp>
        <p:nvSpPr>
          <p:cNvPr id="10" name="Content Placeholder 16">
            <a:extLst>
              <a:ext uri="{FF2B5EF4-FFF2-40B4-BE49-F238E27FC236}">
                <a16:creationId xmlns:a16="http://schemas.microsoft.com/office/drawing/2014/main" id="{84B77A11-CF48-C2D0-55DD-3330B8283587}"/>
              </a:ext>
            </a:extLst>
          </p:cNvPr>
          <p:cNvSpPr>
            <a:spLocks noGrp="1"/>
          </p:cNvSpPr>
          <p:nvPr>
            <p:ph sz="quarter" idx="28"/>
          </p:nvPr>
        </p:nvSpPr>
        <p:spPr>
          <a:xfrm>
            <a:off x="6246588" y="4080738"/>
            <a:ext cx="2554513" cy="640080"/>
          </a:xfrm>
        </p:spPr>
        <p:txBody>
          <a:bodyPr/>
          <a:lstStyle>
            <a:lvl1pPr>
              <a:defRPr/>
            </a:lvl1pPr>
          </a:lstStyle>
          <a:p>
            <a:pPr lvl="0"/>
            <a:endParaRPr lang="en-US" dirty="0"/>
          </a:p>
        </p:txBody>
      </p:sp>
      <p:sp>
        <p:nvSpPr>
          <p:cNvPr id="12" name="Content Placeholder 17">
            <a:extLst>
              <a:ext uri="{FF2B5EF4-FFF2-40B4-BE49-F238E27FC236}">
                <a16:creationId xmlns:a16="http://schemas.microsoft.com/office/drawing/2014/main" id="{F98B8886-62C2-45E6-8144-B13DFB6D2EAA}"/>
              </a:ext>
            </a:extLst>
          </p:cNvPr>
          <p:cNvSpPr>
            <a:spLocks noGrp="1"/>
          </p:cNvSpPr>
          <p:nvPr>
            <p:ph sz="quarter" idx="29"/>
          </p:nvPr>
        </p:nvSpPr>
        <p:spPr>
          <a:xfrm>
            <a:off x="6246588" y="4877104"/>
            <a:ext cx="2554513" cy="640080"/>
          </a:xfrm>
        </p:spPr>
        <p:txBody>
          <a:bodyPr/>
          <a:lstStyle>
            <a:lvl1pPr>
              <a:defRPr/>
            </a:lvl1pPr>
          </a:lstStyle>
          <a:p>
            <a:pPr lvl="0"/>
            <a:endParaRPr lang="en-US" dirty="0"/>
          </a:p>
        </p:txBody>
      </p:sp>
      <p:sp>
        <p:nvSpPr>
          <p:cNvPr id="14" name="Content Placeholder 18">
            <a:extLst>
              <a:ext uri="{FF2B5EF4-FFF2-40B4-BE49-F238E27FC236}">
                <a16:creationId xmlns:a16="http://schemas.microsoft.com/office/drawing/2014/main" id="{9DAE65B4-BA13-857E-D429-4AB3603DBDE4}"/>
              </a:ext>
            </a:extLst>
          </p:cNvPr>
          <p:cNvSpPr>
            <a:spLocks noGrp="1"/>
          </p:cNvSpPr>
          <p:nvPr>
            <p:ph sz="quarter" idx="30"/>
          </p:nvPr>
        </p:nvSpPr>
        <p:spPr>
          <a:xfrm>
            <a:off x="6246588" y="5673471"/>
            <a:ext cx="2554513" cy="640080"/>
          </a:xfrm>
        </p:spPr>
        <p:txBody>
          <a:bodyPr/>
          <a:lstStyle>
            <a:lvl1pPr>
              <a:defRPr/>
            </a:lvl1pPr>
          </a:lstStyle>
          <a:p>
            <a:pPr lvl="0"/>
            <a:endParaRPr lang="en-US" dirty="0"/>
          </a:p>
        </p:txBody>
      </p:sp>
      <p:sp>
        <p:nvSpPr>
          <p:cNvPr id="16" name="Text Placeholder 3">
            <a:extLst>
              <a:ext uri="{FF2B5EF4-FFF2-40B4-BE49-F238E27FC236}">
                <a16:creationId xmlns:a16="http://schemas.microsoft.com/office/drawing/2014/main" id="{04468B86-03CB-4A61-B64D-0EC47AD8851A}"/>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17" name="Text Placeholder 4">
            <a:extLst>
              <a:ext uri="{FF2B5EF4-FFF2-40B4-BE49-F238E27FC236}">
                <a16:creationId xmlns:a16="http://schemas.microsoft.com/office/drawing/2014/main" id="{2994964F-244F-3AAD-A676-EF2FFCE10AD9}"/>
              </a:ext>
            </a:extLst>
          </p:cNvPr>
          <p:cNvSpPr>
            <a:spLocks noGrp="1"/>
          </p:cNvSpPr>
          <p:nvPr>
            <p:ph type="body" sz="quarter" idx="32"/>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457200" cy="182880"/>
          </a:xfrm>
          <a:prstGeom prst="rect">
            <a:avLst/>
          </a:prstGeo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138908570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noAutofit/>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noAutofit/>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noAutofit/>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noAutofit/>
          </a:bodyPr>
          <a:lstStyle>
            <a:lvl1pPr algn="ctr">
              <a:defRPr/>
            </a:lvl1pPr>
          </a:lstStyle>
          <a:p>
            <a:pPr defTabSz="457200">
              <a:spcBef>
                <a:spcPct val="20000"/>
              </a:spcBef>
              <a:defRPr/>
            </a:pPr>
            <a:r>
              <a:rPr lang="en-US" dirty="0"/>
              <a:t>© McGraw Hill LLC. All rights reserved. No reproduction or distribution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noAutofit/>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noAutofit/>
          </a:bodyPr>
          <a:lstStyle>
            <a:lvl1pPr algn="ctr">
              <a:defRPr/>
            </a:lvl1pPr>
          </a:lstStyle>
          <a:p>
            <a:pPr defTabSz="457200">
              <a:spcBef>
                <a:spcPct val="20000"/>
              </a:spcBef>
              <a:defRPr/>
            </a:pPr>
            <a:r>
              <a:rPr lang="en-US" dirty="0"/>
              <a:t>© McGraw Hill LLC. All rights reserved. No reproduction or distribution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337702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22792" y="6675120"/>
            <a:ext cx="356616"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sz="2800"/>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22792" y="6675120"/>
            <a:ext cx="457200" cy="182880"/>
          </a:xfrm>
        </p:spPr>
        <p:txBody>
          <a:bodyPr/>
          <a:lstStyle/>
          <a:p>
            <a:r>
              <a:rPr lang="en-US" dirty="0"/>
              <a:t>17-</a:t>
            </a:r>
            <a:fld id="{68151E55-6873-49E2-B8D5-2F265E6F1973}" type="slidenum">
              <a:rPr smtClean="0"/>
              <a:pPr/>
              <a:t>‹#›</a:t>
            </a:fld>
            <a:endParaRPr lang="en-US" dirty="0"/>
          </a:p>
        </p:txBody>
      </p:sp>
    </p:spTree>
    <p:extLst>
      <p:ext uri="{BB962C8B-B14F-4D97-AF65-F5344CB8AC3E}">
        <p14:creationId xmlns:p14="http://schemas.microsoft.com/office/powerpoint/2010/main" val="3803678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8" name="Return to main slide Link 1">
            <a:extLst>
              <a:ext uri="{FF2B5EF4-FFF2-40B4-BE49-F238E27FC236}">
                <a16:creationId xmlns:a16="http://schemas.microsoft.com/office/drawing/2014/main" id="{CA8931B4-D4B5-E0CD-32BB-AC6D28442CF4}"/>
              </a:ext>
            </a:extLst>
          </p:cNvPr>
          <p:cNvSpPr>
            <a:spLocks noGrp="1"/>
          </p:cNvSpPr>
          <p:nvPr>
            <p:ph type="body" sz="quarter" idx="16" hasCustomPrompt="1"/>
          </p:nvPr>
        </p:nvSpPr>
        <p:spPr>
          <a:xfrm>
            <a:off x="3081338" y="1068388"/>
            <a:ext cx="2981325" cy="225425"/>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lvl="0" algn="ctr"/>
            <a:r>
              <a:rPr lang="en-US" dirty="0"/>
              <a:t>Return to parent-slide containing images.</a:t>
            </a:r>
          </a:p>
        </p:txBody>
      </p:sp>
      <p:sp>
        <p:nvSpPr>
          <p:cNvPr id="10" name="Content Placeholder 9">
            <a:extLst>
              <a:ext uri="{FF2B5EF4-FFF2-40B4-BE49-F238E27FC236}">
                <a16:creationId xmlns:a16="http://schemas.microsoft.com/office/drawing/2014/main" id="{73626CFD-2963-C1FF-579E-726768F60547}"/>
              </a:ext>
            </a:extLst>
          </p:cNvPr>
          <p:cNvSpPr>
            <a:spLocks noGrp="1"/>
          </p:cNvSpPr>
          <p:nvPr>
            <p:ph sz="quarter" idx="17" hasCustomPrompt="1"/>
          </p:nvPr>
        </p:nvSpPr>
        <p:spPr/>
        <p:txBody>
          <a:bodyPr/>
          <a:lstStyle>
            <a:lvl1pPr>
              <a:defRPr>
                <a:latin typeface="+mn-lt"/>
              </a:defRPr>
            </a:lvl1pPr>
            <a:lvl2pPr>
              <a:defRPr>
                <a:latin typeface="+mn-lt"/>
              </a:defRPr>
            </a:lvl2pPr>
            <a:lvl3pPr>
              <a:defRPr>
                <a:latin typeface="+mn-lt"/>
              </a:defRPr>
            </a:lvl3pPr>
          </a:lstStyle>
          <a:p>
            <a:pPr lvl="0"/>
            <a:r>
              <a:rPr lang="en-US" dirty="0"/>
              <a:t>Slide Content</a:t>
            </a:r>
          </a:p>
          <a:p>
            <a:pPr lvl="1"/>
            <a:r>
              <a:rPr lang="en-US" dirty="0"/>
              <a:t>Second level</a:t>
            </a:r>
          </a:p>
          <a:p>
            <a:pPr lvl="2"/>
            <a:r>
              <a:rPr lang="en-US" dirty="0"/>
              <a:t>Third level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Return to main slide Link 2">
            <a:extLst>
              <a:ext uri="{FF2B5EF4-FFF2-40B4-BE49-F238E27FC236}">
                <a16:creationId xmlns:a16="http://schemas.microsoft.com/office/drawing/2014/main" id="{162BB7A2-838E-4F41-55FD-C715383EE3E2}"/>
              </a:ext>
            </a:extLst>
          </p:cNvPr>
          <p:cNvSpPr>
            <a:spLocks noGrp="1"/>
          </p:cNvSpPr>
          <p:nvPr>
            <p:ph type="body" sz="quarter" idx="18" hasCustomPrompt="1"/>
          </p:nvPr>
        </p:nvSpPr>
        <p:spPr>
          <a:xfrm>
            <a:off x="3081528" y="6354763"/>
            <a:ext cx="2980944" cy="228600"/>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6616"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13222756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1752"/>
            <a:ext cx="8458200" cy="676656"/>
          </a:xfrm>
          <a:prstGeom prst="rect">
            <a:avLst/>
          </a:prstGeom>
        </p:spPr>
        <p:txBody>
          <a:bodyPr anchor="ctr">
            <a:noAutofit/>
          </a:bodyPr>
          <a:lstStyle>
            <a:lvl1pPr>
              <a:defRPr sz="2400"/>
            </a:lvl1pPr>
          </a:lstStyle>
          <a:p>
            <a:r>
              <a:rPr lang="en-US" dirty="0"/>
              <a:t>Slide Title</a:t>
            </a:r>
          </a:p>
        </p:txBody>
      </p:sp>
      <p:sp>
        <p:nvSpPr>
          <p:cNvPr id="4" name="Return to main slide Link 1">
            <a:extLst>
              <a:ext uri="{FF2B5EF4-FFF2-40B4-BE49-F238E27FC236}">
                <a16:creationId xmlns:a16="http://schemas.microsoft.com/office/drawing/2014/main" id="{F26EDF14-B2E9-BF97-26C7-B5361587CB5A}"/>
              </a:ext>
            </a:extLst>
          </p:cNvPr>
          <p:cNvSpPr>
            <a:spLocks noGrp="1"/>
          </p:cNvSpPr>
          <p:nvPr>
            <p:ph type="body" sz="quarter" idx="17" hasCustomPrompt="1"/>
          </p:nvPr>
        </p:nvSpPr>
        <p:spPr>
          <a:xfrm>
            <a:off x="3081528" y="1069848"/>
            <a:ext cx="2980944" cy="225425"/>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12" name="Image Identifier 1">
            <a:extLst>
              <a:ext uri="{FF2B5EF4-FFF2-40B4-BE49-F238E27FC236}">
                <a16:creationId xmlns:a16="http://schemas.microsoft.com/office/drawing/2014/main" id="{66FC4F3D-1006-001F-E3E1-34E8D98BCCA6}"/>
              </a:ext>
            </a:extLst>
          </p:cNvPr>
          <p:cNvSpPr>
            <a:spLocks noGrp="1"/>
          </p:cNvSpPr>
          <p:nvPr>
            <p:ph type="body" sz="quarter" idx="18" hasCustomPrompt="1"/>
          </p:nvPr>
        </p:nvSpPr>
        <p:spPr>
          <a:xfrm>
            <a:off x="342900" y="1410562"/>
            <a:ext cx="4078224" cy="393700"/>
          </a:xfrm>
        </p:spPr>
        <p:txBody>
          <a:bodyPr>
            <a:noAutofit/>
          </a:bodyPr>
          <a:lstStyle/>
          <a:p>
            <a:pPr lvl="0"/>
            <a:r>
              <a:rPr lang="en-US" dirty="0"/>
              <a:t>Image Identifier 1</a:t>
            </a:r>
          </a:p>
        </p:txBody>
      </p:sp>
      <p:sp>
        <p:nvSpPr>
          <p:cNvPr id="14" name="Content Placeholder 1">
            <a:extLst>
              <a:ext uri="{FF2B5EF4-FFF2-40B4-BE49-F238E27FC236}">
                <a16:creationId xmlns:a16="http://schemas.microsoft.com/office/drawing/2014/main" id="{AD34AB29-6F3A-C82E-2112-A29AFE3E8783}"/>
              </a:ext>
            </a:extLst>
          </p:cNvPr>
          <p:cNvSpPr>
            <a:spLocks noGrp="1"/>
          </p:cNvSpPr>
          <p:nvPr>
            <p:ph sz="quarter" idx="19" hasCustomPrompt="1"/>
          </p:nvPr>
        </p:nvSpPr>
        <p:spPr>
          <a:xfrm>
            <a:off x="342900" y="1929384"/>
            <a:ext cx="4076700" cy="4314825"/>
          </a:xfrm>
        </p:spPr>
        <p:txBody>
          <a:bodyPr>
            <a:noAutofit/>
          </a:bodyPr>
          <a:lstStyle/>
          <a:p>
            <a:pPr lvl="0"/>
            <a:r>
              <a:rPr lang="en-US" dirty="0"/>
              <a:t>Slide Content</a:t>
            </a:r>
          </a:p>
          <a:p>
            <a:pPr lvl="1"/>
            <a:r>
              <a:rPr lang="en-US" dirty="0"/>
              <a:t>Second level</a:t>
            </a:r>
          </a:p>
          <a:p>
            <a:pPr lvl="2"/>
            <a:r>
              <a:rPr lang="en-US" dirty="0"/>
              <a:t>Third level</a:t>
            </a:r>
          </a:p>
        </p:txBody>
      </p:sp>
      <p:sp>
        <p:nvSpPr>
          <p:cNvPr id="16" name="Image Identifier 2">
            <a:extLst>
              <a:ext uri="{FF2B5EF4-FFF2-40B4-BE49-F238E27FC236}">
                <a16:creationId xmlns:a16="http://schemas.microsoft.com/office/drawing/2014/main" id="{91F14EE4-57B2-80F8-F97F-8F90727CD808}"/>
              </a:ext>
            </a:extLst>
          </p:cNvPr>
          <p:cNvSpPr>
            <a:spLocks noGrp="1"/>
          </p:cNvSpPr>
          <p:nvPr>
            <p:ph type="body" sz="quarter" idx="20" hasCustomPrompt="1"/>
          </p:nvPr>
        </p:nvSpPr>
        <p:spPr>
          <a:xfrm>
            <a:off x="4727448" y="1404938"/>
            <a:ext cx="4078224" cy="393192"/>
          </a:xfrm>
        </p:spPr>
        <p:txBody>
          <a:bodyPr>
            <a:noAutofit/>
          </a:bodyPr>
          <a:lstStyle/>
          <a:p>
            <a:pPr lvl="0"/>
            <a:r>
              <a:rPr lang="en-US" dirty="0"/>
              <a:t>Image Identifier 2</a:t>
            </a:r>
          </a:p>
        </p:txBody>
      </p:sp>
      <p:sp>
        <p:nvSpPr>
          <p:cNvPr id="18" name="Content Placeholder 2">
            <a:extLst>
              <a:ext uri="{FF2B5EF4-FFF2-40B4-BE49-F238E27FC236}">
                <a16:creationId xmlns:a16="http://schemas.microsoft.com/office/drawing/2014/main" id="{A10A15B6-CA9D-727F-1B00-62A32964057D}"/>
              </a:ext>
            </a:extLst>
          </p:cNvPr>
          <p:cNvSpPr>
            <a:spLocks noGrp="1"/>
          </p:cNvSpPr>
          <p:nvPr>
            <p:ph sz="quarter" idx="21" hasCustomPrompt="1"/>
          </p:nvPr>
        </p:nvSpPr>
        <p:spPr>
          <a:xfrm>
            <a:off x="4727448" y="1929384"/>
            <a:ext cx="4078224" cy="4314825"/>
          </a:xfrm>
        </p:spPr>
        <p:txBody>
          <a:bodyPr>
            <a:noAutofit/>
          </a:bodyPr>
          <a:lstStyle/>
          <a:p>
            <a:pPr lvl="0"/>
            <a:r>
              <a:rPr lang="en-US" dirty="0"/>
              <a:t>Slide Content 2</a:t>
            </a:r>
          </a:p>
          <a:p>
            <a:pPr lvl="1"/>
            <a:r>
              <a:rPr lang="en-US" dirty="0"/>
              <a:t>Second level</a:t>
            </a:r>
          </a:p>
          <a:p>
            <a:pPr lvl="2"/>
            <a:r>
              <a:rPr lang="en-US" dirty="0"/>
              <a:t>Third level</a:t>
            </a:r>
          </a:p>
        </p:txBody>
      </p:sp>
      <p:sp>
        <p:nvSpPr>
          <p:cNvPr id="19" name="Return to main slide Link 2">
            <a:extLst>
              <a:ext uri="{FF2B5EF4-FFF2-40B4-BE49-F238E27FC236}">
                <a16:creationId xmlns:a16="http://schemas.microsoft.com/office/drawing/2014/main" id="{3984A342-B272-A827-160E-66826A20DB1A}"/>
              </a:ext>
            </a:extLst>
          </p:cNvPr>
          <p:cNvSpPr>
            <a:spLocks noGrp="1"/>
          </p:cNvSpPr>
          <p:nvPr>
            <p:ph type="body" sz="quarter" idx="22" hasCustomPrompt="1"/>
          </p:nvPr>
        </p:nvSpPr>
        <p:spPr>
          <a:xfrm>
            <a:off x="3081528" y="6355080"/>
            <a:ext cx="2980944" cy="228600"/>
          </a:xfrm>
        </p:spPr>
        <p:txBody>
          <a:bodyPr anchor="ctr">
            <a:noAutofit/>
          </a:bodyPr>
          <a:lstStyle>
            <a:lvl1pPr algn="ctr">
              <a:defRPr sz="120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a:prstGeom prst="rect">
            <a:avLst/>
          </a:prstGeom>
        </p:spPr>
        <p:txBody>
          <a:bodyPr>
            <a:noAutofit/>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9539636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21792"/>
            <a:ext cx="8458200" cy="731520"/>
          </a:xfrm>
          <a:prstGeom prst="rect">
            <a:avLst/>
          </a:prstGeom>
        </p:spPr>
        <p:txBody>
          <a:bodyPr anchor="ctr"/>
          <a:lstStyle>
            <a:lvl1pPr algn="ctr">
              <a:defRPr sz="2800">
                <a:latin typeface="Calibri" panose="020F0502020204030204" pitchFamily="34" charset="0"/>
                <a:ea typeface="Calibri" panose="020F0502020204030204" pitchFamily="34" charset="0"/>
                <a:cs typeface="Calibri" panose="020F0502020204030204" pitchFamily="34" charset="0"/>
              </a:defRPr>
            </a:lvl1pPr>
          </a:lstStyle>
          <a:p>
            <a:r>
              <a:rPr lang="en-US" dirty="0"/>
              <a:t>Slide Title</a:t>
            </a:r>
          </a:p>
        </p:txBody>
      </p:sp>
      <p:sp>
        <p:nvSpPr>
          <p:cNvPr id="8" name="Return to main slide Link 1">
            <a:extLst>
              <a:ext uri="{FF2B5EF4-FFF2-40B4-BE49-F238E27FC236}">
                <a16:creationId xmlns:a16="http://schemas.microsoft.com/office/drawing/2014/main" id="{CA8931B4-D4B5-E0CD-32BB-AC6D28442CF4}"/>
              </a:ext>
            </a:extLst>
          </p:cNvPr>
          <p:cNvSpPr>
            <a:spLocks noGrp="1"/>
          </p:cNvSpPr>
          <p:nvPr>
            <p:ph type="body" sz="quarter" idx="16" hasCustomPrompt="1"/>
          </p:nvPr>
        </p:nvSpPr>
        <p:spPr>
          <a:xfrm>
            <a:off x="3081338" y="1453896"/>
            <a:ext cx="2981325" cy="225425"/>
          </a:xfrm>
        </p:spPr>
        <p:txBody>
          <a:bodyPr anchor="ctr">
            <a:noAutofit/>
          </a:bodyPr>
          <a:lstStyle>
            <a:lvl1pPr algn="ctr">
              <a:defRPr sz="1200">
                <a:latin typeface="Calibri" panose="020F0502020204030204" pitchFamily="34" charset="0"/>
                <a:ea typeface="Calibri" panose="020F0502020204030204" pitchFamily="34" charset="0"/>
                <a:cs typeface="Calibri" panose="020F0502020204030204" pitchFamily="34" charset="0"/>
              </a:defRPr>
            </a:lvl1pPr>
            <a:lvl2pPr algn="ctr">
              <a:defRPr sz="1200"/>
            </a:lvl2pPr>
            <a:lvl3pPr algn="ctr">
              <a:defRPr sz="1200"/>
            </a:lvl3pPr>
            <a:lvl4pPr algn="ctr">
              <a:defRPr sz="1200"/>
            </a:lvl4pPr>
            <a:lvl5pPr algn="ctr">
              <a:defRPr sz="1200"/>
            </a:lvl5pPr>
          </a:lstStyle>
          <a:p>
            <a:pPr lvl="0" algn="ctr"/>
            <a:r>
              <a:rPr lang="en-US" dirty="0"/>
              <a:t>Return to parent-slide containing images.</a:t>
            </a:r>
          </a:p>
        </p:txBody>
      </p:sp>
      <p:sp>
        <p:nvSpPr>
          <p:cNvPr id="10" name="Content Placeholder 9">
            <a:extLst>
              <a:ext uri="{FF2B5EF4-FFF2-40B4-BE49-F238E27FC236}">
                <a16:creationId xmlns:a16="http://schemas.microsoft.com/office/drawing/2014/main" id="{73626CFD-2963-C1FF-579E-726768F60547}"/>
              </a:ext>
            </a:extLst>
          </p:cNvPr>
          <p:cNvSpPr>
            <a:spLocks noGrp="1"/>
          </p:cNvSpPr>
          <p:nvPr>
            <p:ph sz="quarter" idx="17" hasCustomPrompt="1"/>
          </p:nvPr>
        </p:nvSpPr>
        <p:spPr>
          <a:xfrm>
            <a:off x="342900" y="1755648"/>
            <a:ext cx="8458200" cy="4526280"/>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stStyle>
          <a:p>
            <a:pPr lvl="0"/>
            <a:r>
              <a:rPr lang="en-US" dirty="0"/>
              <a:t>Slide Content</a:t>
            </a:r>
          </a:p>
          <a:p>
            <a:pPr lvl="1"/>
            <a:r>
              <a:rPr lang="en-US" dirty="0"/>
              <a:t>Second level</a:t>
            </a:r>
          </a:p>
          <a:p>
            <a:pPr lvl="2"/>
            <a:r>
              <a:rPr lang="en-US" dirty="0"/>
              <a:t>Third level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Return to main slide Link 2">
            <a:extLst>
              <a:ext uri="{FF2B5EF4-FFF2-40B4-BE49-F238E27FC236}">
                <a16:creationId xmlns:a16="http://schemas.microsoft.com/office/drawing/2014/main" id="{162BB7A2-838E-4F41-55FD-C715383EE3E2}"/>
              </a:ext>
            </a:extLst>
          </p:cNvPr>
          <p:cNvSpPr>
            <a:spLocks noGrp="1"/>
          </p:cNvSpPr>
          <p:nvPr>
            <p:ph type="body" sz="quarter" idx="18" hasCustomPrompt="1"/>
          </p:nvPr>
        </p:nvSpPr>
        <p:spPr>
          <a:xfrm>
            <a:off x="3081528" y="6354763"/>
            <a:ext cx="2980944" cy="228600"/>
          </a:xfrm>
        </p:spPr>
        <p:txBody>
          <a:bodyPr anchor="ctr">
            <a:noAutofit/>
          </a:bodyPr>
          <a:lstStyle>
            <a:lvl1pPr algn="ctr">
              <a:defRPr sz="1200">
                <a:latin typeface="Calibri" panose="020F0502020204030204" pitchFamily="34" charset="0"/>
                <a:ea typeface="Calibri" panose="020F0502020204030204" pitchFamily="34" charset="0"/>
                <a:cs typeface="Calibri" panose="020F0502020204030204" pitchFamily="34" charset="0"/>
              </a:defRPr>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453580" cy="182880"/>
          </a:xfrm>
        </p:spPr>
        <p:txBody>
          <a:body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246886122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noAutofit/>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noAutofit/>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sp>
        <p:nvSpPr>
          <p:cNvPr id="2" name="Title"/>
          <p:cNvSpPr>
            <a:spLocks noGrp="1"/>
          </p:cNvSpPr>
          <p:nvPr userDrawn="1">
            <p:ph type="ctrTitle"/>
          </p:nvPr>
        </p:nvSpPr>
        <p:spPr>
          <a:xfrm>
            <a:off x="685800" y="3172968"/>
            <a:ext cx="4727448" cy="914400"/>
          </a:xfrm>
          <a:prstGeom prst="rect">
            <a:avLst/>
          </a:prstGeom>
        </p:spPr>
        <p:txBody>
          <a:bodyPr anchor="t">
            <a:noAutofit/>
          </a:bodyPr>
          <a:lstStyle>
            <a:lvl1pPr algn="l">
              <a:lnSpc>
                <a:spcPct val="100000"/>
              </a:lnSpc>
              <a:defRPr sz="3200" b="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sp>
        <p:nvSpPr>
          <p:cNvPr id="3" name="Subtitle"/>
          <p:cNvSpPr>
            <a:spLocks noGrp="1"/>
          </p:cNvSpPr>
          <p:nvPr>
            <p:ph type="subTitle" idx="1"/>
          </p:nvPr>
        </p:nvSpPr>
        <p:spPr>
          <a:xfrm>
            <a:off x="685800" y="1499616"/>
            <a:ext cx="7772400" cy="1527048"/>
          </a:xfrm>
          <a:prstGeom prst="rect">
            <a:avLst/>
          </a:prstGeom>
        </p:spPr>
        <p:txBody>
          <a:bodyPr>
            <a:noAutofit/>
          </a:bodyPr>
          <a:lstStyle>
            <a:lvl1pPr marL="0" indent="0" algn="l">
              <a:buNone/>
              <a:defRPr sz="44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33" name="Text Placeholder"/>
          <p:cNvSpPr>
            <a:spLocks noGrp="1"/>
          </p:cNvSpPr>
          <p:nvPr>
            <p:ph type="body" sz="quarter" idx="10"/>
          </p:nvPr>
        </p:nvSpPr>
        <p:spPr>
          <a:xfrm>
            <a:off x="685800" y="4480560"/>
            <a:ext cx="7315200" cy="1636776"/>
          </a:xfrm>
          <a:prstGeom prst="rect">
            <a:avLst/>
          </a:prstGeom>
        </p:spPr>
        <p:txBody>
          <a:bodyPr>
            <a:noAutofit/>
          </a:bodyPr>
          <a:lstStyle>
            <a:lvl1pPr>
              <a:spcBef>
                <a:spcPts val="672"/>
              </a:spcBef>
              <a:defRPr sz="2800" b="1">
                <a:solidFill>
                  <a:srgbClr val="002060"/>
                </a:solidFill>
                <a:latin typeface="Calibri" panose="020F0502020204030204" pitchFamily="34" charset="0"/>
                <a:ea typeface="Calibri" panose="020F0502020204030204" pitchFamily="34" charset="0"/>
                <a:cs typeface="Calibri" panose="020F050202020403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noAutofit/>
          </a:bodyPr>
          <a:lstStyle>
            <a:lvl1pPr algn="ctr">
              <a:defRPr>
                <a:solidFill>
                  <a:schemeClr val="tx1"/>
                </a:solidFill>
              </a:defRPr>
            </a:lvl1p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4024858541"/>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4" name="Appendix Link">
            <a:extLst>
              <a:ext uri="{FF2B5EF4-FFF2-40B4-BE49-F238E27FC236}">
                <a16:creationId xmlns:a16="http://schemas.microsoft.com/office/drawing/2014/main" id="{771D63F7-D0B9-6679-7EA3-952D63EE3182}"/>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7" name="Image Credit">
            <a:extLst>
              <a:ext uri="{FF2B5EF4-FFF2-40B4-BE49-F238E27FC236}">
                <a16:creationId xmlns:a16="http://schemas.microsoft.com/office/drawing/2014/main" id="{F0FBFCC1-3BF3-7126-0F0F-F70CF232FB6B}"/>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7119"/>
            <a:ext cx="355840" cy="180879"/>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9" name="Appendix Link">
            <a:extLst>
              <a:ext uri="{FF2B5EF4-FFF2-40B4-BE49-F238E27FC236}">
                <a16:creationId xmlns:a16="http://schemas.microsoft.com/office/drawing/2014/main" id="{0AB70AB4-F7C2-384F-472C-DDF13099864D}"/>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11" name="Image Credit">
            <a:extLst>
              <a:ext uri="{FF2B5EF4-FFF2-40B4-BE49-F238E27FC236}">
                <a16:creationId xmlns:a16="http://schemas.microsoft.com/office/drawing/2014/main" id="{BD524BE4-D7F7-5A6D-5FB6-DCA53BFA14DE}"/>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80160"/>
            <a:ext cx="4076700" cy="4974336"/>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DF179EFA-E3F2-F855-279F-9703B70912C7}"/>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648FD8F4-6D8E-E138-4434-1B9674E26E36}"/>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80160"/>
            <a:ext cx="2383047" cy="4974336"/>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CC2C8DD4-1C81-9EF5-C73F-FB049A5822A8}"/>
              </a:ext>
            </a:extLst>
          </p:cNvPr>
          <p:cNvSpPr>
            <a:spLocks noGrp="1"/>
          </p:cNvSpPr>
          <p:nvPr>
            <p:ph type="body" sz="quarter" idx="15"/>
          </p:nvPr>
        </p:nvSpPr>
        <p:spPr>
          <a:xfrm>
            <a:off x="3374136" y="6327648"/>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pPr lvl="0"/>
            <a:endParaRPr lang="en-US" dirty="0"/>
          </a:p>
        </p:txBody>
      </p:sp>
      <p:sp>
        <p:nvSpPr>
          <p:cNvPr id="9" name="Image Credit">
            <a:extLst>
              <a:ext uri="{FF2B5EF4-FFF2-40B4-BE49-F238E27FC236}">
                <a16:creationId xmlns:a16="http://schemas.microsoft.com/office/drawing/2014/main" id="{470F90C6-D503-AB73-A1AC-E9F8F2B7513A}"/>
              </a:ext>
            </a:extLst>
          </p:cNvPr>
          <p:cNvSpPr>
            <a:spLocks noGrp="1"/>
          </p:cNvSpPr>
          <p:nvPr>
            <p:ph type="body" sz="quarter" idx="16"/>
          </p:nvPr>
        </p:nvSpPr>
        <p:spPr>
          <a:xfrm>
            <a:off x="1563624" y="6675120"/>
            <a:ext cx="6976872" cy="182880"/>
          </a:xfrm>
        </p:spPr>
        <p:txBody>
          <a:bodyPr anchor="ctr">
            <a:noAutofit/>
          </a:bodyPr>
          <a:lstStyle>
            <a:lvl1pPr algn="r">
              <a:defRPr sz="800"/>
            </a:lvl1pPr>
            <a:lvl2pPr algn="r">
              <a:defRPr sz="800"/>
            </a:lvl2pPr>
            <a:lvl3pPr algn="r">
              <a:defRPr sz="800"/>
            </a:lvl3pPr>
            <a:lvl4pPr algn="r">
              <a:defRPr sz="800"/>
            </a:lvl4pPr>
            <a:lvl5pPr algn="r">
              <a:defRPr sz="800"/>
            </a:lvl5pPr>
          </a:lstStyle>
          <a:p>
            <a:pPr lvl="0"/>
            <a:endParaRPr lang="en-US" dirty="0"/>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82880"/>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noAutofit/>
          </a:bodyPr>
          <a:lstStyle>
            <a:lvl1pPr algn="ctr">
              <a:defRPr sz="800">
                <a:solidFill>
                  <a:schemeClr val="tx1"/>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586200"/>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C179790D-0AAB-45C4-2B1B-4D9055E9F512}"/>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453580" cy="182880"/>
          </a:xfrm>
          <a:prstGeom prst="rect">
            <a:avLst/>
          </a:prstGeom>
        </p:spPr>
        <p:txBody>
          <a:bodyPr vert="horz" lIns="45720" tIns="45720" rIns="45720" bIns="45720" rtlCol="0" anchor="ctr">
            <a:noAutofit/>
          </a:bodyPr>
          <a:lstStyle>
            <a:lvl1pPr algn="r">
              <a:defRPr sz="800">
                <a:solidFill>
                  <a:schemeClr val="tx1"/>
                </a:solidFill>
              </a:defRPr>
            </a:lvl1pPr>
          </a:lstStyle>
          <a:p>
            <a:r>
              <a:rPr lang="en-US" dirty="0"/>
              <a:t>17-</a:t>
            </a:r>
            <a:fld id="{68151E55-6873-49E2-B8D5-2F265E6F1973}" type="slidenum">
              <a:rPr lang="en-US" smtClean="0"/>
              <a:pPr/>
              <a:t>‹#›</a:t>
            </a:fld>
            <a:endParaRPr lang="en-US" dirty="0"/>
          </a:p>
        </p:txBody>
      </p:sp>
      <p:sp>
        <p:nvSpPr>
          <p:cNvPr id="4" name="Rectangle 3">
            <a:extLst>
              <a:ext uri="{FF2B5EF4-FFF2-40B4-BE49-F238E27FC236}">
                <a16:creationId xmlns:a16="http://schemas.microsoft.com/office/drawing/2014/main" id="{024F46BA-5071-BABE-6972-54CCECBDBD23}"/>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939136772"/>
      </p:ext>
    </p:extLst>
  </p:cSld>
  <p:clrMap bg1="lt1" tx1="dk1" bg2="lt2" tx2="dk2" accent1="accent1" accent2="accent2" accent3="accent3" accent4="accent4" accent5="accent5" accent6="accent6" hlink="hlink" folHlink="folHlink"/>
  <p:sldLayoutIdLst>
    <p:sldLayoutId id="2147483732" r:id="rId1"/>
  </p:sldLayoutIdLst>
  <p:hf hdr="0" dt="0"/>
  <p:txStyles>
    <p:titleStyle>
      <a:lvl1pPr algn="l" defTabSz="914400" rtl="0" eaLnBrk="1" latinLnBrk="0" hangingPunct="1">
        <a:lnSpc>
          <a:spcPct val="90000"/>
        </a:lnSpc>
        <a:spcBef>
          <a:spcPct val="0"/>
        </a:spcBef>
        <a:buNone/>
        <a:defRPr sz="2400" b="1"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72465" y="114568"/>
            <a:ext cx="3873993" cy="338554"/>
          </a:xfrm>
          <a:prstGeom prst="rect">
            <a:avLst/>
          </a:prstGeom>
          <a:noFill/>
        </p:spPr>
        <p:txBody>
          <a:bodyPr wrap="square" lIns="45720" r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solidFill>
                  <a:schemeClr val="bg1"/>
                </a:solidFill>
                <a:effectLst/>
                <a:latin typeface="Arial" panose="020B0604020202020204" pitchFamily="34" charset="0"/>
                <a:ea typeface="Calibri" panose="020F0502020204030204" pitchFamily="34" charset="0"/>
              </a:rPr>
              <a:t>Because learning changes everything.</a:t>
            </a:r>
            <a:r>
              <a:rPr lang="en-US" sz="1050" spc="40" baseline="60000" dirty="0">
                <a:solidFill>
                  <a:schemeClr val="bg1"/>
                </a:solidFill>
                <a:effectLst/>
                <a:latin typeface="Arial" panose="020B0604020202020204" pitchFamily="34" charset="0"/>
                <a:ea typeface="Calibri" panose="020F0502020204030204" pitchFamily="34" charset="0"/>
              </a:rPr>
              <a:t>®</a:t>
            </a:r>
            <a:endParaRPr lang="en-US" sz="1600" spc="40" baseline="60000" dirty="0">
              <a:solidFill>
                <a:schemeClr val="bg1"/>
              </a:solidFill>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noAutofit/>
          </a:bodyPr>
          <a:lstStyle>
            <a:lvl1pPr algn="ctr">
              <a:defRPr sz="800">
                <a:solidFill>
                  <a:schemeClr val="tx1"/>
                </a:solidFill>
              </a:defRPr>
            </a:lvl1pPr>
          </a:lstStyle>
          <a:p>
            <a:pPr defTabSz="457200">
              <a:spcBef>
                <a:spcPct val="20000"/>
              </a:spcBef>
              <a:defRPr/>
            </a:pPr>
            <a:r>
              <a:rPr lang="en-US" dirty="0"/>
              <a:t>Add long copyright</a:t>
            </a:r>
          </a:p>
        </p:txBody>
      </p:sp>
    </p:spTree>
    <p:extLst>
      <p:ext uri="{BB962C8B-B14F-4D97-AF65-F5344CB8AC3E}">
        <p14:creationId xmlns:p14="http://schemas.microsoft.com/office/powerpoint/2010/main" val="2049659534"/>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82880"/>
          </a:xfrm>
          <a:prstGeom prst="rect">
            <a:avLst/>
          </a:prstGeom>
        </p:spPr>
        <p:txBody>
          <a:bodyPr vert="horz" lIns="45720" tIns="45720" rIns="45720" bIns="45720" rtlCol="0" anchor="ctr">
            <a:noAutofit/>
          </a:bodyP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E3B5E4-917D-A8D9-0DCD-49BA44193590}"/>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chemeClr val="tx1"/>
              </a:solidFill>
              <a:latin typeface="Palatino Linotype"/>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640080"/>
            <a:ext cx="8458200" cy="768096"/>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691640"/>
            <a:ext cx="8458200" cy="452628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1" y="6673531"/>
            <a:ext cx="457199" cy="182880"/>
          </a:xfrm>
          <a:prstGeom prst="rect">
            <a:avLst/>
          </a:prstGeom>
        </p:spPr>
        <p:txBody>
          <a:bodyPr vert="horz" lIns="45720" tIns="45720" rIns="45720" bIns="45720" rtlCol="0" anchor="ctr">
            <a:noAutofit/>
          </a:bodyPr>
          <a:lstStyle>
            <a:lvl1pPr algn="r">
              <a:defRPr sz="800">
                <a:solidFill>
                  <a:schemeClr val="tx1"/>
                </a:solidFill>
                <a:latin typeface="Calibri" panose="020F0502020204030204" pitchFamily="34" charset="0"/>
                <a:cs typeface="Calibri" panose="020F0502020204030204" pitchFamily="34" charset="0"/>
              </a:defRPr>
            </a:lvl1pPr>
          </a:lstStyle>
          <a:p>
            <a:r>
              <a:rPr lang="en-US" dirty="0"/>
              <a:t>17-</a:t>
            </a:r>
            <a:fld id="{68151E55-6873-49E2-B8D5-2F265E6F1973}" type="slidenum">
              <a:rPr lang="en-US" smtClean="0"/>
              <a:pPr/>
              <a:t>‹#›</a:t>
            </a:fld>
            <a:endParaRPr lang="en-US" dirty="0"/>
          </a:p>
        </p:txBody>
      </p:sp>
    </p:spTree>
    <p:extLst>
      <p:ext uri="{BB962C8B-B14F-4D97-AF65-F5344CB8AC3E}">
        <p14:creationId xmlns:p14="http://schemas.microsoft.com/office/powerpoint/2010/main" val="37506915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9" r:id="rId7"/>
    <p:sldLayoutId id="2147483720" r:id="rId8"/>
  </p:sldLayoutIdLst>
  <p:hf hdr="0" dt="0"/>
  <p:txStyles>
    <p:titleStyle>
      <a:lvl1pPr algn="ctr" defTabSz="914400" rtl="0" eaLnBrk="1" latinLnBrk="0" hangingPunct="1">
        <a:lnSpc>
          <a:spcPct val="90000"/>
        </a:lnSpc>
        <a:spcBef>
          <a:spcPct val="0"/>
        </a:spcBef>
        <a:buNone/>
        <a:defRPr sz="4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94944" indent="-347472"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a:t>Add long copyright line here</a:t>
            </a:r>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a:t>Add long copyright line here</a:t>
            </a:r>
            <a:endParaRPr lang="en-US" dirty="0"/>
          </a:p>
        </p:txBody>
      </p:sp>
      <p:sp>
        <p:nvSpPr>
          <p:cNvPr id="2" name="Rectangle 1">
            <a:extLst>
              <a:ext uri="{FF2B5EF4-FFF2-40B4-BE49-F238E27FC236}">
                <a16:creationId xmlns:a16="http://schemas.microsoft.com/office/drawing/2014/main" id="{F4F09435-81CE-0C9A-6118-DAED14E561E8}"/>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2932283903"/>
      </p:ext>
    </p:extLst>
  </p:cSld>
  <p:clrMap bg1="lt1" tx1="dk1" bg2="lt2" tx2="dk2" accent1="accent1" accent2="accent2" accent3="accent3" accent4="accent4" accent5="accent5" accent6="accent6" hlink="hlink" folHlink="folHlink"/>
  <p:sldLayoutIdLst>
    <p:sldLayoutId id="2147483718"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Short Copyright">
            <a:extLst>
              <a:ext uri="{FF2B5EF4-FFF2-40B4-BE49-F238E27FC236}">
                <a16:creationId xmlns:a16="http://schemas.microsoft.com/office/drawing/2014/main" id="{88226B19-7C1D-B85A-CF8F-901F977BD8E0}"/>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2792" y="6675120"/>
            <a:ext cx="356616" cy="182880"/>
          </a:xfrm>
          <a:prstGeom prst="rect">
            <a:avLst/>
          </a:prstGeom>
        </p:spPr>
        <p:txBody>
          <a:bodyPr vert="horz" lIns="45720" tIns="45720" rIns="45720" bIns="45720" rtlCol="0" anchor="ctr">
            <a:noAutofit/>
          </a:bodyP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Autofit/>
          </a:bodyPr>
          <a:lstStyle/>
          <a:p>
            <a:pPr lvl="0"/>
            <a:r>
              <a:rPr lang="en-US" dirty="0"/>
              <a:t>Slide Content</a:t>
            </a:r>
          </a:p>
          <a:p>
            <a:pPr lvl="2"/>
            <a:r>
              <a:rPr lang="en-US" dirty="0"/>
              <a:t>Second level</a:t>
            </a:r>
          </a:p>
          <a:p>
            <a:pPr lvl="3"/>
            <a:r>
              <a:rPr lang="en-US" dirty="0"/>
              <a:t>Third level</a:t>
            </a:r>
          </a:p>
        </p:txBody>
      </p:sp>
      <p:sp>
        <p:nvSpPr>
          <p:cNvPr id="2" name="Short Copyright">
            <a:extLst>
              <a:ext uri="{FF2B5EF4-FFF2-40B4-BE49-F238E27FC236}">
                <a16:creationId xmlns:a16="http://schemas.microsoft.com/office/drawing/2014/main" id="{88226B19-7C1D-B85A-CF8F-901F977BD8E0}"/>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2792" y="6675120"/>
            <a:ext cx="457200" cy="182880"/>
          </a:xfrm>
          <a:prstGeom prst="rect">
            <a:avLst/>
          </a:prstGeom>
        </p:spPr>
        <p:txBody>
          <a:bodyPr vert="horz" lIns="45720" tIns="45720" rIns="45720" bIns="45720" rtlCol="0" anchor="ctr">
            <a:noAutofit/>
          </a:bodyPr>
          <a:lstStyle>
            <a:lvl1pPr algn="r">
              <a:defRPr lang="en-US" sz="800" smtClean="0">
                <a:solidFill>
                  <a:schemeClr val="tx1"/>
                </a:solidFill>
              </a:defRPr>
            </a:lvl1pPr>
          </a:lstStyle>
          <a:p>
            <a:r>
              <a:rPr lang="en-US" dirty="0"/>
              <a:t>17-</a:t>
            </a:r>
            <a:fld id="{68151E55-6873-49E2-B8D5-2F265E6F1973}" type="slidenum">
              <a:rPr smtClean="0"/>
              <a:pPr/>
              <a:t>‹#›</a:t>
            </a:fld>
            <a:endParaRPr lang="en-US" dirty="0"/>
          </a:p>
        </p:txBody>
      </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658771"/>
            <a:ext cx="6073803" cy="685800"/>
          </a:xfrm>
          <a:prstGeom prst="rect">
            <a:avLst/>
          </a:prstGeom>
        </p:spPr>
        <p:txBody>
          <a:bodyPr vert="horz" lIns="91440" tIns="45720" rIns="91440" bIns="45720" rtlCol="0" anchor="ctr">
            <a:noAutofit/>
          </a:bodyPr>
          <a:lstStyle/>
          <a:p>
            <a:r>
              <a:rPr lang="en-US" dirty="0"/>
              <a:t>Title goes here</a:t>
            </a:r>
          </a:p>
        </p:txBody>
      </p:sp>
      <p:sp>
        <p:nvSpPr>
          <p:cNvPr id="3" name="Rectangle 2">
            <a:extLst>
              <a:ext uri="{FF2B5EF4-FFF2-40B4-BE49-F238E27FC236}">
                <a16:creationId xmlns:a16="http://schemas.microsoft.com/office/drawing/2014/main" id="{F1EBD8C3-1E55-E05F-4F27-76CDE18986F7}"/>
              </a:ext>
            </a:extLst>
          </p:cNvPr>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672251699"/>
      </p:ext>
    </p:extLst>
  </p:cSld>
  <p:clrMap bg1="lt1" tx1="dk1" bg2="lt2" tx2="dk2" accent1="accent1" accent2="accent2" accent3="accent3" accent4="accent4" accent5="accent5" accent6="accent6" hlink="hlink" folHlink="folHlink"/>
  <p:sldLayoutIdLst>
    <p:sldLayoutId id="2147483730" r:id="rId1"/>
  </p:sldLayoutIdLst>
  <p:hf hdr="0" dt="0"/>
  <p:txStyles>
    <p:titleStyle>
      <a:lvl1pPr algn="l" defTabSz="914400" rtl="0" eaLnBrk="1" latinLnBrk="0" hangingPunct="1">
        <a:lnSpc>
          <a:spcPct val="90000"/>
        </a:lnSpc>
        <a:spcBef>
          <a:spcPct val="0"/>
        </a:spcBef>
        <a:buNone/>
        <a:defRPr sz="2400" b="1"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Calibri" panose="020F0502020204030204" pitchFamily="34" charset="0"/>
          <a:ea typeface="Calibri" panose="020F0502020204030204" pitchFamily="34" charset="0"/>
          <a:cs typeface="Calibri" panose="020F0502020204030204" pitchFamily="34"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Short Copyright">
            <a:extLst>
              <a:ext uri="{FF2B5EF4-FFF2-40B4-BE49-F238E27FC236}">
                <a16:creationId xmlns:a16="http://schemas.microsoft.com/office/drawing/2014/main" id="{C179790D-0AAB-45C4-2B1B-4D9055E9F512}"/>
              </a:ext>
            </a:extLst>
          </p:cNvPr>
          <p:cNvSpPr txBox="1"/>
          <p:nvPr userDrawn="1"/>
        </p:nvSpPr>
        <p:spPr>
          <a:xfrm>
            <a:off x="215658" y="6676912"/>
            <a:ext cx="1233578" cy="181088"/>
          </a:xfrm>
          <a:prstGeom prst="rect">
            <a:avLst/>
          </a:prstGeom>
          <a:noFill/>
        </p:spPr>
        <p:txBody>
          <a:bodyPr wrap="square" lIns="45720" rIns="45720" rtlCol="0" anchor="ctr">
            <a:no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6616" cy="182880"/>
          </a:xfrm>
          <a:prstGeom prst="rect">
            <a:avLst/>
          </a:prstGeom>
        </p:spPr>
        <p:txBody>
          <a:bodyPr vert="horz" lIns="45720" tIns="45720" rIns="45720" bIns="45720" rtlCol="0" anchor="ctr">
            <a:noAutofit/>
          </a:bodyP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slide" Target="slide5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slide" Target="slide58.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slide" Target="slide5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7.png"/><Relationship Id="rId7" Type="http://schemas.openxmlformats.org/officeDocument/2006/relationships/oleObject" Target="../embeddings/oleObject8.bin"/><Relationship Id="rId12"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29.png"/><Relationship Id="rId11" Type="http://schemas.openxmlformats.org/officeDocument/2006/relationships/oleObject" Target="../embeddings/oleObject9.bin"/><Relationship Id="rId5" Type="http://schemas.openxmlformats.org/officeDocument/2006/relationships/image" Target="../media/image28.wmf"/><Relationship Id="rId10" Type="http://schemas.openxmlformats.org/officeDocument/2006/relationships/image" Target="../media/image32.png"/><Relationship Id="rId4" Type="http://schemas.openxmlformats.org/officeDocument/2006/relationships/oleObject" Target="../embeddings/oleObject7.bin"/><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4.png"/><Relationship Id="rId7" Type="http://schemas.openxmlformats.org/officeDocument/2006/relationships/oleObject" Target="../embeddings/oleObject11.bin"/><Relationship Id="rId12"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image" Target="../media/image36.png"/><Relationship Id="rId11" Type="http://schemas.openxmlformats.org/officeDocument/2006/relationships/oleObject" Target="../embeddings/oleObject12.bin"/><Relationship Id="rId5" Type="http://schemas.openxmlformats.org/officeDocument/2006/relationships/image" Target="../media/image35.wmf"/><Relationship Id="rId10" Type="http://schemas.openxmlformats.org/officeDocument/2006/relationships/image" Target="../media/image39.png"/><Relationship Id="rId4" Type="http://schemas.openxmlformats.org/officeDocument/2006/relationships/oleObject" Target="../embeddings/oleObject10.bin"/><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1.png"/><Relationship Id="rId7" Type="http://schemas.openxmlformats.org/officeDocument/2006/relationships/oleObject" Target="../embeddings/oleObject14.bin"/><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png"/><Relationship Id="rId7" Type="http://schemas.openxmlformats.org/officeDocument/2006/relationships/oleObject" Target="../embeddings/oleObject16.bin"/><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7.png"/><Relationship Id="rId7" Type="http://schemas.openxmlformats.org/officeDocument/2006/relationships/oleObject" Target="../embeddings/oleObject18.bin"/><Relationship Id="rId12" Type="http://schemas.openxmlformats.org/officeDocument/2006/relationships/image" Target="../media/image52.wmf"/><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36.png"/><Relationship Id="rId11" Type="http://schemas.openxmlformats.org/officeDocument/2006/relationships/oleObject" Target="../embeddings/oleObject19.bin"/><Relationship Id="rId5" Type="http://schemas.openxmlformats.org/officeDocument/2006/relationships/image" Target="../media/image48.wmf"/><Relationship Id="rId10" Type="http://schemas.openxmlformats.org/officeDocument/2006/relationships/image" Target="../media/image51.png"/><Relationship Id="rId4" Type="http://schemas.openxmlformats.org/officeDocument/2006/relationships/oleObject" Target="../embeddings/oleObject17.bin"/><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4.png"/><Relationship Id="rId7" Type="http://schemas.openxmlformats.org/officeDocument/2006/relationships/oleObject" Target="../embeddings/oleObject21.bin"/><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wmf"/><Relationship Id="rId10" Type="http://schemas.openxmlformats.org/officeDocument/2006/relationships/image" Target="../media/image63.wmf"/><Relationship Id="rId4" Type="http://schemas.openxmlformats.org/officeDocument/2006/relationships/oleObject" Target="../embeddings/oleObject22.bin"/><Relationship Id="rId9"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7.png"/><Relationship Id="rId7" Type="http://schemas.openxmlformats.org/officeDocument/2006/relationships/oleObject" Target="../embeddings/oleObject25.bin"/><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68.w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1.png"/><Relationship Id="rId7" Type="http://schemas.openxmlformats.org/officeDocument/2006/relationships/oleObject" Target="../embeddings/oleObject27.bin"/><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image" Target="../media/image73.png"/><Relationship Id="rId5" Type="http://schemas.openxmlformats.org/officeDocument/2006/relationships/image" Target="../media/image72.w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5.png"/><Relationship Id="rId7" Type="http://schemas.openxmlformats.org/officeDocument/2006/relationships/oleObject" Target="../embeddings/oleObject29.bin"/><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77.png"/><Relationship Id="rId11" Type="http://schemas.openxmlformats.org/officeDocument/2006/relationships/image" Target="../media/image80.wmf"/><Relationship Id="rId5" Type="http://schemas.openxmlformats.org/officeDocument/2006/relationships/image" Target="../media/image76.wmf"/><Relationship Id="rId10" Type="http://schemas.openxmlformats.org/officeDocument/2006/relationships/oleObject" Target="../embeddings/oleObject30.bin"/><Relationship Id="rId4" Type="http://schemas.openxmlformats.org/officeDocument/2006/relationships/oleObject" Target="../embeddings/oleObject28.bin"/><Relationship Id="rId9" Type="http://schemas.openxmlformats.org/officeDocument/2006/relationships/image" Target="../media/image79.png"/></Relationships>
</file>

<file path=ppt/slides/_rels/slide43.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32.bin"/><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82.wmf"/><Relationship Id="rId4" Type="http://schemas.openxmlformats.org/officeDocument/2006/relationships/oleObject" Target="../embeddings/oleObject3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4.png"/><Relationship Id="rId7" Type="http://schemas.openxmlformats.org/officeDocument/2006/relationships/oleObject" Target="../embeddings/oleObject34.bin"/><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5.wmf"/><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png"/><Relationship Id="rId7" Type="http://schemas.openxmlformats.org/officeDocument/2006/relationships/oleObject" Target="../embeddings/oleObject36.bin"/><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8.wmf"/><Relationship Id="rId4" Type="http://schemas.openxmlformats.org/officeDocument/2006/relationships/oleObject" Target="../embeddings/oleObject35.bin"/></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slide" Target="slide60.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19.xml"/><Relationship Id="rId5" Type="http://schemas.openxmlformats.org/officeDocument/2006/relationships/image" Target="../media/image92.w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2.xml"/><Relationship Id="rId1" Type="http://schemas.openxmlformats.org/officeDocument/2006/relationships/slideLayout" Target="../slideLayouts/slideLayout19.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slide" Target="slide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slide" Target="slide56.xml"/></Relationships>
</file>

<file path=ppt/slides/_rels/slide60.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E392-EA60-5509-D2F1-20D0454F5E7F}"/>
              </a:ext>
            </a:extLst>
          </p:cNvPr>
          <p:cNvSpPr>
            <a:spLocks noGrp="1"/>
          </p:cNvSpPr>
          <p:nvPr>
            <p:ph type="ctrTitle"/>
          </p:nvPr>
        </p:nvSpPr>
        <p:spPr>
          <a:xfrm>
            <a:off x="685800" y="3172968"/>
            <a:ext cx="4727448" cy="914400"/>
          </a:xfrm>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Chapter 17</a:t>
            </a:r>
          </a:p>
        </p:txBody>
      </p:sp>
      <p:sp>
        <p:nvSpPr>
          <p:cNvPr id="3" name="Subtitle 2">
            <a:extLst>
              <a:ext uri="{FF2B5EF4-FFF2-40B4-BE49-F238E27FC236}">
                <a16:creationId xmlns:a16="http://schemas.microsoft.com/office/drawing/2014/main" id="{BBEFC77D-1A48-E636-43D4-9A3B5932F470}"/>
              </a:ext>
            </a:extLst>
          </p:cNvPr>
          <p:cNvSpPr>
            <a:spLocks noGrp="1"/>
          </p:cNvSpPr>
          <p:nvPr>
            <p:ph type="subTitle" idx="1"/>
          </p:nvPr>
        </p:nvSpPr>
        <p:spPr>
          <a:xfrm>
            <a:off x="685800" y="1499616"/>
            <a:ext cx="7801708" cy="15270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MS PGothic" pitchFamily="34" charset="-128"/>
              </a:rPr>
              <a:t>Analysis of Financial Statements</a:t>
            </a:r>
            <a:endParaRPr kumimoji="0" lang="en-US" sz="4400" b="1" i="0" u="none" strike="noStrike" kern="1200" cap="none" spc="0" normalizeH="0" baseline="0" noProof="0" dirty="0">
              <a:ln>
                <a:noFill/>
              </a:ln>
              <a:solidFill>
                <a:srgbClr val="000000"/>
              </a:solidFill>
              <a:effectLst/>
              <a:uLnTx/>
              <a:uFillTx/>
            </a:endParaRPr>
          </a:p>
        </p:txBody>
      </p:sp>
      <p:sp>
        <p:nvSpPr>
          <p:cNvPr id="4" name="Text Placeholder 3">
            <a:extLst>
              <a:ext uri="{FF2B5EF4-FFF2-40B4-BE49-F238E27FC236}">
                <a16:creationId xmlns:a16="http://schemas.microsoft.com/office/drawing/2014/main" id="{3775B584-B678-BC83-EBB5-B2AA5F9FA45C}"/>
              </a:ext>
            </a:extLst>
          </p:cNvPr>
          <p:cNvSpPr>
            <a:spLocks noGrp="1"/>
          </p:cNvSpPr>
          <p:nvPr>
            <p:ph type="body" sz="quarter" idx="10"/>
          </p:nvPr>
        </p:nvSpPr>
        <p:spPr/>
        <p:txBody>
          <a:bodyPr/>
          <a:lstStyle/>
          <a:p>
            <a:pPr>
              <a:spcBef>
                <a:spcPts val="672"/>
              </a:spcBef>
            </a:pPr>
            <a:r>
              <a:rPr lang="en-US" dirty="0"/>
              <a:t>Wild and Shaw</a:t>
            </a:r>
          </a:p>
          <a:p>
            <a:pPr>
              <a:spcBef>
                <a:spcPts val="672"/>
              </a:spcBef>
            </a:pPr>
            <a:r>
              <a:rPr lang="en-US" dirty="0"/>
              <a:t>Fundamental Accounting Principles</a:t>
            </a:r>
          </a:p>
          <a:p>
            <a:pPr>
              <a:spcBef>
                <a:spcPts val="672"/>
              </a:spcBef>
            </a:pPr>
            <a:r>
              <a:rPr lang="en-US" dirty="0"/>
              <a:t>2025 Release</a:t>
            </a:r>
          </a:p>
        </p:txBody>
      </p:sp>
      <p:sp>
        <p:nvSpPr>
          <p:cNvPr id="5" name="Footer Placeholder 4">
            <a:extLst>
              <a:ext uri="{FF2B5EF4-FFF2-40B4-BE49-F238E27FC236}">
                <a16:creationId xmlns:a16="http://schemas.microsoft.com/office/drawing/2014/main" id="{629F21BE-C144-16FC-9105-02FD33F25415}"/>
              </a:ext>
            </a:extLst>
          </p:cNvPr>
          <p:cNvSpPr>
            <a:spLocks noGrp="1"/>
          </p:cNvSpPr>
          <p:nvPr>
            <p:ph type="ftr" sz="quarter" idx="11"/>
          </p:nvPr>
        </p:nvSpPr>
        <p:spPr/>
        <p:txBody>
          <a:bodyPr/>
          <a:lstStyle/>
          <a:p>
            <a:pPr defTabSz="457200">
              <a:spcBef>
                <a:spcPct val="20000"/>
              </a:spcBef>
              <a:defRPr/>
            </a:pPr>
            <a:r>
              <a:rPr lang="en-US"/>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86357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Horizontal Analysis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603260" y="1770938"/>
            <a:ext cx="5937479" cy="2147920"/>
          </a:xfrm>
          <a:prstGeom prst="rect">
            <a:avLst/>
          </a:prstGeom>
          <a:solidFill>
            <a:srgbClr val="4F81BD"/>
          </a:solidFill>
          <a:ln w="12700">
            <a:solidFill>
              <a:srgbClr val="385D8A"/>
            </a:solidFill>
          </a:ln>
          <a:effectLst>
            <a:outerShdw dist="38100" dir="2700000" algn="ctr" rotWithShape="0">
              <a:srgbClr val="919191">
                <a:alpha val="43000"/>
              </a:srgbClr>
            </a:outerShdw>
          </a:effectLst>
        </p:spPr>
        <p:txBody>
          <a:bodyPr vert="horz" lIns="91440" tIns="45720" rIns="91440" bIns="45720" rtlCol="0" anchor="ctr">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Horizontal analysis is the review of financial statement data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alibri"/>
                <a:ea typeface="+mn-ea"/>
                <a:cs typeface="+mn-cs"/>
              </a:rPr>
              <a:t>across time</a:t>
            </a:r>
            <a:r>
              <a:rPr kumimoji="0" lang="en-US" sz="3200" b="1" i="0" u="none" strike="noStrike" kern="1200" cap="none" spc="0" normalizeH="0" baseline="0" noProof="0" dirty="0">
                <a:ln>
                  <a:noFill/>
                </a:ln>
                <a:solidFill>
                  <a:prstClr val="white"/>
                </a:solidFill>
                <a:effectLst/>
                <a:uLnTx/>
                <a:uFillTx/>
                <a:latin typeface="Calibri"/>
                <a:ea typeface="+mn-ea"/>
                <a:cs typeface="+mn-cs"/>
              </a:rPr>
              <a:t>.</a:t>
            </a:r>
          </a:p>
        </p:txBody>
      </p:sp>
      <p:sp>
        <p:nvSpPr>
          <p:cNvPr id="3" name="Slide Number Placeholder">
            <a:extLst>
              <a:ext uri="{FF2B5EF4-FFF2-40B4-BE49-F238E27FC236}">
                <a16:creationId xmlns:a16="http://schemas.microsoft.com/office/drawing/2014/main" id="{A9F25D44-3008-51CF-A0BB-4D690D0A5A15}"/>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10</a:t>
            </a:fld>
            <a:endParaRPr lang="en-US"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781358" y="640080"/>
            <a:ext cx="7581285" cy="1051558"/>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Comparative Statements: Dollar Change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055416" y="2012271"/>
            <a:ext cx="1319645" cy="837517"/>
          </a:xfrm>
          <a:prstGeom prst="rect">
            <a:avLst/>
          </a:prstGeom>
          <a:solidFill>
            <a:srgbClr val="E6E0EC"/>
          </a:solidFill>
          <a:ln w="12700">
            <a:solidFill>
              <a:srgbClr val="4F6228"/>
            </a:solidFill>
          </a:ln>
        </p:spPr>
        <p:txBody>
          <a:bodyPr vert="horz" lIns="91440" tIns="45720" rIns="91440" bIns="45720" rtlCol="0" anchor="ctr">
            <a:noAutofit/>
          </a:bodyPr>
          <a:lstStyle>
            <a:lvl1pPr>
              <a:defRPr/>
            </a:lvl1pPr>
          </a:lstStyle>
          <a:p>
            <a:pPr algn="ctr" fontAlgn="base">
              <a:spcBef>
                <a:spcPct val="0"/>
              </a:spcBef>
              <a:spcAft>
                <a:spcPct val="0"/>
              </a:spcAft>
              <a:buFontTx/>
            </a:pPr>
            <a:r>
              <a:rPr lang="en-US" sz="2400" b="1" dirty="0">
                <a:solidFill>
                  <a:srgbClr val="296D33"/>
                </a:solidFill>
                <a:latin typeface="Arial" charset="0"/>
                <a:ea typeface="ＭＳ Ｐゴシック" pitchFamily="-108" charset="-128"/>
                <a:cs typeface="Arial" pitchFamily="34" charset="0"/>
              </a:rPr>
              <a:t>Dollar change</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2375060" y="2012271"/>
            <a:ext cx="570017" cy="837517"/>
          </a:xfrm>
        </p:spPr>
        <p:txBody>
          <a:bodyPr anchor="ctr"/>
          <a:lstStyle>
            <a:lvl1pPr>
              <a:defRPr/>
            </a:lvl1pPr>
          </a:lstStyle>
          <a:p>
            <a:pPr marL="0" marR="0" lvl="0" indent="0" algn="ctr" fontAlgn="base">
              <a:lnSpc>
                <a:spcPct val="100000"/>
              </a:lnSpc>
              <a:spcBef>
                <a:spcPct val="0"/>
              </a:spcBef>
              <a:spcAft>
                <a:spcPct val="0"/>
              </a:spcAft>
            </a:pPr>
            <a:r>
              <a:rPr lang="en-US" sz="3200" b="1" i="0" u="none" strike="noStrike" baseline="0" dirty="0">
                <a:solidFill>
                  <a:srgbClr val="296D33"/>
                </a:solidFill>
                <a:latin typeface="Arial"/>
              </a:rPr>
              <a:t>=</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2945077" y="2012271"/>
            <a:ext cx="2576946" cy="837517"/>
          </a:xfrm>
          <a:solidFill>
            <a:srgbClr val="E6E0EC"/>
          </a:solidFill>
          <a:ln w="12700">
            <a:solidFill>
              <a:srgbClr val="4F6228"/>
            </a:solidFill>
          </a:ln>
        </p:spPr>
        <p:txBody>
          <a:bodyPr vert="horz" lIns="91440" tIns="45720" rIns="91440" bIns="45720" rtlCol="0" anchor="ctr">
            <a:noAutofit/>
          </a:bodyPr>
          <a:lstStyle>
            <a:lvl1pPr>
              <a:defRPr/>
            </a:lvl1pPr>
          </a:lstStyle>
          <a:p>
            <a:pPr algn="ctr" fontAlgn="base">
              <a:spcBef>
                <a:spcPct val="0"/>
              </a:spcBef>
              <a:spcAft>
                <a:spcPct val="0"/>
              </a:spcAft>
              <a:buFontTx/>
            </a:pPr>
            <a:r>
              <a:rPr lang="en-US" sz="2400" b="1">
                <a:solidFill>
                  <a:srgbClr val="296D33"/>
                </a:solidFill>
                <a:latin typeface="Arial" charset="0"/>
                <a:ea typeface="ＭＳ Ｐゴシック" pitchFamily="-108" charset="-128"/>
                <a:cs typeface="Arial" pitchFamily="34" charset="0"/>
              </a:rPr>
              <a:t>Analysis period amount</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5522022" y="1990251"/>
            <a:ext cx="570017" cy="859537"/>
          </a:xfrm>
        </p:spPr>
        <p:txBody>
          <a:bodyPr anchor="ctr"/>
          <a:lstStyle>
            <a:lvl1pPr>
              <a:defRPr/>
            </a:lvl1pPr>
          </a:lstStyle>
          <a:p>
            <a:pPr marL="0" marR="0" lvl="0" indent="0" algn="ctr" fontAlgn="base">
              <a:lnSpc>
                <a:spcPct val="100000"/>
              </a:lnSpc>
              <a:spcBef>
                <a:spcPct val="0"/>
              </a:spcBef>
              <a:spcAft>
                <a:spcPct val="0"/>
              </a:spcAft>
            </a:pPr>
            <a:r>
              <a:rPr lang="en-US" sz="3200" b="1" i="0" u="none" strike="noStrike" baseline="0">
                <a:solidFill>
                  <a:srgbClr val="296D33"/>
                </a:solidFill>
                <a:latin typeface="Arial"/>
              </a:rPr>
              <a:t>−</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6092039" y="2012271"/>
            <a:ext cx="2006930" cy="837517"/>
          </a:xfrm>
          <a:solidFill>
            <a:srgbClr val="E6E0EC"/>
          </a:solidFill>
          <a:ln w="12700">
            <a:solidFill>
              <a:srgbClr val="4F6228"/>
            </a:solidFill>
          </a:ln>
        </p:spPr>
        <p:txBody>
          <a:bodyPr vert="horz" lIns="91440" tIns="45720" rIns="91440" bIns="45720" rtlCol="0" anchor="ctr">
            <a:noAutofit/>
          </a:bodyPr>
          <a:lstStyle>
            <a:lvl1pPr>
              <a:defRPr/>
            </a:lvl1pPr>
          </a:lstStyle>
          <a:p>
            <a:pPr algn="ctr" fontAlgn="base">
              <a:spcBef>
                <a:spcPct val="0"/>
              </a:spcBef>
              <a:spcAft>
                <a:spcPct val="0"/>
              </a:spcAft>
              <a:buFontTx/>
            </a:pPr>
            <a:r>
              <a:rPr lang="en-US" sz="2400" b="1">
                <a:solidFill>
                  <a:srgbClr val="296D33"/>
                </a:solidFill>
                <a:latin typeface="Arial" charset="0"/>
                <a:ea typeface="ＭＳ Ｐゴシック" pitchFamily="-108" charset="-128"/>
                <a:cs typeface="Arial" pitchFamily="34" charset="0"/>
              </a:rPr>
              <a:t>Base period amount</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929267" y="3132283"/>
            <a:ext cx="7285466" cy="2868389"/>
          </a:xfrm>
          <a:solidFill>
            <a:srgbClr val="FCD5B5"/>
          </a:solidFill>
          <a:ln w="12700">
            <a:solidFill>
              <a:srgbClr val="10253F"/>
            </a:solidFill>
          </a:ln>
        </p:spPr>
        <p:txBody>
          <a:bodyPr vert="horz" lIns="91440" tIns="45720" rIns="91440" bIns="45720" rtlCol="0">
            <a:noAutofit/>
          </a:bodyPr>
          <a:lstStyle>
            <a:lvl1pPr>
              <a:defRPr/>
            </a:lvl1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F497D">
                    <a:lumMod val="50000"/>
                  </a:srgbClr>
                </a:solidFill>
                <a:effectLst/>
                <a:uLnTx/>
                <a:uFillTx/>
                <a:latin typeface="Arial" charset="0"/>
                <a:ea typeface="ＭＳ Ｐゴシック" pitchFamily="-108" charset="-128"/>
                <a:cs typeface="Arial" pitchFamily="34" charset="0"/>
              </a:rPr>
              <a:t>When measuring the amount of the change in dollar amounts, compare the analysis period to the base period.</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F497D">
                    <a:lumMod val="50000"/>
                  </a:srgbClr>
                </a:solidFill>
                <a:effectLst/>
                <a:uLnTx/>
                <a:uFillTx/>
                <a:latin typeface="Arial" charset="0"/>
                <a:ea typeface="ＭＳ Ｐゴシック" pitchFamily="-108" charset="-128"/>
                <a:cs typeface="Arial" pitchFamily="34" charset="0"/>
              </a:rPr>
              <a:t>The analysis period refers to the financial statements under analysis.</a:t>
            </a:r>
          </a:p>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F497D">
                    <a:lumMod val="50000"/>
                  </a:srgbClr>
                </a:solidFill>
                <a:effectLst/>
                <a:uLnTx/>
                <a:uFillTx/>
                <a:latin typeface="Arial" charset="0"/>
                <a:ea typeface="ＭＳ Ｐゴシック" pitchFamily="-108" charset="-128"/>
                <a:cs typeface="Arial" pitchFamily="34" charset="0"/>
              </a:rPr>
              <a:t>The base period refers to the financial statements used for comparison.</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Slide Number Placeholder">
            <a:extLst>
              <a:ext uri="{FF2B5EF4-FFF2-40B4-BE49-F238E27FC236}">
                <a16:creationId xmlns:a16="http://schemas.microsoft.com/office/drawing/2014/main" id="{A1278045-C63F-70D8-9E5E-963901142467}"/>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11</a:t>
            </a:fld>
            <a:endParaRPr lang="en-US"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627442" y="640079"/>
            <a:ext cx="7889116" cy="1051557"/>
          </a:xfrm>
          <a:prstGeom prst="rect">
            <a:avLst/>
          </a:prstGeom>
        </p:spPr>
        <p:txBody>
          <a:bodyPr anchor="ctr"/>
          <a:lstStyle>
            <a:lvl1pPr>
              <a:defRPr sz="4400"/>
            </a:lvl1pPr>
          </a:lstStyle>
          <a:p>
            <a:pPr lvl="0" algn="ctr">
              <a:lnSpc>
                <a:spcPct val="90000"/>
              </a:lnSpc>
              <a:spcBef>
                <a:spcPct val="0"/>
              </a:spcBef>
            </a:pPr>
            <a:r>
              <a:rPr lang="en-US" b="1" i="0" u="none" strike="noStrike" baseline="0" dirty="0">
                <a:solidFill>
                  <a:srgbClr val="000000"/>
                </a:solidFill>
                <a:latin typeface="Calibri"/>
              </a:rPr>
              <a:t>Comparative Statements: Percent Change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49858" y="2047893"/>
            <a:ext cx="1127601" cy="873437"/>
          </a:xfrm>
          <a:prstGeom prst="rect">
            <a:avLst/>
          </a:prstGeom>
          <a:solidFill>
            <a:srgbClr val="EBF1DE"/>
          </a:solidFill>
          <a:ln w="12700">
            <a:solidFill>
              <a:srgbClr val="4F6228"/>
            </a:solidFill>
          </a:ln>
        </p:spPr>
        <p:txBody>
          <a:bodyPr vert="horz" lIns="91440" tIns="45720" rIns="91440" bIns="45720" rtlCol="0" anchor="ctr">
            <a:noAutofit/>
          </a:bodyPr>
          <a:lstStyle>
            <a:lvl1pPr>
              <a:defRPr/>
            </a:lvl1pPr>
          </a:lstStyle>
          <a:p>
            <a:pPr algn="ctr" fontAlgn="base">
              <a:spcAft>
                <a:spcPct val="0"/>
              </a:spcAft>
              <a:buFontTx/>
            </a:pPr>
            <a:r>
              <a:rPr lang="en-US" b="1" dirty="0">
                <a:solidFill>
                  <a:srgbClr val="4F6228"/>
                </a:solidFill>
                <a:latin typeface="Arial" charset="0"/>
                <a:ea typeface="ＭＳ Ｐゴシック" pitchFamily="-108" charset="-128"/>
                <a:cs typeface="Arial" pitchFamily="34" charset="0"/>
              </a:rPr>
              <a:t>% change</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552015" y="2047893"/>
            <a:ext cx="380010" cy="873437"/>
          </a:xfrm>
        </p:spPr>
        <p:txBody>
          <a:bodyPr anchor="ctr"/>
          <a:lstStyle>
            <a:lvl1pPr>
              <a:defRPr/>
            </a:lvl1pPr>
          </a:lstStyle>
          <a:p>
            <a:pPr marL="0" marR="0" lvl="0" indent="0" algn="l" fontAlgn="base">
              <a:lnSpc>
                <a:spcPct val="100000"/>
              </a:lnSpc>
              <a:spcBef>
                <a:spcPct val="0"/>
              </a:spcBef>
              <a:spcAft>
                <a:spcPct val="0"/>
              </a:spcAft>
            </a:pPr>
            <a:r>
              <a:rPr lang="en-US" sz="2400" b="1" i="0" u="none" strike="noStrike" baseline="0" dirty="0">
                <a:solidFill>
                  <a:scrgbClr r="18294" g="29110" b="4541"/>
                </a:solidFill>
                <a:latin typeface="Arial"/>
              </a:rPr>
              <a:t>=</a:t>
            </a:r>
          </a:p>
        </p:txBody>
      </p:sp>
      <p:pic>
        <p:nvPicPr>
          <p:cNvPr id="21" name="Picture 20">
            <a:extLst>
              <a:ext uri="{FF2B5EF4-FFF2-40B4-BE49-F238E27FC236}">
                <a16:creationId xmlns:a16="http://schemas.microsoft.com/office/drawing/2014/main" id="{6103802D-3F6A-9FB2-6B63-EB06B6A09A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87364" y="2020221"/>
            <a:ext cx="5804238" cy="947765"/>
          </a:xfrm>
          <a:prstGeom prst="rect">
            <a:avLst/>
          </a:prstGeom>
        </p:spPr>
      </p:pic>
      <p:graphicFrame>
        <p:nvGraphicFramePr>
          <p:cNvPr id="22" name="Object 21">
            <a:extLst>
              <a:ext uri="{FF2B5EF4-FFF2-40B4-BE49-F238E27FC236}">
                <a16:creationId xmlns:a16="http://schemas.microsoft.com/office/drawing/2014/main" id="{867298A2-E79E-8FAA-5989-DA2AB6A4F580}"/>
              </a:ext>
            </a:extLst>
          </p:cNvPr>
          <p:cNvGraphicFramePr>
            <a:graphicFrameLocks noChangeAspect="1"/>
          </p:cNvGraphicFramePr>
          <p:nvPr>
            <p:extLst>
              <p:ext uri="{D42A27DB-BD31-4B8C-83A1-F6EECF244321}">
                <p14:modId xmlns:p14="http://schemas.microsoft.com/office/powerpoint/2010/main" val="259682737"/>
              </p:ext>
            </p:extLst>
          </p:nvPr>
        </p:nvGraphicFramePr>
        <p:xfrm>
          <a:off x="1936750" y="2157413"/>
          <a:ext cx="5702300" cy="673100"/>
        </p:xfrm>
        <a:graphic>
          <a:graphicData uri="http://schemas.openxmlformats.org/presentationml/2006/ole">
            <mc:AlternateContent xmlns:mc="http://schemas.openxmlformats.org/markup-compatibility/2006">
              <mc:Choice xmlns:v="urn:schemas-microsoft-com:vml" Requires="v">
                <p:oleObj name="Equation" r:id="rId4" imgW="5702040" imgH="672840" progId="Equation.DSMT4">
                  <p:embed/>
                </p:oleObj>
              </mc:Choice>
              <mc:Fallback>
                <p:oleObj name="Equation" r:id="rId4" imgW="5702040" imgH="672840" progId="Equation.DSMT4">
                  <p:embed/>
                  <p:pic>
                    <p:nvPicPr>
                      <p:cNvPr id="0" name=""/>
                      <p:cNvPicPr/>
                      <p:nvPr/>
                    </p:nvPicPr>
                    <p:blipFill>
                      <a:blip r:embed="rId5"/>
                      <a:stretch>
                        <a:fillRect/>
                      </a:stretch>
                    </p:blipFill>
                    <p:spPr>
                      <a:xfrm>
                        <a:off x="1936750" y="2157413"/>
                        <a:ext cx="5702300" cy="673100"/>
                      </a:xfrm>
                      <a:prstGeom prst="rect">
                        <a:avLst/>
                      </a:prstGeom>
                    </p:spPr>
                  </p:pic>
                </p:oleObj>
              </mc:Fallback>
            </mc:AlternateContent>
          </a:graphicData>
        </a:graphic>
      </p:graphicFrame>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7686987" y="2047892"/>
            <a:ext cx="380010" cy="873437"/>
          </a:xfrm>
        </p:spPr>
        <p:txBody>
          <a:bodyPr anchor="ctr"/>
          <a:lstStyle>
            <a:lvl1pPr>
              <a:defRPr/>
            </a:lvl1pPr>
          </a:lstStyle>
          <a:p>
            <a:pPr marL="0" marR="0" lvl="0" indent="0" algn="ctr" fontAlgn="auto">
              <a:lnSpc>
                <a:spcPct val="100000"/>
              </a:lnSpc>
              <a:spcBef>
                <a:spcPct val="0"/>
              </a:spcBef>
              <a:spcAft>
                <a:spcPts val="800"/>
              </a:spcAft>
            </a:pPr>
            <a:r>
              <a:rPr lang="en-US" sz="2400" b="1" i="0" u="none" strike="noStrike" baseline="0" dirty="0">
                <a:solidFill>
                  <a:srgbClr val="4F6228"/>
                </a:solidFill>
                <a:ea typeface="Arial"/>
              </a:rPr>
              <a:t>×</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8066997" y="2262612"/>
            <a:ext cx="629394" cy="443997"/>
          </a:xfrm>
          <a:solidFill>
            <a:srgbClr val="EBF1DE"/>
          </a:solidFill>
          <a:ln w="12700">
            <a:solidFill>
              <a:srgbClr val="4F6228"/>
            </a:solidFill>
          </a:ln>
        </p:spPr>
        <p:txBody>
          <a:bodyPr vert="horz" lIns="91440" tIns="45720" rIns="91440" bIns="45720" rtlCol="0" anchor="ctr">
            <a:noAutofit/>
          </a:bodyPr>
          <a:lstStyle>
            <a:lvl1pPr>
              <a:defRPr/>
            </a:lvl1pPr>
          </a:lstStyle>
          <a:p>
            <a:pPr algn="ctr" fontAlgn="base">
              <a:spcAft>
                <a:spcPct val="0"/>
              </a:spcAft>
              <a:buFontTx/>
            </a:pPr>
            <a:r>
              <a:rPr lang="en-US" b="1">
                <a:solidFill>
                  <a:srgbClr val="4F6228"/>
                </a:solidFill>
                <a:latin typeface="Arial" charset="0"/>
                <a:ea typeface="ＭＳ Ｐゴシック" pitchFamily="-108" charset="-128"/>
                <a:cs typeface="Arial" pitchFamily="34" charset="0"/>
              </a:rPr>
              <a:t>100</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627442" y="3130426"/>
            <a:ext cx="7889118" cy="1672331"/>
          </a:xfrm>
          <a:solidFill>
            <a:srgbClr val="CCECFF"/>
          </a:solidFill>
          <a:ln>
            <a:solidFill>
              <a:srgbClr val="005400"/>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fontAlgn="base">
              <a:spcBef>
                <a:spcPct val="50000"/>
              </a:spcBef>
              <a:spcAft>
                <a:spcPct val="0"/>
              </a:spcAft>
              <a:buFontTx/>
            </a:pPr>
            <a:r>
              <a:rPr lang="en-US" sz="2200" b="1">
                <a:solidFill>
                  <a:srgbClr val="1F497D">
                    <a:lumMod val="50000"/>
                  </a:srgbClr>
                </a:solidFill>
                <a:latin typeface="Arial" charset="0"/>
                <a:ea typeface="ＭＳ Ｐゴシック" pitchFamily="-108" charset="-128"/>
                <a:cs typeface="Arial" pitchFamily="34" charset="0"/>
              </a:rPr>
              <a:t>When calculating the change as a percentage, divide the amount of the dollar change by the base period amount, and then multiply by 100 to convert to a percentage. </a:t>
            </a:r>
          </a:p>
          <a:p>
            <a:pPr fontAlgn="base">
              <a:spcBef>
                <a:spcPct val="50000"/>
              </a:spcBef>
              <a:spcAft>
                <a:spcPct val="0"/>
              </a:spcAft>
              <a:buFontTx/>
            </a:pPr>
            <a:r>
              <a:rPr lang="en-US" sz="2200" b="1">
                <a:solidFill>
                  <a:srgbClr val="1F497D">
                    <a:lumMod val="50000"/>
                  </a:srgbClr>
                </a:solidFill>
                <a:latin typeface="Arial" charset="0"/>
                <a:ea typeface="ＭＳ Ｐゴシック" pitchFamily="-108" charset="-128"/>
                <a:cs typeface="Arial" pitchFamily="34" charset="0"/>
              </a:rPr>
              <a:t>Four cases require additional analysis.</a:t>
            </a:r>
          </a:p>
        </p:txBody>
      </p:sp>
      <p:sp>
        <p:nvSpPr>
          <p:cNvPr id="15" name="Table Summary 6" hidden="1">
            <a:extLst>
              <a:ext uri="{FF2B5EF4-FFF2-40B4-BE49-F238E27FC236}">
                <a16:creationId xmlns:a16="http://schemas.microsoft.com/office/drawing/2014/main" id="{8B728CCD-2639-461B-9841-57505AC13467}"/>
              </a:ext>
            </a:extLst>
          </p:cNvPr>
          <p:cNvSpPr>
            <a:spLocks noGrp="1"/>
          </p:cNvSpPr>
          <p:nvPr>
            <p:ph sz="quarter" idx="18"/>
          </p:nvPr>
        </p:nvSpPr>
        <p:spPr>
          <a:xfrm>
            <a:off x="2095401" y="4964038"/>
            <a:ext cx="3508229" cy="858358"/>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dirty="0">
                <a:solidFill>
                  <a:srgbClr val="000000"/>
                </a:solidFill>
                <a:latin typeface="Calibri"/>
              </a:rPr>
              <a:t>The following content is arranged like a table. Table divided into 4 columns summarizes the analysis period, base period, dollar value, and percent of 4 cases listed in column 1. The columns for dollar and percent have a common header, change analysis. The first 3 data cells in column 5 are left blank.</a:t>
            </a:r>
          </a:p>
        </p:txBody>
      </p:sp>
      <p:graphicFrame>
        <p:nvGraphicFramePr>
          <p:cNvPr id="23" name="Table 22">
            <a:extLst>
              <a:ext uri="{FF2B5EF4-FFF2-40B4-BE49-F238E27FC236}">
                <a16:creationId xmlns:a16="http://schemas.microsoft.com/office/drawing/2014/main" id="{6FAD2516-8BC0-B3D5-33F7-EB5F9BF4F9F2}"/>
              </a:ext>
            </a:extLst>
          </p:cNvPr>
          <p:cNvGraphicFramePr>
            <a:graphicFrameLocks noGrp="1"/>
          </p:cNvGraphicFramePr>
          <p:nvPr>
            <p:extLst>
              <p:ext uri="{D42A27DB-BD31-4B8C-83A1-F6EECF244321}">
                <p14:modId xmlns:p14="http://schemas.microsoft.com/office/powerpoint/2010/main" val="2926634120"/>
              </p:ext>
            </p:extLst>
          </p:nvPr>
        </p:nvGraphicFramePr>
        <p:xfrm>
          <a:off x="2107125" y="4975761"/>
          <a:ext cx="4929750" cy="1555662"/>
        </p:xfrm>
        <a:graphic>
          <a:graphicData uri="http://schemas.openxmlformats.org/drawingml/2006/table">
            <a:tbl>
              <a:tblPr firstRow="1" bandRow="1">
                <a:tableStyleId>{5C22544A-7EE6-4342-B048-85BDC9FD1C3A}</a:tableStyleId>
              </a:tblPr>
              <a:tblGrid>
                <a:gridCol w="712519">
                  <a:extLst>
                    <a:ext uri="{9D8B030D-6E8A-4147-A177-3AD203B41FA5}">
                      <a16:colId xmlns:a16="http://schemas.microsoft.com/office/drawing/2014/main" val="4195026689"/>
                    </a:ext>
                  </a:extLst>
                </a:gridCol>
                <a:gridCol w="985652">
                  <a:extLst>
                    <a:ext uri="{9D8B030D-6E8A-4147-A177-3AD203B41FA5}">
                      <a16:colId xmlns:a16="http://schemas.microsoft.com/office/drawing/2014/main" val="1035797382"/>
                    </a:ext>
                  </a:extLst>
                </a:gridCol>
                <a:gridCol w="817321">
                  <a:extLst>
                    <a:ext uri="{9D8B030D-6E8A-4147-A177-3AD203B41FA5}">
                      <a16:colId xmlns:a16="http://schemas.microsoft.com/office/drawing/2014/main" val="3873600617"/>
                    </a:ext>
                  </a:extLst>
                </a:gridCol>
                <a:gridCol w="1207129">
                  <a:extLst>
                    <a:ext uri="{9D8B030D-6E8A-4147-A177-3AD203B41FA5}">
                      <a16:colId xmlns:a16="http://schemas.microsoft.com/office/drawing/2014/main" val="3370945477"/>
                    </a:ext>
                  </a:extLst>
                </a:gridCol>
                <a:gridCol w="1207129">
                  <a:extLst>
                    <a:ext uri="{9D8B030D-6E8A-4147-A177-3AD203B41FA5}">
                      <a16:colId xmlns:a16="http://schemas.microsoft.com/office/drawing/2014/main" val="1752200349"/>
                    </a:ext>
                  </a:extLst>
                </a:gridCol>
              </a:tblGrid>
              <a:tr h="469202">
                <a:tc>
                  <a:txBody>
                    <a:bodyPr/>
                    <a:lstStyle/>
                    <a:p>
                      <a:pPr algn="ctr"/>
                      <a:r>
                        <a:rPr lang="en-US" sz="1000" dirty="0"/>
                        <a:t>Case</a:t>
                      </a:r>
                    </a:p>
                  </a:txBody>
                  <a:tcPr marL="90535" marR="90535"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t>Analysis Period</a:t>
                      </a:r>
                    </a:p>
                  </a:txBody>
                  <a:tcPr marL="90535" marR="90535"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t>Base Period</a:t>
                      </a:r>
                    </a:p>
                  </a:txBody>
                  <a:tcPr marL="90535" marR="90535"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t>Change Analysis Dollar</a:t>
                      </a:r>
                    </a:p>
                  </a:txBody>
                  <a:tcPr marL="90535" marR="90535"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t>Change Analysis Percent</a:t>
                      </a:r>
                    </a:p>
                  </a:txBody>
                  <a:tcPr marL="90535" marR="90535"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4253191315"/>
                  </a:ext>
                </a:extLst>
              </a:tr>
              <a:tr h="271615">
                <a:tc>
                  <a:txBody>
                    <a:bodyPr/>
                    <a:lstStyle/>
                    <a:p>
                      <a:pPr algn="ctr"/>
                      <a:r>
                        <a:rPr lang="en-US" sz="1000" dirty="0"/>
                        <a:t>A</a:t>
                      </a:r>
                    </a:p>
                  </a:txBody>
                  <a:tcPr marL="90535" marR="9053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t>$  1,500</a:t>
                      </a:r>
                    </a:p>
                  </a:txBody>
                  <a:tcPr marL="90535" marR="9053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t>$ (4,500)</a:t>
                      </a:r>
                    </a:p>
                  </a:txBody>
                  <a:tcPr marL="90535" marR="9053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  6,000</a:t>
                      </a:r>
                    </a:p>
                  </a:txBody>
                  <a:tcPr marL="90535" marR="9053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a:t>
                      </a:r>
                    </a:p>
                  </a:txBody>
                  <a:tcPr marL="90535" marR="9053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360295258"/>
                  </a:ext>
                </a:extLst>
              </a:tr>
              <a:tr h="271615">
                <a:tc>
                  <a:txBody>
                    <a:bodyPr/>
                    <a:lstStyle/>
                    <a:p>
                      <a:pPr algn="ctr"/>
                      <a:r>
                        <a:rPr lang="en-US" sz="1000" dirty="0"/>
                        <a:t>B</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t>    (1,000)</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t>   2,000</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    (3,000)</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259014163"/>
                  </a:ext>
                </a:extLst>
              </a:tr>
              <a:tr h="271615">
                <a:tc>
                  <a:txBody>
                    <a:bodyPr/>
                    <a:lstStyle/>
                    <a:p>
                      <a:pPr algn="ctr"/>
                      <a:r>
                        <a:rPr lang="en-US" sz="1000" dirty="0"/>
                        <a:t>C</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t>    8,000</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t>–</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    8,000</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a:t>
                      </a:r>
                    </a:p>
                  </a:txBody>
                  <a:tcPr marL="90535" marR="9053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547941735"/>
                  </a:ext>
                </a:extLst>
              </a:tr>
              <a:tr h="271615">
                <a:tc>
                  <a:txBody>
                    <a:bodyPr/>
                    <a:lstStyle/>
                    <a:p>
                      <a:pPr algn="ctr"/>
                      <a:r>
                        <a:rPr lang="en-US" sz="1000" dirty="0"/>
                        <a:t>D</a:t>
                      </a:r>
                    </a:p>
                  </a:txBody>
                  <a:tcPr marL="90535" marR="90535">
                    <a:lnL w="12700" cmpd="sng">
                      <a:noFill/>
                    </a:lnL>
                    <a:lnR w="12700" cmpd="sng">
                      <a:noFill/>
                    </a:lnR>
                    <a:lnT w="12700" cmpd="sng">
                      <a:noFill/>
                    </a:lnT>
                    <a:lnB w="38100" cap="flat" cmpd="sng" algn="ctr">
                      <a:solidFill>
                        <a:srgbClr val="D0D1D3"/>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t>           0</a:t>
                      </a:r>
                    </a:p>
                  </a:txBody>
                  <a:tcPr marL="90535" marR="90535">
                    <a:lnL w="12700" cmpd="sng">
                      <a:noFill/>
                    </a:lnL>
                    <a:lnR w="12700" cmpd="sng">
                      <a:noFill/>
                    </a:lnR>
                    <a:lnT w="12700" cmpd="sng">
                      <a:noFill/>
                    </a:lnT>
                    <a:lnB w="38100" cap="flat" cmpd="sng" algn="ctr">
                      <a:solidFill>
                        <a:srgbClr val="D0D1D3"/>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t> 10,000</a:t>
                      </a:r>
                    </a:p>
                  </a:txBody>
                  <a:tcPr marL="90535" marR="90535">
                    <a:lnL w="12700" cmpd="sng">
                      <a:noFill/>
                    </a:lnL>
                    <a:lnR w="12700" cmpd="sng">
                      <a:noFill/>
                    </a:lnR>
                    <a:lnT w="12700" cmpd="sng">
                      <a:noFill/>
                    </a:lnT>
                    <a:lnB w="38100" cap="flat" cmpd="sng" algn="ctr">
                      <a:solidFill>
                        <a:srgbClr val="D0D1D3"/>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  (10,000)</a:t>
                      </a:r>
                    </a:p>
                  </a:txBody>
                  <a:tcPr marL="90535" marR="90535">
                    <a:lnL w="12700" cmpd="sng">
                      <a:noFill/>
                    </a:lnL>
                    <a:lnR w="12700" cmpd="sng">
                      <a:noFill/>
                    </a:lnR>
                    <a:lnT w="12700" cmpd="sng">
                      <a:noFill/>
                    </a:lnT>
                    <a:lnB w="38100" cap="flat" cmpd="sng" algn="ctr">
                      <a:solidFill>
                        <a:srgbClr val="D0D1D3"/>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rPr>
                        <a:t>(100%)</a:t>
                      </a:r>
                    </a:p>
                  </a:txBody>
                  <a:tcPr marL="90535" marR="90535">
                    <a:lnL w="12700" cmpd="sng">
                      <a:noFill/>
                    </a:lnL>
                    <a:lnR w="12700" cmpd="sng">
                      <a:noFill/>
                    </a:lnR>
                    <a:lnT w="12700" cmpd="sng">
                      <a:noFill/>
                    </a:lnT>
                    <a:lnB w="38100" cap="flat" cmpd="sng" algn="ctr">
                      <a:solidFill>
                        <a:srgbClr val="D0D1D3"/>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08705132"/>
                  </a:ext>
                </a:extLst>
              </a:tr>
            </a:tbl>
          </a:graphicData>
        </a:graphic>
      </p:graphicFrame>
      <p:sp>
        <p:nvSpPr>
          <p:cNvPr id="3" name="Slide Number Placeholder">
            <a:extLst>
              <a:ext uri="{FF2B5EF4-FFF2-40B4-BE49-F238E27FC236}">
                <a16:creationId xmlns:a16="http://schemas.microsoft.com/office/drawing/2014/main" id="{8DB5CDDD-0A47-AF89-8AB1-EB7760A6314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12</a:t>
            </a:fld>
            <a:endParaRPr lang="en-US"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558019"/>
            <a:ext cx="8458200" cy="617833"/>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Comparative Balance Sheets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674557" y="1175852"/>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a:t>
            </a:r>
          </a:p>
        </p:txBody>
      </p:sp>
      <p:pic>
        <p:nvPicPr>
          <p:cNvPr id="13" name="Picture 12">
            <a:extLst>
              <a:ext uri="{FF2B5EF4-FFF2-40B4-BE49-F238E27FC236}">
                <a16:creationId xmlns:a16="http://schemas.microsoft.com/office/drawing/2014/main" id="{96811393-2505-27F4-2E28-A3C2BB508A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69025" y="1175852"/>
            <a:ext cx="5816088" cy="585267"/>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569026" y="1175852"/>
            <a:ext cx="5815581" cy="348147"/>
          </a:xfrm>
        </p:spPr>
        <p:txBody>
          <a:bodyPr/>
          <a:lstStyle>
            <a:lvl1pPr>
              <a:defRPr/>
            </a:lvl1pPr>
          </a:lstStyle>
          <a:p>
            <a:pPr marL="0" marR="0" lvl="0" indent="0" algn="ctr" fontAlgn="auto">
              <a:lnSpc>
                <a:spcPct val="100000"/>
              </a:lnSpc>
              <a:spcBef>
                <a:spcPct val="0"/>
              </a:spcBef>
              <a:spcAft>
                <a:spcPct val="0"/>
              </a:spcAft>
            </a:pPr>
            <a:r>
              <a:rPr lang="en-US" sz="800" b="1" i="0" u="none" strike="noStrike" baseline="0" dirty="0">
                <a:solidFill>
                  <a:srgbClr val="FFFFFF"/>
                </a:solidFill>
                <a:latin typeface="Calibri"/>
              </a:rPr>
              <a:t>APPLE INC.</a:t>
            </a:r>
          </a:p>
          <a:p>
            <a:pPr marL="0" marR="0" lvl="0" indent="0" algn="ctr" fontAlgn="auto">
              <a:lnSpc>
                <a:spcPct val="100000"/>
              </a:lnSpc>
              <a:spcBef>
                <a:spcPct val="0"/>
              </a:spcBef>
              <a:spcAft>
                <a:spcPct val="0"/>
              </a:spcAft>
            </a:pPr>
            <a:r>
              <a:rPr lang="en-US" sz="800" b="1" i="0" u="none" strike="noStrike" baseline="0" dirty="0">
                <a:solidFill>
                  <a:srgbClr val="FFFFFF"/>
                </a:solidFill>
                <a:latin typeface="Calibri"/>
              </a:rPr>
              <a:t>Comparative Year-End Balance Sheets</a:t>
            </a:r>
          </a:p>
        </p:txBody>
      </p:sp>
      <p:sp>
        <p:nvSpPr>
          <p:cNvPr id="8" name="Table Summary 3" hidden="1">
            <a:extLst>
              <a:ext uri="{FF2B5EF4-FFF2-40B4-BE49-F238E27FC236}">
                <a16:creationId xmlns:a16="http://schemas.microsoft.com/office/drawing/2014/main" id="{3356A590-66B5-4770-8441-82DC031F56EA}"/>
              </a:ext>
            </a:extLst>
          </p:cNvPr>
          <p:cNvSpPr>
            <a:spLocks noGrp="1"/>
          </p:cNvSpPr>
          <p:nvPr>
            <p:ph sz="quarter" idx="15"/>
          </p:nvPr>
        </p:nvSpPr>
        <p:spPr>
          <a:xfrm>
            <a:off x="1557303" y="1575059"/>
            <a:ext cx="3307773" cy="1056387"/>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dirty="0">
                <a:solidFill>
                  <a:srgbClr val="000000"/>
                </a:solidFill>
                <a:latin typeface="Calibri"/>
              </a:rPr>
              <a:t>The following content is arranged like a table. A table, titled Apple Incorporated comparative year-end balance sheets, summarizes current year, prior year, dollar change, and percent change values for the 25 accounts listed in column 1. The accounts are categorized into 3: assets, liabilities, and stockholders’ equity.</a:t>
            </a:r>
          </a:p>
        </p:txBody>
      </p:sp>
      <p:graphicFrame>
        <p:nvGraphicFramePr>
          <p:cNvPr id="14" name="Table 5">
            <a:extLst>
              <a:ext uri="{FF2B5EF4-FFF2-40B4-BE49-F238E27FC236}">
                <a16:creationId xmlns:a16="http://schemas.microsoft.com/office/drawing/2014/main" id="{17E41917-46C4-720F-5BF8-F9E0C2CA92EA}"/>
              </a:ext>
            </a:extLst>
          </p:cNvPr>
          <p:cNvGraphicFramePr>
            <a:graphicFrameLocks noGrp="1"/>
          </p:cNvGraphicFramePr>
          <p:nvPr>
            <p:extLst>
              <p:ext uri="{D42A27DB-BD31-4B8C-83A1-F6EECF244321}">
                <p14:modId xmlns:p14="http://schemas.microsoft.com/office/powerpoint/2010/main" val="3111284254"/>
              </p:ext>
            </p:extLst>
          </p:nvPr>
        </p:nvGraphicFramePr>
        <p:xfrm>
          <a:off x="1569027" y="1586782"/>
          <a:ext cx="5815581" cy="5095055"/>
        </p:xfrm>
        <a:graphic>
          <a:graphicData uri="http://schemas.openxmlformats.org/drawingml/2006/table">
            <a:tbl>
              <a:tblPr firstRow="1" bandRow="1">
                <a:tableStyleId>{5C22544A-7EE6-4342-B048-85BDC9FD1C3A}</a:tableStyleId>
              </a:tblPr>
              <a:tblGrid>
                <a:gridCol w="2426278">
                  <a:extLst>
                    <a:ext uri="{9D8B030D-6E8A-4147-A177-3AD203B41FA5}">
                      <a16:colId xmlns:a16="http://schemas.microsoft.com/office/drawing/2014/main" val="2622099747"/>
                    </a:ext>
                  </a:extLst>
                </a:gridCol>
                <a:gridCol w="831272">
                  <a:extLst>
                    <a:ext uri="{9D8B030D-6E8A-4147-A177-3AD203B41FA5}">
                      <a16:colId xmlns:a16="http://schemas.microsoft.com/office/drawing/2014/main" val="3412266015"/>
                    </a:ext>
                  </a:extLst>
                </a:gridCol>
                <a:gridCol w="784514">
                  <a:extLst>
                    <a:ext uri="{9D8B030D-6E8A-4147-A177-3AD203B41FA5}">
                      <a16:colId xmlns:a16="http://schemas.microsoft.com/office/drawing/2014/main" val="1870215389"/>
                    </a:ext>
                  </a:extLst>
                </a:gridCol>
                <a:gridCol w="846859">
                  <a:extLst>
                    <a:ext uri="{9D8B030D-6E8A-4147-A177-3AD203B41FA5}">
                      <a16:colId xmlns:a16="http://schemas.microsoft.com/office/drawing/2014/main" val="2136216574"/>
                    </a:ext>
                  </a:extLst>
                </a:gridCol>
                <a:gridCol w="926658">
                  <a:extLst>
                    <a:ext uri="{9D8B030D-6E8A-4147-A177-3AD203B41FA5}">
                      <a16:colId xmlns:a16="http://schemas.microsoft.com/office/drawing/2014/main" val="379900424"/>
                    </a:ext>
                  </a:extLst>
                </a:gridCol>
              </a:tblGrid>
              <a:tr h="173987">
                <a:tc>
                  <a:txBody>
                    <a:bodyPr/>
                    <a:lstStyle/>
                    <a:p>
                      <a:pPr marL="91440"/>
                      <a:r>
                        <a:rPr lang="en-US" sz="800" dirty="0">
                          <a:latin typeface="Calibri" panose="020F0502020204030204" pitchFamily="34" charset="0"/>
                          <a:cs typeface="Calibri" panose="020F0502020204030204" pitchFamily="34" charset="0"/>
                        </a:rPr>
                        <a:t>$ millions</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Current Year</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Prior Year</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Dollar Change</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Percent Change</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806218"/>
                  </a:ext>
                </a:extLst>
              </a:tr>
              <a:tr h="173987">
                <a:tc>
                  <a:txBody>
                    <a:bodyPr/>
                    <a:lstStyle/>
                    <a:p>
                      <a:pPr marL="91440"/>
                      <a:r>
                        <a:rPr lang="en-US" sz="800" b="1" dirty="0">
                          <a:latin typeface="Calibri" panose="020F0502020204030204" pitchFamily="34" charset="0"/>
                          <a:cs typeface="Calibri" panose="020F0502020204030204" pitchFamily="34" charset="0"/>
                        </a:rPr>
                        <a:t>Assets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107484925"/>
                  </a:ext>
                </a:extLst>
              </a:tr>
              <a:tr h="173987">
                <a:tc>
                  <a:txBody>
                    <a:bodyPr/>
                    <a:lstStyle/>
                    <a:p>
                      <a:pPr marL="91440"/>
                      <a:r>
                        <a:rPr lang="en-US" sz="800" dirty="0">
                          <a:latin typeface="Calibri" panose="020F0502020204030204" pitchFamily="34" charset="0"/>
                          <a:cs typeface="Calibri" panose="020F0502020204030204" pitchFamily="34" charset="0"/>
                        </a:rPr>
                        <a:t>Cash and cash equivalents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29,965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23,646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6,319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26.7%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37673010"/>
                  </a:ext>
                </a:extLst>
              </a:tr>
              <a:tr h="173987">
                <a:tc>
                  <a:txBody>
                    <a:bodyPr/>
                    <a:lstStyle/>
                    <a:p>
                      <a:pPr marL="91440"/>
                      <a:r>
                        <a:rPr lang="en-US" sz="800" dirty="0">
                          <a:latin typeface="Calibri" panose="020F0502020204030204" pitchFamily="34" charset="0"/>
                          <a:cs typeface="Calibri" panose="020F0502020204030204" pitchFamily="34" charset="0"/>
                        </a:rPr>
                        <a:t>Short-term marketable securities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31,590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24,658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6,932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28.1%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100475"/>
                  </a:ext>
                </a:extLst>
              </a:tr>
              <a:tr h="173987">
                <a:tc>
                  <a:txBody>
                    <a:bodyPr/>
                    <a:lstStyle/>
                    <a:p>
                      <a:pPr marL="91440"/>
                      <a:r>
                        <a:rPr lang="en-US" sz="800" dirty="0">
                          <a:latin typeface="Calibri" panose="020F0502020204030204" pitchFamily="34" charset="0"/>
                          <a:cs typeface="Calibri" panose="020F0502020204030204" pitchFamily="34" charset="0"/>
                        </a:rPr>
                        <a:t>Accounts receivable, net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29,508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28,184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1,324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800" b="1" dirty="0">
                          <a:solidFill>
                            <a:srgbClr val="C00000"/>
                          </a:solidFill>
                          <a:latin typeface="Calibri" panose="020F0502020204030204" pitchFamily="34" charset="0"/>
                          <a:cs typeface="Calibri" panose="020F0502020204030204" pitchFamily="34" charset="0"/>
                        </a:rPr>
                        <a:t>  4.7%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66742842"/>
                  </a:ext>
                </a:extLst>
              </a:tr>
              <a:tr h="173987">
                <a:tc>
                  <a:txBody>
                    <a:bodyPr/>
                    <a:lstStyle/>
                    <a:p>
                      <a:pPr marL="91440"/>
                      <a:r>
                        <a:rPr lang="en-US" sz="800" dirty="0">
                          <a:latin typeface="Calibri" panose="020F0502020204030204" pitchFamily="34" charset="0"/>
                          <a:cs typeface="Calibri" panose="020F0502020204030204" pitchFamily="34" charset="0"/>
                        </a:rPr>
                        <a:t>Vendor non-trade receivables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31,477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32,748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(1,271)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0" indent="0" algn="l"/>
                      <a:r>
                        <a:rPr lang="en-US" sz="800" b="1" dirty="0">
                          <a:solidFill>
                            <a:srgbClr val="C00000"/>
                          </a:solidFill>
                          <a:latin typeface="Calibri" panose="020F0502020204030204" pitchFamily="34" charset="0"/>
                          <a:cs typeface="Calibri" panose="020F0502020204030204" pitchFamily="34" charset="0"/>
                        </a:rPr>
                        <a:t>   (3.9)%</a:t>
                      </a:r>
                    </a:p>
                  </a:txBody>
                  <a:tcPr marL="109728"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90052251"/>
                  </a:ext>
                </a:extLst>
              </a:tr>
              <a:tr h="173987">
                <a:tc>
                  <a:txBody>
                    <a:bodyPr/>
                    <a:lstStyle/>
                    <a:p>
                      <a:pPr marL="91440"/>
                      <a:r>
                        <a:rPr lang="en-US" sz="800" dirty="0">
                          <a:latin typeface="Calibri" panose="020F0502020204030204" pitchFamily="34" charset="0"/>
                          <a:cs typeface="Calibri" panose="020F0502020204030204" pitchFamily="34" charset="0"/>
                        </a:rPr>
                        <a:t>Inventories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6,331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4,946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1,385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28.0%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70424123"/>
                  </a:ext>
                </a:extLst>
              </a:tr>
              <a:tr h="173987">
                <a:tc>
                  <a:txBody>
                    <a:bodyPr/>
                    <a:lstStyle/>
                    <a:p>
                      <a:pPr marL="91440"/>
                      <a:r>
                        <a:rPr lang="en-US" sz="800" dirty="0">
                          <a:latin typeface="Calibri" panose="020F0502020204030204" pitchFamily="34" charset="0"/>
                          <a:cs typeface="Calibri" panose="020F0502020204030204" pitchFamily="34" charset="0"/>
                        </a:rPr>
                        <a:t>Other current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14,695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21,223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(6,528</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0" algn="l"/>
                      <a:r>
                        <a:rPr lang="en-US" sz="800" b="1" dirty="0">
                          <a:solidFill>
                            <a:srgbClr val="C00000"/>
                          </a:solidFill>
                          <a:latin typeface="Calibri" panose="020F0502020204030204" pitchFamily="34" charset="0"/>
                          <a:cs typeface="Calibri" panose="020F0502020204030204" pitchFamily="34" charset="0"/>
                        </a:rPr>
                        <a:t> (30.8)%</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55752559"/>
                  </a:ext>
                </a:extLst>
              </a:tr>
              <a:tr h="173987">
                <a:tc>
                  <a:txBody>
                    <a:bodyPr/>
                    <a:lstStyle/>
                    <a:p>
                      <a:pPr marL="182880"/>
                      <a:r>
                        <a:rPr lang="en-US" sz="800" dirty="0">
                          <a:latin typeface="Calibri" panose="020F0502020204030204" pitchFamily="34" charset="0"/>
                          <a:cs typeface="Calibri" panose="020F0502020204030204" pitchFamily="34" charset="0"/>
                        </a:rPr>
                        <a:t>Total current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143,566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135,405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8,161</a:t>
                      </a:r>
                    </a:p>
                  </a:txBody>
                  <a:tcPr marL="73152"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92024" indent="0" algn="l"/>
                      <a:r>
                        <a:rPr lang="en-US" sz="800" b="1" dirty="0">
                          <a:solidFill>
                            <a:srgbClr val="C00000"/>
                          </a:solidFill>
                          <a:latin typeface="Calibri" panose="020F0502020204030204" pitchFamily="34" charset="0"/>
                          <a:cs typeface="Calibri" panose="020F0502020204030204" pitchFamily="34" charset="0"/>
                        </a:rPr>
                        <a:t>     6.0%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020167884"/>
                  </a:ext>
                </a:extLst>
              </a:tr>
              <a:tr h="173987">
                <a:tc>
                  <a:txBody>
                    <a:bodyPr/>
                    <a:lstStyle/>
                    <a:p>
                      <a:pPr marL="91440" algn="l" defTabSz="914400" rtl="0" eaLnBrk="1" latinLnBrk="0" hangingPunct="1"/>
                      <a:r>
                        <a:rPr lang="en-US" sz="800" kern="1200" dirty="0">
                          <a:solidFill>
                            <a:schemeClr val="dk1"/>
                          </a:solidFill>
                          <a:latin typeface="Calibri" panose="020F0502020204030204" pitchFamily="34" charset="0"/>
                          <a:ea typeface="+mn-ea"/>
                          <a:cs typeface="Calibri" panose="020F0502020204030204" pitchFamily="34" charset="0"/>
                        </a:rPr>
                        <a:t>Long-term marketable securities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100,544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120,805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(20,261)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(16.8)%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506145147"/>
                  </a:ext>
                </a:extLst>
              </a:tr>
              <a:tr h="173987">
                <a:tc>
                  <a:txBody>
                    <a:bodyPr/>
                    <a:lstStyle/>
                    <a:p>
                      <a:pPr marL="91440" algn="l" defTabSz="914400" rtl="0" eaLnBrk="1" latinLnBrk="0" hangingPunct="1"/>
                      <a:r>
                        <a:rPr lang="en-US" sz="800" kern="1200" dirty="0">
                          <a:solidFill>
                            <a:schemeClr val="dk1"/>
                          </a:solidFill>
                          <a:latin typeface="Calibri" panose="020F0502020204030204" pitchFamily="34" charset="0"/>
                          <a:ea typeface="+mn-ea"/>
                          <a:cs typeface="Calibri" panose="020F0502020204030204" pitchFamily="34" charset="0"/>
                        </a:rPr>
                        <a:t>Property, plant and equipment, net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43,715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42,117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1,598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0" algn="l"/>
                      <a:r>
                        <a:rPr lang="en-US" sz="800" b="1" dirty="0">
                          <a:solidFill>
                            <a:srgbClr val="C00000"/>
                          </a:solidFill>
                          <a:latin typeface="Calibri" panose="020F0502020204030204" pitchFamily="34" charset="0"/>
                          <a:cs typeface="Calibri" panose="020F0502020204030204" pitchFamily="34" charset="0"/>
                        </a:rPr>
                        <a:t>     3.8%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14590401"/>
                  </a:ext>
                </a:extLst>
              </a:tr>
              <a:tr h="173987">
                <a:tc>
                  <a:txBody>
                    <a:bodyPr/>
                    <a:lstStyle/>
                    <a:p>
                      <a:pPr marL="91440" algn="l" defTabSz="914400" rtl="0" eaLnBrk="1" latinLnBrk="0" hangingPunct="1"/>
                      <a:r>
                        <a:rPr lang="en-US" sz="800" kern="1200" dirty="0">
                          <a:solidFill>
                            <a:schemeClr val="dk1"/>
                          </a:solidFill>
                          <a:latin typeface="Calibri" panose="020F0502020204030204" pitchFamily="34" charset="0"/>
                          <a:ea typeface="+mn-ea"/>
                          <a:cs typeface="Calibri" panose="020F0502020204030204" pitchFamily="34" charset="0"/>
                        </a:rPr>
                        <a:t>Other non-current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64,758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54,428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10,330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0" algn="l"/>
                      <a:r>
                        <a:rPr lang="en-US" sz="800" b="1" dirty="0">
                          <a:solidFill>
                            <a:srgbClr val="C00000"/>
                          </a:solidFill>
                          <a:latin typeface="Calibri" panose="020F0502020204030204" pitchFamily="34" charset="0"/>
                          <a:cs typeface="Calibri" panose="020F0502020204030204" pitchFamily="34" charset="0"/>
                        </a:rPr>
                        <a:t>   19.0%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278486761"/>
                  </a:ext>
                </a:extLst>
              </a:tr>
              <a:tr h="173987">
                <a:tc>
                  <a:txBody>
                    <a:bodyPr/>
                    <a:lstStyle/>
                    <a:p>
                      <a:pPr marL="91440"/>
                      <a:r>
                        <a:rPr lang="en-US" sz="800" dirty="0">
                          <a:latin typeface="Calibri" panose="020F0502020204030204" pitchFamily="34" charset="0"/>
                          <a:cs typeface="Calibri" panose="020F0502020204030204" pitchFamily="34" charset="0"/>
                        </a:rPr>
                        <a:t>Total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$352,583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$352,755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dbl" baseline="0" dirty="0">
                          <a:solidFill>
                            <a:srgbClr val="C00000"/>
                          </a:solidFill>
                          <a:uFill>
                            <a:solidFill>
                              <a:schemeClr val="tx1"/>
                            </a:solidFill>
                          </a:uFill>
                          <a:latin typeface="Calibri" panose="020F0502020204030204" pitchFamily="34" charset="0"/>
                          <a:cs typeface="Calibri" panose="020F0502020204030204" pitchFamily="34" charset="0"/>
                        </a:rPr>
                        <a:t>$      (172</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0" algn="l"/>
                      <a:r>
                        <a:rPr lang="en-US" sz="800" b="1" dirty="0">
                          <a:solidFill>
                            <a:srgbClr val="C00000"/>
                          </a:solidFill>
                          <a:latin typeface="Calibri" panose="020F0502020204030204" pitchFamily="34" charset="0"/>
                          <a:cs typeface="Calibri" panose="020F0502020204030204" pitchFamily="34" charset="0"/>
                        </a:rPr>
                        <a:t>     0.0%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51998131"/>
                  </a:ext>
                </a:extLst>
              </a:tr>
              <a:tr h="173987">
                <a:tc>
                  <a:txBody>
                    <a:bodyPr/>
                    <a:lstStyle/>
                    <a:p>
                      <a:pPr marL="91440"/>
                      <a:r>
                        <a:rPr lang="en-US" sz="800" b="1" dirty="0">
                          <a:latin typeface="Calibri" panose="020F0502020204030204" pitchFamily="34" charset="0"/>
                          <a:cs typeface="Calibri" panose="020F0502020204030204" pitchFamily="34" charset="0"/>
                        </a:rPr>
                        <a:t>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77588457"/>
                  </a:ext>
                </a:extLst>
              </a:tr>
              <a:tr h="173987">
                <a:tc>
                  <a:txBody>
                    <a:bodyPr/>
                    <a:lstStyle/>
                    <a:p>
                      <a:pPr marL="91440"/>
                      <a:r>
                        <a:rPr lang="en-US" sz="800" dirty="0">
                          <a:latin typeface="Calibri" panose="020F0502020204030204" pitchFamily="34" charset="0"/>
                          <a:cs typeface="Calibri" panose="020F0502020204030204" pitchFamily="34" charset="0"/>
                        </a:rPr>
                        <a:t>Accounts payable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62,611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64,115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(1,504)</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246888" algn="l"/>
                      <a:r>
                        <a:rPr lang="en-US" sz="800" b="1" dirty="0">
                          <a:solidFill>
                            <a:srgbClr val="C00000"/>
                          </a:solidFill>
                          <a:latin typeface="Calibri" panose="020F0502020204030204" pitchFamily="34" charset="0"/>
                          <a:cs typeface="Calibri" panose="020F0502020204030204" pitchFamily="34" charset="0"/>
                        </a:rPr>
                        <a:t>(2.3)%</a:t>
                      </a:r>
                    </a:p>
                  </a:txBody>
                  <a:tcPr marL="109728"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868758446"/>
                  </a:ext>
                </a:extLst>
              </a:tr>
              <a:tr h="173987">
                <a:tc>
                  <a:txBody>
                    <a:bodyPr/>
                    <a:lstStyle/>
                    <a:p>
                      <a:pPr marL="91440"/>
                      <a:r>
                        <a:rPr lang="en-US" sz="800" dirty="0">
                          <a:latin typeface="Calibri" panose="020F0502020204030204" pitchFamily="34" charset="0"/>
                          <a:cs typeface="Calibri" panose="020F0502020204030204" pitchFamily="34" charset="0"/>
                        </a:rPr>
                        <a:t>Other 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58,829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60,845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(2,016)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246888" algn="l"/>
                      <a:r>
                        <a:rPr lang="en-US" sz="800" b="1" dirty="0">
                          <a:solidFill>
                            <a:srgbClr val="C00000"/>
                          </a:solidFill>
                          <a:latin typeface="Calibri" panose="020F0502020204030204" pitchFamily="34" charset="0"/>
                          <a:cs typeface="Calibri" panose="020F0502020204030204" pitchFamily="34" charset="0"/>
                        </a:rPr>
                        <a:t>(3.3)%</a:t>
                      </a:r>
                    </a:p>
                  </a:txBody>
                  <a:tcPr marL="109728"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769072058"/>
                  </a:ext>
                </a:extLst>
              </a:tr>
              <a:tr h="173987">
                <a:tc>
                  <a:txBody>
                    <a:bodyPr/>
                    <a:lstStyle/>
                    <a:p>
                      <a:pPr marL="91440"/>
                      <a:r>
                        <a:rPr lang="en-US" sz="800" dirty="0">
                          <a:latin typeface="Calibri" panose="020F0502020204030204" pitchFamily="34" charset="0"/>
                          <a:cs typeface="Calibri" panose="020F0502020204030204" pitchFamily="34" charset="0"/>
                        </a:rPr>
                        <a:t>Deferred revenue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8,061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7,912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149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292608" algn="l"/>
                      <a:r>
                        <a:rPr lang="en-US" sz="800" b="1" dirty="0">
                          <a:solidFill>
                            <a:srgbClr val="C00000"/>
                          </a:solidFill>
                          <a:latin typeface="Calibri" panose="020F0502020204030204" pitchFamily="34" charset="0"/>
                          <a:cs typeface="Calibri" panose="020F0502020204030204" pitchFamily="34" charset="0"/>
                        </a:rPr>
                        <a:t>1.9%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960419705"/>
                  </a:ext>
                </a:extLst>
              </a:tr>
              <a:tr h="173987">
                <a:tc>
                  <a:txBody>
                    <a:bodyPr/>
                    <a:lstStyle/>
                    <a:p>
                      <a:pPr marL="91440"/>
                      <a:r>
                        <a:rPr lang="en-US" sz="800" dirty="0">
                          <a:latin typeface="Calibri" panose="020F0502020204030204" pitchFamily="34" charset="0"/>
                          <a:cs typeface="Calibri" panose="020F0502020204030204" pitchFamily="34" charset="0"/>
                        </a:rPr>
                        <a:t>Commercial paper</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5,985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9,982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(3,997)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246888" algn="l"/>
                      <a:r>
                        <a:rPr lang="en-US" sz="800" b="1" dirty="0">
                          <a:solidFill>
                            <a:srgbClr val="C00000"/>
                          </a:solidFill>
                          <a:latin typeface="Calibri" panose="020F0502020204030204" pitchFamily="34" charset="0"/>
                          <a:cs typeface="Calibri" panose="020F0502020204030204" pitchFamily="34" charset="0"/>
                        </a:rPr>
                        <a:t>(40.0)%</a:t>
                      </a:r>
                    </a:p>
                  </a:txBody>
                  <a:tcPr marL="64008"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221271816"/>
                  </a:ext>
                </a:extLst>
              </a:tr>
              <a:tr h="173987">
                <a:tc>
                  <a:txBody>
                    <a:bodyPr/>
                    <a:lstStyle/>
                    <a:p>
                      <a:pPr marL="91440"/>
                      <a:r>
                        <a:rPr lang="en-US" sz="800" dirty="0">
                          <a:latin typeface="Calibri" panose="020F0502020204030204" pitchFamily="34" charset="0"/>
                          <a:cs typeface="Calibri" panose="020F0502020204030204" pitchFamily="34" charset="0"/>
                        </a:rPr>
                        <a:t>Current portion of long-term debt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9,822</a:t>
                      </a:r>
                    </a:p>
                  </a:txBody>
                  <a:tcPr marL="109728"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11,128</a:t>
                      </a:r>
                    </a:p>
                  </a:txBody>
                  <a:tcPr marL="5486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(1,306</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(11.7)%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910513330"/>
                  </a:ext>
                </a:extLst>
              </a:tr>
              <a:tr h="173987">
                <a:tc>
                  <a:txBody>
                    <a:bodyPr/>
                    <a:lstStyle/>
                    <a:p>
                      <a:pPr marL="182880"/>
                      <a:r>
                        <a:rPr lang="en-US" sz="800" dirty="0">
                          <a:latin typeface="Calibri" panose="020F0502020204030204" pitchFamily="34" charset="0"/>
                          <a:cs typeface="Calibri" panose="020F0502020204030204" pitchFamily="34" charset="0"/>
                        </a:rPr>
                        <a:t>Total 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145,308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153,982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(8,674)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(5.6)%</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488373075"/>
                  </a:ext>
                </a:extLst>
              </a:tr>
              <a:tr h="173987">
                <a:tc>
                  <a:txBody>
                    <a:bodyPr/>
                    <a:lstStyle/>
                    <a:p>
                      <a:pPr marL="91440"/>
                      <a:r>
                        <a:rPr lang="en-US" sz="800" dirty="0">
                          <a:latin typeface="Calibri" panose="020F0502020204030204" pitchFamily="34" charset="0"/>
                          <a:cs typeface="Calibri" panose="020F0502020204030204" pitchFamily="34" charset="0"/>
                        </a:rPr>
                        <a:t>Long-term debt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95,281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98,959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(3,678)</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(3.7)%</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579616410"/>
                  </a:ext>
                </a:extLst>
              </a:tr>
              <a:tr h="173987">
                <a:tc>
                  <a:txBody>
                    <a:bodyPr/>
                    <a:lstStyle/>
                    <a:p>
                      <a:pPr marL="91440"/>
                      <a:r>
                        <a:rPr lang="en-US" sz="800" dirty="0">
                          <a:latin typeface="Calibri" panose="020F0502020204030204" pitchFamily="34" charset="0"/>
                          <a:cs typeface="Calibri" panose="020F0502020204030204" pitchFamily="34" charset="0"/>
                        </a:rPr>
                        <a:t>Other non-current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49,848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49,142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706</a:t>
                      </a:r>
                      <a:endParaRPr lang="en-US" sz="800" b="1" dirty="0">
                        <a:solidFill>
                          <a:srgbClr val="C00000"/>
                        </a:solidFill>
                        <a:latin typeface="Calibri" panose="020F0502020204030204" pitchFamily="34" charset="0"/>
                        <a:cs typeface="Calibri" panose="020F0502020204030204" pitchFamily="34" charset="0"/>
                      </a:endParaRP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1.4%</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7353527"/>
                  </a:ext>
                </a:extLst>
              </a:tr>
              <a:tr h="173987">
                <a:tc>
                  <a:txBody>
                    <a:bodyPr/>
                    <a:lstStyle/>
                    <a:p>
                      <a:pPr marL="91440"/>
                      <a:r>
                        <a:rPr lang="en-US" sz="800" b="0" dirty="0">
                          <a:latin typeface="Calibri" panose="020F0502020204030204" pitchFamily="34" charset="0"/>
                          <a:cs typeface="Calibri" panose="020F0502020204030204" pitchFamily="34" charset="0"/>
                        </a:rPr>
                        <a:t>Total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290,437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302,083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(11,646)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54864" algn="ctr"/>
                      <a:r>
                        <a:rPr lang="en-US" sz="800" b="1" dirty="0">
                          <a:solidFill>
                            <a:srgbClr val="C00000"/>
                          </a:solidFill>
                          <a:latin typeface="Calibri" panose="020F0502020204030204" pitchFamily="34" charset="0"/>
                          <a:cs typeface="Calibri" panose="020F0502020204030204" pitchFamily="34" charset="0"/>
                        </a:rPr>
                        <a:t>(3.9)%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58242588"/>
                  </a:ext>
                </a:extLst>
              </a:tr>
              <a:tr h="173987">
                <a:tc>
                  <a:txBody>
                    <a:bodyPr/>
                    <a:lstStyle/>
                    <a:p>
                      <a:pPr marL="91440"/>
                      <a:r>
                        <a:rPr lang="en-US" sz="800" b="1" dirty="0">
                          <a:latin typeface="Calibri" panose="020F0502020204030204" pitchFamily="34" charset="0"/>
                          <a:cs typeface="Calibri" panose="020F0502020204030204" pitchFamily="34" charset="0"/>
                        </a:rPr>
                        <a:t>Stockholders’ Equity</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564673468"/>
                  </a:ext>
                </a:extLst>
              </a:tr>
              <a:tr h="173987">
                <a:tc>
                  <a:txBody>
                    <a:bodyPr/>
                    <a:lstStyle/>
                    <a:p>
                      <a:pPr marL="91440"/>
                      <a:r>
                        <a:rPr lang="en-US" sz="800" dirty="0">
                          <a:latin typeface="Calibri" panose="020F0502020204030204" pitchFamily="34" charset="0"/>
                          <a:cs typeface="Calibri" panose="020F0502020204030204" pitchFamily="34" charset="0"/>
                        </a:rPr>
                        <a:t>Common stock</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73,812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64,849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8,963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13.8%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145206955"/>
                  </a:ext>
                </a:extLst>
              </a:tr>
              <a:tr h="173987">
                <a:tc>
                  <a:txBody>
                    <a:bodyPr/>
                    <a:lstStyle/>
                    <a:p>
                      <a:pPr marL="91440"/>
                      <a:r>
                        <a:rPr lang="en-US" sz="800" dirty="0">
                          <a:latin typeface="Calibri" panose="020F0502020204030204" pitchFamily="34" charset="0"/>
                          <a:cs typeface="Calibri" panose="020F0502020204030204" pitchFamily="34" charset="0"/>
                        </a:rPr>
                        <a:t>Retained earnings (Accumulated deficit)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(214)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(3,068)</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2,854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93.0%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0017704"/>
                  </a:ext>
                </a:extLst>
              </a:tr>
              <a:tr h="173987">
                <a:tc>
                  <a:txBody>
                    <a:bodyPr/>
                    <a:lstStyle/>
                    <a:p>
                      <a:pPr marL="91440"/>
                      <a:r>
                        <a:rPr lang="en-US" sz="800" dirty="0">
                          <a:latin typeface="Calibri" panose="020F0502020204030204" pitchFamily="34" charset="0"/>
                          <a:cs typeface="Calibri" panose="020F0502020204030204" pitchFamily="34" charset="0"/>
                        </a:rPr>
                        <a:t>Accumulated other comprehensive income (loss)</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a:t>
                      </a:r>
                      <a:r>
                        <a:rPr lang="en-US" sz="800" u="sng" baseline="0" dirty="0">
                          <a:uFill>
                            <a:solidFill>
                              <a:schemeClr val="tx1"/>
                            </a:solidFill>
                          </a:uFill>
                          <a:latin typeface="Calibri" panose="020F0502020204030204" pitchFamily="34" charset="0"/>
                          <a:cs typeface="Calibri" panose="020F0502020204030204" pitchFamily="34" charset="0"/>
                        </a:rPr>
                        <a:t>   (11,452</a:t>
                      </a:r>
                      <a:r>
                        <a:rPr lang="en-US" sz="800" u="none" baseline="0" dirty="0">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(11,109</a:t>
                      </a:r>
                      <a:r>
                        <a:rPr lang="en-US" sz="800" u="none" baseline="0" dirty="0">
                          <a:uFill>
                            <a:solidFill>
                              <a:schemeClr val="tx1"/>
                            </a:solidFill>
                          </a:uFill>
                          <a:latin typeface="Calibri" panose="020F0502020204030204" pitchFamily="34" charset="0"/>
                          <a:cs typeface="Calibri" panose="020F0502020204030204" pitchFamily="34" charset="0"/>
                        </a:rPr>
                        <a:t>)</a:t>
                      </a:r>
                    </a:p>
                  </a:txBody>
                  <a:tcPr marL="109728"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 </a:t>
                      </a: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(343</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endParaRPr lang="en-US" sz="800" b="1" u="none" dirty="0">
                        <a:solidFill>
                          <a:srgbClr val="C00000"/>
                        </a:solidFill>
                        <a:latin typeface="Calibri" panose="020F0502020204030204" pitchFamily="34" charset="0"/>
                        <a:cs typeface="Calibri" panose="020F0502020204030204" pitchFamily="34" charset="0"/>
                      </a:endParaRPr>
                    </a:p>
                  </a:txBody>
                  <a:tcPr marL="109728"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(3.1)%</a:t>
                      </a:r>
                    </a:p>
                  </a:txBody>
                  <a:tcPr marL="100584"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455470485"/>
                  </a:ext>
                </a:extLst>
              </a:tr>
              <a:tr h="173987">
                <a:tc>
                  <a:txBody>
                    <a:bodyPr/>
                    <a:lstStyle/>
                    <a:p>
                      <a:pPr marL="91440"/>
                      <a:r>
                        <a:rPr lang="en-US" sz="800" dirty="0">
                          <a:latin typeface="Calibri" panose="020F0502020204030204" pitchFamily="34" charset="0"/>
                          <a:cs typeface="Calibri" panose="020F0502020204030204" pitchFamily="34" charset="0"/>
                        </a:rPr>
                        <a:t>Total stockholders’ equity</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62,146</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50,672</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 </a:t>
                      </a: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11,474</a:t>
                      </a: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22.6%</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857461038"/>
                  </a:ext>
                </a:extLst>
              </a:tr>
              <a:tr h="223419">
                <a:tc>
                  <a:txBody>
                    <a:bodyPr/>
                    <a:lstStyle/>
                    <a:p>
                      <a:pPr marL="91440"/>
                      <a:r>
                        <a:rPr lang="en-US" sz="800" dirty="0">
                          <a:latin typeface="Calibri" panose="020F0502020204030204" pitchFamily="34" charset="0"/>
                          <a:cs typeface="Calibri" panose="020F0502020204030204" pitchFamily="34" charset="0"/>
                        </a:rPr>
                        <a:t>Total liabilities and stockholders’ equity</a:t>
                      </a:r>
                    </a:p>
                  </a:txBody>
                  <a:tcPr marT="18288" marB="18288">
                    <a:lnL w="12700" cmpd="sng">
                      <a:noFill/>
                    </a:lnL>
                    <a:lnR w="12700" cmpd="sng">
                      <a:noFill/>
                    </a:lnR>
                    <a:lnT w="12700" cmpd="sng">
                      <a:noFill/>
                    </a:lnT>
                    <a:lnB w="38100" cap="flat" cmpd="sng" algn="ctr">
                      <a:solidFill>
                        <a:srgbClr val="D3D4D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$352,583</a:t>
                      </a:r>
                    </a:p>
                  </a:txBody>
                  <a:tcPr marT="18288" marB="18288">
                    <a:lnL w="12700" cmpd="sng">
                      <a:noFill/>
                    </a:lnL>
                    <a:lnR w="12700" cmpd="sng">
                      <a:noFill/>
                    </a:lnR>
                    <a:lnT w="12700" cmpd="sng">
                      <a:noFill/>
                    </a:lnT>
                    <a:lnB w="38100" cap="flat" cmpd="sng" algn="ctr">
                      <a:solidFill>
                        <a:srgbClr val="D3D4D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$352,755</a:t>
                      </a:r>
                    </a:p>
                  </a:txBody>
                  <a:tcPr marT="18288" marB="18288">
                    <a:lnL w="12700" cmpd="sng">
                      <a:noFill/>
                    </a:lnL>
                    <a:lnR w="12700" cmpd="sng">
                      <a:noFill/>
                    </a:lnR>
                    <a:lnT w="12700" cmpd="sng">
                      <a:noFill/>
                    </a:lnT>
                    <a:lnB w="38100" cap="flat" cmpd="sng" algn="ctr">
                      <a:solidFill>
                        <a:srgbClr val="D3D4D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dbl" baseline="0" dirty="0">
                          <a:solidFill>
                            <a:srgbClr val="C00000"/>
                          </a:solidFill>
                          <a:uFill>
                            <a:solidFill>
                              <a:schemeClr val="tx1"/>
                            </a:solidFill>
                          </a:uFill>
                          <a:latin typeface="Calibri" panose="020F0502020204030204" pitchFamily="34" charset="0"/>
                          <a:cs typeface="Calibri" panose="020F0502020204030204" pitchFamily="34" charset="0"/>
                        </a:rPr>
                        <a:t>$    (172</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46304" marT="18288" marB="18288">
                    <a:lnL w="12700" cmpd="sng">
                      <a:noFill/>
                    </a:lnL>
                    <a:lnR w="12700" cmpd="sng">
                      <a:noFill/>
                    </a:lnR>
                    <a:lnT w="12700" cmpd="sng">
                      <a:noFill/>
                    </a:lnT>
                    <a:lnB w="38100" cap="flat" cmpd="sng" algn="ctr">
                      <a:solidFill>
                        <a:srgbClr val="D3D4D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54864" algn="ctr"/>
                      <a:r>
                        <a:rPr lang="en-US" sz="800" b="1" dirty="0">
                          <a:solidFill>
                            <a:srgbClr val="C00000"/>
                          </a:solidFill>
                          <a:latin typeface="Calibri" panose="020F0502020204030204" pitchFamily="34" charset="0"/>
                          <a:cs typeface="Calibri" panose="020F0502020204030204" pitchFamily="34" charset="0"/>
                        </a:rPr>
                        <a:t>0.0%</a:t>
                      </a:r>
                    </a:p>
                  </a:txBody>
                  <a:tcPr marT="18288" marB="18288">
                    <a:lnL w="12700" cmpd="sng">
                      <a:noFill/>
                    </a:lnL>
                    <a:lnR w="12700" cmpd="sng">
                      <a:noFill/>
                    </a:lnR>
                    <a:lnT w="12700" cmpd="sng">
                      <a:noFill/>
                    </a:lnT>
                    <a:lnB w="38100" cap="flat" cmpd="sng" algn="ctr">
                      <a:solidFill>
                        <a:srgbClr val="D3D4D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957741018"/>
                  </a:ext>
                </a:extLst>
              </a:tr>
            </a:tbl>
          </a:graphicData>
        </a:graphic>
      </p:graphicFrame>
      <p:sp>
        <p:nvSpPr>
          <p:cNvPr id="3" name="Slide Number Placeholder">
            <a:extLst>
              <a:ext uri="{FF2B5EF4-FFF2-40B4-BE49-F238E27FC236}">
                <a16:creationId xmlns:a16="http://schemas.microsoft.com/office/drawing/2014/main" id="{9D76F4D0-1F41-57D5-AEA0-3BCE15C7C734}"/>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13</a:t>
            </a:fld>
            <a:endParaRPr lang="en-US"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Comparative Income Statements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8018939" y="1526751"/>
            <a:ext cx="1008346" cy="671603"/>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17.2</a:t>
            </a:r>
          </a:p>
        </p:txBody>
      </p:sp>
      <p:pic>
        <p:nvPicPr>
          <p:cNvPr id="9" name="Picture 8">
            <a:extLst>
              <a:ext uri="{FF2B5EF4-FFF2-40B4-BE49-F238E27FC236}">
                <a16:creationId xmlns:a16="http://schemas.microsoft.com/office/drawing/2014/main" id="{DE79655B-F939-A9BD-0389-F1B59720D5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9676" y="1914820"/>
            <a:ext cx="6523285" cy="573671"/>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309676" y="1914820"/>
            <a:ext cx="6524648" cy="573671"/>
          </a:xfrm>
        </p:spPr>
        <p:txBody>
          <a:bodyPr/>
          <a:lstStyle>
            <a:lvl1pPr>
              <a:defRPr/>
            </a:lvl1pPr>
          </a:lstStyle>
          <a:p>
            <a:pPr marL="0" marR="0" lvl="0" indent="0" algn="ctr" fontAlgn="auto">
              <a:lnSpc>
                <a:spcPct val="100000"/>
              </a:lnSpc>
              <a:spcBef>
                <a:spcPct val="0"/>
              </a:spcBef>
              <a:spcAft>
                <a:spcPct val="0"/>
              </a:spcAft>
            </a:pPr>
            <a:r>
              <a:rPr lang="en-US" sz="1000" b="1" i="0" u="none" strike="noStrike" baseline="0">
                <a:solidFill>
                  <a:srgbClr val="FFFFFF"/>
                </a:solidFill>
                <a:latin typeface="Calibri"/>
              </a:rPr>
              <a:t>APPLE INC.</a:t>
            </a:r>
          </a:p>
          <a:p>
            <a:pPr marL="0" marR="0" lvl="0" indent="0" algn="ctr" fontAlgn="auto">
              <a:lnSpc>
                <a:spcPct val="100000"/>
              </a:lnSpc>
              <a:spcBef>
                <a:spcPct val="0"/>
              </a:spcBef>
              <a:spcAft>
                <a:spcPct val="0"/>
              </a:spcAft>
            </a:pPr>
            <a:r>
              <a:rPr lang="en-US" sz="1000" b="1" i="0" u="none" strike="noStrike" baseline="0">
                <a:solidFill>
                  <a:srgbClr val="FFFFFF"/>
                </a:solidFill>
                <a:latin typeface="Calibri"/>
              </a:rPr>
              <a:t>Comparative Income Statements</a:t>
            </a:r>
          </a:p>
        </p:txBody>
      </p:sp>
      <p:sp>
        <p:nvSpPr>
          <p:cNvPr id="8" name="Table Summary 3" hidden="1">
            <a:extLst>
              <a:ext uri="{FF2B5EF4-FFF2-40B4-BE49-F238E27FC236}">
                <a16:creationId xmlns:a16="http://schemas.microsoft.com/office/drawing/2014/main" id="{3356A590-66B5-4770-8441-82DC031F56EA}"/>
              </a:ext>
            </a:extLst>
          </p:cNvPr>
          <p:cNvSpPr>
            <a:spLocks noGrp="1"/>
          </p:cNvSpPr>
          <p:nvPr>
            <p:ph sz="quarter" idx="15"/>
          </p:nvPr>
        </p:nvSpPr>
        <p:spPr>
          <a:xfrm>
            <a:off x="1297953" y="2274801"/>
            <a:ext cx="5194344" cy="768096"/>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dirty="0">
                <a:solidFill>
                  <a:srgbClr val="000000"/>
                </a:solidFill>
                <a:latin typeface="Calibri"/>
              </a:rPr>
              <a:t>The following content is arranged like a table. A table, titled Apple Incorporated comparative income statement, summarizes current year, prior year, dollar change, and percent change values for the 13 accounts listed in column 1. There is no percent change value for the account, other income (expense), net.</a:t>
            </a:r>
          </a:p>
        </p:txBody>
      </p:sp>
      <p:graphicFrame>
        <p:nvGraphicFramePr>
          <p:cNvPr id="10" name="Table 9">
            <a:extLst>
              <a:ext uri="{FF2B5EF4-FFF2-40B4-BE49-F238E27FC236}">
                <a16:creationId xmlns:a16="http://schemas.microsoft.com/office/drawing/2014/main" id="{4F611E4E-3B61-9BCC-3746-25DF866BE446}"/>
              </a:ext>
            </a:extLst>
          </p:cNvPr>
          <p:cNvGraphicFramePr>
            <a:graphicFrameLocks noGrp="1"/>
          </p:cNvGraphicFramePr>
          <p:nvPr>
            <p:extLst>
              <p:ext uri="{D42A27DB-BD31-4B8C-83A1-F6EECF244321}">
                <p14:modId xmlns:p14="http://schemas.microsoft.com/office/powerpoint/2010/main" val="3537527702"/>
              </p:ext>
            </p:extLst>
          </p:nvPr>
        </p:nvGraphicFramePr>
        <p:xfrm>
          <a:off x="1309676" y="2286524"/>
          <a:ext cx="6524648" cy="2955248"/>
        </p:xfrm>
        <a:graphic>
          <a:graphicData uri="http://schemas.openxmlformats.org/drawingml/2006/table">
            <a:tbl>
              <a:tblPr firstRow="1" bandRow="1">
                <a:tableStyleId>{5C22544A-7EE6-4342-B048-85BDC9FD1C3A}</a:tableStyleId>
              </a:tblPr>
              <a:tblGrid>
                <a:gridCol w="2722103">
                  <a:extLst>
                    <a:ext uri="{9D8B030D-6E8A-4147-A177-3AD203B41FA5}">
                      <a16:colId xmlns:a16="http://schemas.microsoft.com/office/drawing/2014/main" val="2622099747"/>
                    </a:ext>
                  </a:extLst>
                </a:gridCol>
                <a:gridCol w="932625">
                  <a:extLst>
                    <a:ext uri="{9D8B030D-6E8A-4147-A177-3AD203B41FA5}">
                      <a16:colId xmlns:a16="http://schemas.microsoft.com/office/drawing/2014/main" val="3412266015"/>
                    </a:ext>
                  </a:extLst>
                </a:gridCol>
                <a:gridCol w="880166">
                  <a:extLst>
                    <a:ext uri="{9D8B030D-6E8A-4147-A177-3AD203B41FA5}">
                      <a16:colId xmlns:a16="http://schemas.microsoft.com/office/drawing/2014/main" val="1870215389"/>
                    </a:ext>
                  </a:extLst>
                </a:gridCol>
                <a:gridCol w="950113">
                  <a:extLst>
                    <a:ext uri="{9D8B030D-6E8A-4147-A177-3AD203B41FA5}">
                      <a16:colId xmlns:a16="http://schemas.microsoft.com/office/drawing/2014/main" val="2136216574"/>
                    </a:ext>
                  </a:extLst>
                </a:gridCol>
                <a:gridCol w="1039641">
                  <a:extLst>
                    <a:ext uri="{9D8B030D-6E8A-4147-A177-3AD203B41FA5}">
                      <a16:colId xmlns:a16="http://schemas.microsoft.com/office/drawing/2014/main" val="379900424"/>
                    </a:ext>
                  </a:extLst>
                </a:gridCol>
              </a:tblGrid>
              <a:tr h="208362">
                <a:tc>
                  <a:txBody>
                    <a:bodyPr/>
                    <a:lstStyle/>
                    <a:p>
                      <a:pPr marL="91440"/>
                      <a:r>
                        <a:rPr lang="en-US" sz="1000" dirty="0">
                          <a:latin typeface="Calibri" panose="020F0502020204030204" pitchFamily="34" charset="0"/>
                          <a:cs typeface="Calibri" panose="020F0502020204030204" pitchFamily="34" charset="0"/>
                        </a:rPr>
                        <a:t>$ millions, except per share data</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Current Year</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Prior Year</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Dollar Change</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Percent Change</a:t>
                      </a:r>
                    </a:p>
                  </a:txBody>
                  <a:tcPr marT="18288" marB="1828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806218"/>
                  </a:ext>
                </a:extLst>
              </a:tr>
              <a:tr h="208362">
                <a:tc>
                  <a:txBody>
                    <a:bodyPr/>
                    <a:lstStyle/>
                    <a:p>
                      <a:pPr marL="91440"/>
                      <a:r>
                        <a:rPr lang="en-US" sz="1000" b="0" dirty="0">
                          <a:latin typeface="Calibri" panose="020F0502020204030204" pitchFamily="34" charset="0"/>
                          <a:cs typeface="Calibri" panose="020F0502020204030204" pitchFamily="34" charset="0"/>
                        </a:rPr>
                        <a:t>Net sales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$383,285</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$394,328</a:t>
                      </a:r>
                    </a:p>
                  </a:txBody>
                  <a:tcPr marL="54864"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$(11,043)</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(2.8)%</a:t>
                      </a:r>
                    </a:p>
                  </a:txBody>
                  <a:tcPr marL="146304"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107484925"/>
                  </a:ext>
                </a:extLst>
              </a:tr>
              <a:tr h="208362">
                <a:tc>
                  <a:txBody>
                    <a:bodyPr/>
                    <a:lstStyle/>
                    <a:p>
                      <a:pPr marL="91440"/>
                      <a:r>
                        <a:rPr lang="en-US" sz="1000" dirty="0">
                          <a:latin typeface="Calibri" panose="020F0502020204030204" pitchFamily="34" charset="0"/>
                          <a:cs typeface="Calibri" panose="020F0502020204030204" pitchFamily="34" charset="0"/>
                        </a:rPr>
                        <a:t>Cost of sales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214,137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223,546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(9,409</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(4.2)%</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37673010"/>
                  </a:ext>
                </a:extLst>
              </a:tr>
              <a:tr h="208362">
                <a:tc>
                  <a:txBody>
                    <a:bodyPr/>
                    <a:lstStyle/>
                    <a:p>
                      <a:pPr marL="91440"/>
                      <a:r>
                        <a:rPr lang="en-US" sz="1000" dirty="0">
                          <a:latin typeface="Calibri" panose="020F0502020204030204" pitchFamily="34" charset="0"/>
                          <a:cs typeface="Calibri" panose="020F0502020204030204" pitchFamily="34" charset="0"/>
                        </a:rPr>
                        <a:t>Gross margin</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169,148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170,782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    (1,634)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(1.0)%</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100475"/>
                  </a:ext>
                </a:extLst>
              </a:tr>
              <a:tr h="208362">
                <a:tc>
                  <a:txBody>
                    <a:bodyPr/>
                    <a:lstStyle/>
                    <a:p>
                      <a:pPr marL="91440"/>
                      <a:r>
                        <a:rPr lang="en-US" sz="1000" dirty="0">
                          <a:latin typeface="Calibri" panose="020F0502020204030204" pitchFamily="34" charset="0"/>
                          <a:cs typeface="Calibri" panose="020F0502020204030204" pitchFamily="34" charset="0"/>
                        </a:rPr>
                        <a:t>Research and development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29,915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26,251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    3,664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14.0%</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66742842"/>
                  </a:ext>
                </a:extLst>
              </a:tr>
              <a:tr h="208362">
                <a:tc>
                  <a:txBody>
                    <a:bodyPr/>
                    <a:lstStyle/>
                    <a:p>
                      <a:pPr marL="91440"/>
                      <a:r>
                        <a:rPr lang="en-US" sz="1000" dirty="0">
                          <a:latin typeface="Calibri" panose="020F0502020204030204" pitchFamily="34" charset="0"/>
                          <a:cs typeface="Calibri" panose="020F0502020204030204" pitchFamily="34" charset="0"/>
                        </a:rPr>
                        <a:t>Selling, general and administrative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24,932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25,094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(162</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(0.6)%</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70066325"/>
                  </a:ext>
                </a:extLst>
              </a:tr>
              <a:tr h="208362">
                <a:tc>
                  <a:txBody>
                    <a:bodyPr/>
                    <a:lstStyle/>
                    <a:p>
                      <a:pPr marL="91440"/>
                      <a:r>
                        <a:rPr lang="en-US" sz="1000" dirty="0">
                          <a:latin typeface="Calibri" panose="020F0502020204030204" pitchFamily="34" charset="0"/>
                          <a:cs typeface="Calibri" panose="020F0502020204030204" pitchFamily="34" charset="0"/>
                        </a:rPr>
                        <a:t>Total operating expenses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54,847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51,345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3,502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6.8%</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90052251"/>
                  </a:ext>
                </a:extLst>
              </a:tr>
              <a:tr h="208362">
                <a:tc>
                  <a:txBody>
                    <a:bodyPr/>
                    <a:lstStyle/>
                    <a:p>
                      <a:pPr marL="91440"/>
                      <a:r>
                        <a:rPr lang="en-US" sz="1000" dirty="0">
                          <a:latin typeface="Calibri" panose="020F0502020204030204" pitchFamily="34" charset="0"/>
                          <a:cs typeface="Calibri" panose="020F0502020204030204" pitchFamily="34" charset="0"/>
                        </a:rPr>
                        <a:t>Operating income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114,301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119,437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    (5,136)</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  (4.3)%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55752559"/>
                  </a:ext>
                </a:extLst>
              </a:tr>
              <a:tr h="208362">
                <a:tc>
                  <a:txBody>
                    <a:bodyPr/>
                    <a:lstStyle/>
                    <a:p>
                      <a:pPr marL="91440"/>
                      <a:r>
                        <a:rPr lang="en-US" sz="1000" dirty="0">
                          <a:latin typeface="Calibri" panose="020F0502020204030204" pitchFamily="34" charset="0"/>
                          <a:cs typeface="Calibri" panose="020F0502020204030204" pitchFamily="34" charset="0"/>
                        </a:rPr>
                        <a:t>Other income (expense), net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(565)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(334)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(231</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371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(69.2)%</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020167884"/>
                  </a:ext>
                </a:extLst>
              </a:tr>
              <a:tr h="208362">
                <a:tc>
                  <a:txBody>
                    <a:bodyPr/>
                    <a:lstStyle/>
                    <a:p>
                      <a:pPr marL="91440" algn="l" defTabSz="914400" rtl="0" eaLnBrk="1" latinLnBrk="0" hangingPunct="1"/>
                      <a:r>
                        <a:rPr lang="en-US" sz="1000" kern="1200" dirty="0">
                          <a:solidFill>
                            <a:schemeClr val="dk1"/>
                          </a:solidFill>
                          <a:latin typeface="Calibri" panose="020F0502020204030204" pitchFamily="34" charset="0"/>
                          <a:ea typeface="+mn-ea"/>
                          <a:cs typeface="Calibri" panose="020F0502020204030204" pitchFamily="34" charset="0"/>
                        </a:rPr>
                        <a:t>Income before provision for income taxes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113,736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119,103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    (5,367)</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(4.5)%</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506145147"/>
                  </a:ext>
                </a:extLst>
              </a:tr>
              <a:tr h="208362">
                <a:tc>
                  <a:txBody>
                    <a:bodyPr/>
                    <a:lstStyle/>
                    <a:p>
                      <a:pPr marL="91440" algn="l" defTabSz="914400" rtl="0" eaLnBrk="1" latinLnBrk="0" hangingPunct="1"/>
                      <a:r>
                        <a:rPr lang="en-US" sz="1000" kern="1200" dirty="0">
                          <a:solidFill>
                            <a:schemeClr val="dk1"/>
                          </a:solidFill>
                          <a:latin typeface="Calibri" panose="020F0502020204030204" pitchFamily="34" charset="0"/>
                          <a:ea typeface="+mn-ea"/>
                          <a:cs typeface="Calibri" panose="020F0502020204030204" pitchFamily="34" charset="0"/>
                        </a:rPr>
                        <a:t>Provision for income taxes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16,741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19,300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(2,559</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(13.3)%</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14590401"/>
                  </a:ext>
                </a:extLst>
              </a:tr>
              <a:tr h="208362">
                <a:tc>
                  <a:txBody>
                    <a:bodyPr/>
                    <a:lstStyle/>
                    <a:p>
                      <a:pPr marL="91440" algn="l" defTabSz="914400" rtl="0" eaLnBrk="1" latinLnBrk="0" hangingPunct="1"/>
                      <a:r>
                        <a:rPr lang="en-US" sz="1000" kern="1200" dirty="0">
                          <a:solidFill>
                            <a:schemeClr val="dk1"/>
                          </a:solidFill>
                          <a:latin typeface="Calibri" panose="020F0502020204030204" pitchFamily="34" charset="0"/>
                          <a:ea typeface="+mn-ea"/>
                          <a:cs typeface="Calibri" panose="020F0502020204030204" pitchFamily="34" charset="0"/>
                        </a:rPr>
                        <a:t>Net income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dbl" baseline="0" dirty="0">
                          <a:uFill>
                            <a:solidFill>
                              <a:schemeClr val="tx1"/>
                            </a:solidFill>
                          </a:uFill>
                          <a:latin typeface="Calibri" panose="020F0502020204030204" pitchFamily="34" charset="0"/>
                          <a:cs typeface="Calibri" panose="020F0502020204030204" pitchFamily="34" charset="0"/>
                        </a:rPr>
                        <a:t>$  96,995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dbl" baseline="0" dirty="0">
                          <a:uFill>
                            <a:solidFill>
                              <a:schemeClr val="tx1"/>
                            </a:solidFill>
                          </a:uFill>
                          <a:latin typeface="Calibri" panose="020F0502020204030204" pitchFamily="34" charset="0"/>
                          <a:cs typeface="Calibri" panose="020F0502020204030204" pitchFamily="34" charset="0"/>
                        </a:rPr>
                        <a:t>$  99,803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(2,808</a:t>
                      </a:r>
                      <a:r>
                        <a:rPr lang="en-US" sz="1000" b="1" i="0"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(2.8)%</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278486761"/>
                  </a:ext>
                </a:extLst>
              </a:tr>
              <a:tr h="208362">
                <a:tc>
                  <a:txBody>
                    <a:bodyPr/>
                    <a:lstStyle/>
                    <a:p>
                      <a:pPr marL="91440"/>
                      <a:r>
                        <a:rPr lang="en-US" sz="1000" dirty="0">
                          <a:latin typeface="Calibri" panose="020F0502020204030204" pitchFamily="34" charset="0"/>
                          <a:cs typeface="Calibri" panose="020F0502020204030204" pitchFamily="34" charset="0"/>
                        </a:rPr>
                        <a:t>Basic earnings per share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6.16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6.15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    0.01</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0.2%</a:t>
                      </a:r>
                    </a:p>
                  </a:txBody>
                  <a:tcPr marL="14630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51998131"/>
                  </a:ext>
                </a:extLst>
              </a:tr>
              <a:tr h="246542">
                <a:tc>
                  <a:txBody>
                    <a:bodyPr/>
                    <a:lstStyle/>
                    <a:p>
                      <a:pPr marL="91440"/>
                      <a:r>
                        <a:rPr lang="en-US" sz="1000" dirty="0">
                          <a:latin typeface="Calibri" panose="020F0502020204030204" pitchFamily="34" charset="0"/>
                          <a:cs typeface="Calibri" panose="020F0502020204030204" pitchFamily="34" charset="0"/>
                        </a:rPr>
                        <a:t>Diluted earnings per share</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6.13</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6.11</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    0.02</a:t>
                      </a:r>
                    </a:p>
                  </a:txBody>
                  <a:tcPr marL="100584"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0.3%</a:t>
                      </a:r>
                    </a:p>
                  </a:txBody>
                  <a:tcPr marL="146304"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0017704"/>
                  </a:ext>
                </a:extLst>
              </a:tr>
            </a:tbl>
          </a:graphicData>
        </a:graphic>
      </p:graphicFrame>
      <p:sp>
        <p:nvSpPr>
          <p:cNvPr id="3" name="Slide Number Placeholder">
            <a:extLst>
              <a:ext uri="{FF2B5EF4-FFF2-40B4-BE49-F238E27FC236}">
                <a16:creationId xmlns:a16="http://schemas.microsoft.com/office/drawing/2014/main" id="{5116D1C8-133E-B696-287F-8A111CF14F62}"/>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14</a:t>
            </a:fld>
            <a:endParaRPr lang="en-US"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Trend Analysis: Equation</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66474" y="1767356"/>
            <a:ext cx="8411053" cy="1068257"/>
          </a:xfrm>
          <a:prstGeom prst="rect">
            <a:avLst/>
          </a:prstGeom>
          <a:solidFill>
            <a:srgbClr val="CCECFF"/>
          </a:solidFill>
          <a:ln w="12700">
            <a:solidFill>
              <a:srgbClr val="4F6228"/>
            </a:solidFill>
          </a:ln>
          <a:effectLst>
            <a:outerShdw dist="38100" dir="2700000" algn="ctr" rotWithShape="0">
              <a:srgbClr val="919191">
                <a:alpha val="43000"/>
              </a:srgbClr>
            </a:outerShdw>
          </a:effectLst>
        </p:spPr>
        <p:txBody>
          <a:bodyPr vert="horz" lIns="91440" tIns="45720" rIns="91440" bIns="45720" rtlCol="0" anchor="t">
            <a:noAutofit/>
          </a:bodyPr>
          <a:lstStyle>
            <a:lvl1pPr>
              <a:defRPr/>
            </a:lvl1pPr>
          </a:lstStyle>
          <a:p>
            <a:pPr algn="ctr" fontAlgn="base">
              <a:spcBef>
                <a:spcPct val="20000"/>
              </a:spcBef>
              <a:spcAft>
                <a:spcPct val="0"/>
              </a:spcAft>
              <a:buFontTx/>
            </a:pPr>
            <a:r>
              <a:rPr lang="en-US" sz="2800" b="1" dirty="0">
                <a:solidFill>
                  <a:srgbClr val="1F497D">
                    <a:lumMod val="75000"/>
                  </a:srgbClr>
                </a:solidFill>
                <a:latin typeface="Arial" charset="0"/>
                <a:ea typeface="ＭＳ Ｐゴシック" pitchFamily="-108" charset="-128"/>
                <a:cs typeface="Arial" pitchFamily="34" charset="0"/>
              </a:rPr>
              <a:t>Trend analysis is used to reveal patterns in data across periods.</a:t>
            </a:r>
          </a:p>
        </p:txBody>
      </p:sp>
      <p:graphicFrame>
        <p:nvGraphicFramePr>
          <p:cNvPr id="8" name="Object 7">
            <a:extLst>
              <a:ext uri="{FF2B5EF4-FFF2-40B4-BE49-F238E27FC236}">
                <a16:creationId xmlns:a16="http://schemas.microsoft.com/office/drawing/2014/main" id="{D2AFF28B-E33B-228E-E6E8-D4EEDA3C1031}"/>
              </a:ext>
            </a:extLst>
          </p:cNvPr>
          <p:cNvGraphicFramePr>
            <a:graphicFrameLocks noChangeAspect="1"/>
          </p:cNvGraphicFramePr>
          <p:nvPr>
            <p:extLst>
              <p:ext uri="{D42A27DB-BD31-4B8C-83A1-F6EECF244321}">
                <p14:modId xmlns:p14="http://schemas.microsoft.com/office/powerpoint/2010/main" val="3684113935"/>
              </p:ext>
            </p:extLst>
          </p:nvPr>
        </p:nvGraphicFramePr>
        <p:xfrm>
          <a:off x="1212850" y="3216520"/>
          <a:ext cx="6718300" cy="1270000"/>
        </p:xfrm>
        <a:graphic>
          <a:graphicData uri="http://schemas.openxmlformats.org/presentationml/2006/ole">
            <mc:AlternateContent xmlns:mc="http://schemas.openxmlformats.org/markup-compatibility/2006">
              <mc:Choice xmlns:v="urn:schemas-microsoft-com:vml" Requires="v">
                <p:oleObj name="Equation" r:id="rId3" imgW="6717960" imgH="1269720" progId="Equation.DSMT4">
                  <p:embed/>
                </p:oleObj>
              </mc:Choice>
              <mc:Fallback>
                <p:oleObj name="Equation" r:id="rId3" imgW="6717960" imgH="1269720" progId="Equation.DSMT4">
                  <p:embed/>
                  <p:pic>
                    <p:nvPicPr>
                      <p:cNvPr id="0" name=""/>
                      <p:cNvPicPr/>
                      <p:nvPr/>
                    </p:nvPicPr>
                    <p:blipFill>
                      <a:blip r:embed="rId4"/>
                      <a:stretch>
                        <a:fillRect/>
                      </a:stretch>
                    </p:blipFill>
                    <p:spPr>
                      <a:xfrm>
                        <a:off x="1212850" y="3216520"/>
                        <a:ext cx="6718300" cy="1270000"/>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8D9B00B-5881-97E3-6268-22927F8EB9DA}"/>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15</a:t>
            </a:fld>
            <a:endParaRPr lang="en-US"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Trend Analysis: Illustration</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851881" y="1412609"/>
            <a:ext cx="949219" cy="645349"/>
          </a:xfrm>
          <a:prstGeom prst="rect">
            <a:avLst/>
          </a:prstGeom>
          <a:solidFill>
            <a:srgbClr val="FFFF99"/>
          </a:solidFill>
        </p:spPr>
        <p:txBody>
          <a:bodyPr vert="horz" lIns="91440" tIns="45720" rIns="91440" bIns="45720" rtlCol="0">
            <a:noAutofit/>
          </a:bodyPr>
          <a:lstStyle>
            <a:lvl1pPr>
              <a:defRPr/>
            </a:lvl1pPr>
          </a:lstStyle>
          <a:p>
            <a:pPr algn="ctr">
              <a:spcAft>
                <a:spcPts val="0"/>
              </a:spcAft>
              <a:buFontTx/>
            </a:pPr>
            <a:r>
              <a:rPr lang="en-US" sz="1800" kern="0" dirty="0">
                <a:solidFill>
                  <a:srgbClr val="000000"/>
                </a:solidFill>
                <a:latin typeface="Berlin Sans FB" panose="020E0602020502020306" pitchFamily="34" charset="0"/>
                <a:ea typeface="+mn-ea"/>
                <a:cs typeface="Arial" charset="0"/>
              </a:rPr>
              <a:t>Exhibit 17.3</a:t>
            </a:r>
          </a:p>
        </p:txBody>
      </p:sp>
      <p:sp>
        <p:nvSpPr>
          <p:cNvPr id="6" name="Table Summary 2" hidden="1">
            <a:extLst>
              <a:ext uri="{FF2B5EF4-FFF2-40B4-BE49-F238E27FC236}">
                <a16:creationId xmlns:a16="http://schemas.microsoft.com/office/drawing/2014/main" id="{0B2D170F-7AF9-40BB-A11B-08474DF5C3AA}"/>
              </a:ext>
            </a:extLst>
          </p:cNvPr>
          <p:cNvSpPr>
            <a:spLocks noGrp="1"/>
          </p:cNvSpPr>
          <p:nvPr>
            <p:ph sz="quarter" idx="14"/>
          </p:nvPr>
        </p:nvSpPr>
        <p:spPr>
          <a:xfrm>
            <a:off x="2431788" y="1834603"/>
            <a:ext cx="3698531" cy="551416"/>
          </a:xfrm>
        </p:spPr>
        <p:txBody>
          <a:bodyPr/>
          <a:lstStyle>
            <a:lvl1pPr>
              <a:defRPr/>
            </a:lvl1pPr>
          </a:lstStyle>
          <a:p>
            <a:pPr marL="0" marR="0" lvl="0" indent="0" algn="l" fontAlgn="auto">
              <a:lnSpc>
                <a:spcPct val="100000"/>
              </a:lnSpc>
              <a:spcBef>
                <a:spcPct val="0"/>
              </a:spcBef>
              <a:spcAft>
                <a:spcPct val="0"/>
              </a:spcAft>
            </a:pPr>
            <a:r>
              <a:rPr lang="en-US" sz="1000" b="0" i="0" u="none" strike="noStrike" baseline="0" dirty="0">
                <a:solidFill>
                  <a:srgbClr val="000000"/>
                </a:solidFill>
                <a:latin typeface="Calibri"/>
              </a:rPr>
              <a:t>The following content is arranged like a table. Table divided into 6 columns. The column headers are marked from left to right as: $ millions, Current Yr, 1 Yr Ago, 2 Yrs Ago, 3 Yrs Ago, and 4 Yrs Ago.</a:t>
            </a:r>
          </a:p>
        </p:txBody>
      </p:sp>
      <p:graphicFrame>
        <p:nvGraphicFramePr>
          <p:cNvPr id="9" name="Table 8">
            <a:extLst>
              <a:ext uri="{FF2B5EF4-FFF2-40B4-BE49-F238E27FC236}">
                <a16:creationId xmlns:a16="http://schemas.microsoft.com/office/drawing/2014/main" id="{3FC84A1E-23BB-E5FE-2644-445AB75C6E80}"/>
              </a:ext>
            </a:extLst>
          </p:cNvPr>
          <p:cNvGraphicFramePr>
            <a:graphicFrameLocks noGrp="1"/>
          </p:cNvGraphicFramePr>
          <p:nvPr>
            <p:extLst>
              <p:ext uri="{D42A27DB-BD31-4B8C-83A1-F6EECF244321}">
                <p14:modId xmlns:p14="http://schemas.microsoft.com/office/powerpoint/2010/main" val="2834083238"/>
              </p:ext>
            </p:extLst>
          </p:nvPr>
        </p:nvGraphicFramePr>
        <p:xfrm>
          <a:off x="918354" y="1435063"/>
          <a:ext cx="6725398" cy="1097280"/>
        </p:xfrm>
        <a:graphic>
          <a:graphicData uri="http://schemas.openxmlformats.org/drawingml/2006/table">
            <a:tbl>
              <a:tblPr firstRow="1" bandRow="1">
                <a:tableStyleId>{5C22544A-7EE6-4342-B048-85BDC9FD1C3A}</a:tableStyleId>
              </a:tblPr>
              <a:tblGrid>
                <a:gridCol w="1435238">
                  <a:extLst>
                    <a:ext uri="{9D8B030D-6E8A-4147-A177-3AD203B41FA5}">
                      <a16:colId xmlns:a16="http://schemas.microsoft.com/office/drawing/2014/main" val="754403858"/>
                    </a:ext>
                  </a:extLst>
                </a:gridCol>
                <a:gridCol w="1058032">
                  <a:extLst>
                    <a:ext uri="{9D8B030D-6E8A-4147-A177-3AD203B41FA5}">
                      <a16:colId xmlns:a16="http://schemas.microsoft.com/office/drawing/2014/main" val="1565206689"/>
                    </a:ext>
                  </a:extLst>
                </a:gridCol>
                <a:gridCol w="1058032">
                  <a:extLst>
                    <a:ext uri="{9D8B030D-6E8A-4147-A177-3AD203B41FA5}">
                      <a16:colId xmlns:a16="http://schemas.microsoft.com/office/drawing/2014/main" val="529981663"/>
                    </a:ext>
                  </a:extLst>
                </a:gridCol>
                <a:gridCol w="1058032">
                  <a:extLst>
                    <a:ext uri="{9D8B030D-6E8A-4147-A177-3AD203B41FA5}">
                      <a16:colId xmlns:a16="http://schemas.microsoft.com/office/drawing/2014/main" val="4213558319"/>
                    </a:ext>
                  </a:extLst>
                </a:gridCol>
                <a:gridCol w="1058032">
                  <a:extLst>
                    <a:ext uri="{9D8B030D-6E8A-4147-A177-3AD203B41FA5}">
                      <a16:colId xmlns:a16="http://schemas.microsoft.com/office/drawing/2014/main" val="1163591896"/>
                    </a:ext>
                  </a:extLst>
                </a:gridCol>
                <a:gridCol w="1058032">
                  <a:extLst>
                    <a:ext uri="{9D8B030D-6E8A-4147-A177-3AD203B41FA5}">
                      <a16:colId xmlns:a16="http://schemas.microsoft.com/office/drawing/2014/main" val="579620948"/>
                    </a:ext>
                  </a:extLst>
                </a:gridCol>
              </a:tblGrid>
              <a:tr h="204606">
                <a:tc>
                  <a:txBody>
                    <a:bodyPr/>
                    <a:lstStyle/>
                    <a:p>
                      <a:r>
                        <a:rPr lang="en-US" sz="1200" dirty="0">
                          <a:latin typeface="Calibri" panose="020F0502020204030204" pitchFamily="34" charset="0"/>
                          <a:cs typeface="Calibri" panose="020F0502020204030204" pitchFamily="34" charset="0"/>
                        </a:rPr>
                        <a:t>$ millions</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200" dirty="0">
                          <a:latin typeface="Calibri" panose="020F0502020204030204" pitchFamily="34" charset="0"/>
                          <a:cs typeface="Calibri" panose="020F0502020204030204" pitchFamily="34" charset="0"/>
                        </a:rPr>
                        <a:t>Current </a:t>
                      </a:r>
                      <a:r>
                        <a:rPr lang="en-US" sz="1200" dirty="0" err="1">
                          <a:latin typeface="Calibri" panose="020F0502020204030204" pitchFamily="34" charset="0"/>
                          <a:cs typeface="Calibri" panose="020F0502020204030204" pitchFamily="34" charset="0"/>
                        </a:rPr>
                        <a:t>Yr</a:t>
                      </a:r>
                      <a:endParaRPr lang="en-US" sz="1200" dirty="0">
                        <a:latin typeface="Calibri" panose="020F0502020204030204" pitchFamily="34" charset="0"/>
                        <a:cs typeface="Calibri" panose="020F0502020204030204" pitchFamily="34" charset="0"/>
                      </a:endParaRP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200" dirty="0">
                          <a:latin typeface="Calibri" panose="020F0502020204030204" pitchFamily="34" charset="0"/>
                          <a:cs typeface="Calibri" panose="020F0502020204030204" pitchFamily="34" charset="0"/>
                        </a:rPr>
                        <a:t>1 </a:t>
                      </a:r>
                      <a:r>
                        <a:rPr lang="en-US" sz="1200" dirty="0" err="1">
                          <a:latin typeface="Calibri" panose="020F0502020204030204" pitchFamily="34" charset="0"/>
                          <a:cs typeface="Calibri" panose="020F0502020204030204" pitchFamily="34" charset="0"/>
                        </a:rPr>
                        <a:t>Yr</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200" dirty="0">
                          <a:latin typeface="Calibri" panose="020F0502020204030204" pitchFamily="34" charset="0"/>
                          <a:cs typeface="Calibri" panose="020F0502020204030204" pitchFamily="34" charset="0"/>
                        </a:rPr>
                        <a:t>2 </a:t>
                      </a:r>
                      <a:r>
                        <a:rPr lang="en-US" sz="1200" dirty="0" err="1">
                          <a:latin typeface="Calibri" panose="020F0502020204030204" pitchFamily="34" charset="0"/>
                          <a:cs typeface="Calibri" panose="020F0502020204030204" pitchFamily="34" charset="0"/>
                        </a:rPr>
                        <a:t>Yrs</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200" dirty="0">
                          <a:latin typeface="Calibri" panose="020F0502020204030204" pitchFamily="34" charset="0"/>
                          <a:cs typeface="Calibri" panose="020F0502020204030204" pitchFamily="34" charset="0"/>
                        </a:rPr>
                        <a:t>3 </a:t>
                      </a:r>
                      <a:r>
                        <a:rPr lang="en-US" sz="1200" dirty="0" err="1">
                          <a:latin typeface="Calibri" panose="020F0502020204030204" pitchFamily="34" charset="0"/>
                          <a:cs typeface="Calibri" panose="020F0502020204030204" pitchFamily="34" charset="0"/>
                        </a:rPr>
                        <a:t>Yrs</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200" dirty="0">
                          <a:latin typeface="Calibri" panose="020F0502020204030204" pitchFamily="34" charset="0"/>
                          <a:cs typeface="Calibri" panose="020F0502020204030204" pitchFamily="34" charset="0"/>
                        </a:rPr>
                        <a:t>4 </a:t>
                      </a:r>
                      <a:r>
                        <a:rPr lang="en-US" sz="1200" dirty="0" err="1">
                          <a:latin typeface="Calibri" panose="020F0502020204030204" pitchFamily="34" charset="0"/>
                          <a:cs typeface="Calibri" panose="020F0502020204030204" pitchFamily="34" charset="0"/>
                        </a:rPr>
                        <a:t>Yrs</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243220584"/>
                  </a:ext>
                </a:extLst>
              </a:tr>
              <a:tr h="204606">
                <a:tc>
                  <a:txBody>
                    <a:bodyPr/>
                    <a:lstStyle/>
                    <a:p>
                      <a:r>
                        <a:rPr lang="en-US" sz="1200" dirty="0">
                          <a:latin typeface="Calibri" panose="020F0502020204030204" pitchFamily="34" charset="0"/>
                          <a:cs typeface="Calibri" panose="020F0502020204030204" pitchFamily="34" charset="0"/>
                        </a:rPr>
                        <a:t>Net sales</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$383,285</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$394,328</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$365,817</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$274,515</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$260,174</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22487361"/>
                  </a:ext>
                </a:extLst>
              </a:tr>
              <a:tr h="204606">
                <a:tc>
                  <a:txBody>
                    <a:bodyPr/>
                    <a:lstStyle/>
                    <a:p>
                      <a:r>
                        <a:rPr lang="en-US" sz="1200" dirty="0">
                          <a:latin typeface="Calibri" panose="020F0502020204030204" pitchFamily="34" charset="0"/>
                          <a:cs typeface="Calibri" panose="020F0502020204030204" pitchFamily="34" charset="0"/>
                        </a:rPr>
                        <a:t>Cost of sales</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214,137</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223,546</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212,981</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169,559</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161,782</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53296447"/>
                  </a:ext>
                </a:extLst>
              </a:tr>
              <a:tr h="204606">
                <a:tc>
                  <a:txBody>
                    <a:bodyPr/>
                    <a:lstStyle/>
                    <a:p>
                      <a:r>
                        <a:rPr lang="en-US" sz="1200" dirty="0">
                          <a:latin typeface="Calibri" panose="020F0502020204030204" pitchFamily="34" charset="0"/>
                          <a:cs typeface="Calibri" panose="020F0502020204030204" pitchFamily="34" charset="0"/>
                        </a:rPr>
                        <a:t>Operating expenses</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54,847</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51,345</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43,887</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38,668</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200" dirty="0">
                          <a:latin typeface="Calibri" panose="020F0502020204030204" pitchFamily="34" charset="0"/>
                          <a:cs typeface="Calibri" panose="020F0502020204030204" pitchFamily="34" charset="0"/>
                        </a:rPr>
                        <a:t>34,462</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3445320"/>
                  </a:ext>
                </a:extLst>
              </a:tr>
            </a:tbl>
          </a:graphicData>
        </a:graphic>
      </p:graphicFrame>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461847" y="2785543"/>
            <a:ext cx="8220306" cy="1828800"/>
          </a:xfrm>
        </p:spPr>
        <p:txBody>
          <a:bodyPr/>
          <a:lstStyle>
            <a:lvl1pPr>
              <a:defRPr/>
            </a:lvl1pPr>
          </a:lstStyle>
          <a:p>
            <a:pPr marL="0" marR="0" lvl="0" indent="0" algn="l" fontAlgn="base">
              <a:lnSpc>
                <a:spcPct val="100000"/>
              </a:lnSpc>
              <a:spcBef>
                <a:spcPct val="0"/>
              </a:spcBef>
              <a:spcAft>
                <a:spcPct val="0"/>
              </a:spcAft>
            </a:pPr>
            <a:r>
              <a:rPr lang="en-US" sz="2800" b="0" i="0" u="none" strike="noStrike" baseline="0" dirty="0">
                <a:solidFill>
                  <a:srgbClr val="000000"/>
                </a:solidFill>
                <a:latin typeface="Arial"/>
              </a:rPr>
              <a:t>Using the number reported 4 years ago as the base period, we get the following trend percents for each year by dividing that year’s amount by the base period amount:</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7851878" y="4801647"/>
            <a:ext cx="949219" cy="645349"/>
          </a:xfrm>
          <a:solidFill>
            <a:srgbClr val="FFFF99"/>
          </a:solidFill>
        </p:spPr>
        <p:txBody>
          <a:bodyPr vert="horz" lIns="91440" tIns="45720" rIns="91440" bIns="45720" rtlCol="0">
            <a:noAutofit/>
          </a:bodyPr>
          <a:lstStyle>
            <a:lvl1pPr>
              <a:defRPr/>
            </a:lvl1pPr>
          </a:lstStyle>
          <a:p>
            <a:pPr algn="ctr">
              <a:spcAft>
                <a:spcPts val="0"/>
              </a:spcAft>
              <a:buFontTx/>
            </a:pPr>
            <a:r>
              <a:rPr lang="en-US" sz="1800" kern="0" dirty="0">
                <a:solidFill>
                  <a:srgbClr val="000000"/>
                </a:solidFill>
                <a:latin typeface="Berlin Sans FB" panose="020E0602020502020306" pitchFamily="34" charset="0"/>
                <a:ea typeface="+mn-ea"/>
                <a:cs typeface="Arial" charset="0"/>
              </a:rPr>
              <a:t>Exhibit 17.4</a:t>
            </a:r>
          </a:p>
        </p:txBody>
      </p:sp>
      <p:sp>
        <p:nvSpPr>
          <p:cNvPr id="13" name="Table Summary 5" hidden="1">
            <a:extLst>
              <a:ext uri="{FF2B5EF4-FFF2-40B4-BE49-F238E27FC236}">
                <a16:creationId xmlns:a16="http://schemas.microsoft.com/office/drawing/2014/main" id="{E908CA92-5DB2-4DC0-937B-1B178AA91781}"/>
              </a:ext>
            </a:extLst>
          </p:cNvPr>
          <p:cNvSpPr>
            <a:spLocks noGrp="1"/>
          </p:cNvSpPr>
          <p:nvPr>
            <p:ph sz="quarter" idx="17"/>
          </p:nvPr>
        </p:nvSpPr>
        <p:spPr>
          <a:xfrm>
            <a:off x="2240902" y="4869079"/>
            <a:ext cx="4077330" cy="645349"/>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dirty="0">
                <a:solidFill>
                  <a:srgbClr val="000000"/>
                </a:solidFill>
                <a:latin typeface="Calibri"/>
              </a:rPr>
              <a:t>The following content is arranged like a table. Table divided into 6 columns. The column headers are marked from left to right as: In trend percent, Current Yr, 1 Yr Ago, 2 Yrs Ago, 3 Yrs Ago, and 4 Yrs Ago.</a:t>
            </a:r>
          </a:p>
        </p:txBody>
      </p:sp>
      <p:graphicFrame>
        <p:nvGraphicFramePr>
          <p:cNvPr id="10" name="Table 9">
            <a:extLst>
              <a:ext uri="{FF2B5EF4-FFF2-40B4-BE49-F238E27FC236}">
                <a16:creationId xmlns:a16="http://schemas.microsoft.com/office/drawing/2014/main" id="{194EA768-FBAD-8362-043B-8CC1169BA083}"/>
              </a:ext>
            </a:extLst>
          </p:cNvPr>
          <p:cNvGraphicFramePr>
            <a:graphicFrameLocks noGrp="1"/>
          </p:cNvGraphicFramePr>
          <p:nvPr>
            <p:extLst>
              <p:ext uri="{D42A27DB-BD31-4B8C-83A1-F6EECF244321}">
                <p14:modId xmlns:p14="http://schemas.microsoft.com/office/powerpoint/2010/main" val="673136240"/>
              </p:ext>
            </p:extLst>
          </p:nvPr>
        </p:nvGraphicFramePr>
        <p:xfrm>
          <a:off x="916868" y="4801647"/>
          <a:ext cx="6725398" cy="1097280"/>
        </p:xfrm>
        <a:graphic>
          <a:graphicData uri="http://schemas.openxmlformats.org/drawingml/2006/table">
            <a:tbl>
              <a:tblPr firstRow="1" bandRow="1">
                <a:tableStyleId>{5C22544A-7EE6-4342-B048-85BDC9FD1C3A}</a:tableStyleId>
              </a:tblPr>
              <a:tblGrid>
                <a:gridCol w="1435238">
                  <a:extLst>
                    <a:ext uri="{9D8B030D-6E8A-4147-A177-3AD203B41FA5}">
                      <a16:colId xmlns:a16="http://schemas.microsoft.com/office/drawing/2014/main" val="1936543423"/>
                    </a:ext>
                  </a:extLst>
                </a:gridCol>
                <a:gridCol w="1058032">
                  <a:extLst>
                    <a:ext uri="{9D8B030D-6E8A-4147-A177-3AD203B41FA5}">
                      <a16:colId xmlns:a16="http://schemas.microsoft.com/office/drawing/2014/main" val="3437891560"/>
                    </a:ext>
                  </a:extLst>
                </a:gridCol>
                <a:gridCol w="1058032">
                  <a:extLst>
                    <a:ext uri="{9D8B030D-6E8A-4147-A177-3AD203B41FA5}">
                      <a16:colId xmlns:a16="http://schemas.microsoft.com/office/drawing/2014/main" val="444505555"/>
                    </a:ext>
                  </a:extLst>
                </a:gridCol>
                <a:gridCol w="1058032">
                  <a:extLst>
                    <a:ext uri="{9D8B030D-6E8A-4147-A177-3AD203B41FA5}">
                      <a16:colId xmlns:a16="http://schemas.microsoft.com/office/drawing/2014/main" val="3228457769"/>
                    </a:ext>
                  </a:extLst>
                </a:gridCol>
                <a:gridCol w="1058032">
                  <a:extLst>
                    <a:ext uri="{9D8B030D-6E8A-4147-A177-3AD203B41FA5}">
                      <a16:colId xmlns:a16="http://schemas.microsoft.com/office/drawing/2014/main" val="1375516704"/>
                    </a:ext>
                  </a:extLst>
                </a:gridCol>
                <a:gridCol w="1058032">
                  <a:extLst>
                    <a:ext uri="{9D8B030D-6E8A-4147-A177-3AD203B41FA5}">
                      <a16:colId xmlns:a16="http://schemas.microsoft.com/office/drawing/2014/main" val="800825917"/>
                    </a:ext>
                  </a:extLst>
                </a:gridCol>
              </a:tblGrid>
              <a:tr h="204606">
                <a:tc>
                  <a:txBody>
                    <a:bodyPr/>
                    <a:lstStyle/>
                    <a:p>
                      <a:r>
                        <a:rPr lang="en-US" sz="1200" dirty="0">
                          <a:latin typeface="Calibri" panose="020F0502020204030204" pitchFamily="34" charset="0"/>
                          <a:cs typeface="Calibri" panose="020F0502020204030204" pitchFamily="34" charset="0"/>
                        </a:rPr>
                        <a:t>In trend percent</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200" dirty="0">
                          <a:latin typeface="Calibri" panose="020F0502020204030204" pitchFamily="34" charset="0"/>
                          <a:cs typeface="Calibri" panose="020F0502020204030204" pitchFamily="34" charset="0"/>
                        </a:rPr>
                        <a:t>Current </a:t>
                      </a:r>
                      <a:r>
                        <a:rPr lang="en-US" sz="1200" dirty="0" err="1">
                          <a:latin typeface="Calibri" panose="020F0502020204030204" pitchFamily="34" charset="0"/>
                          <a:cs typeface="Calibri" panose="020F0502020204030204" pitchFamily="34" charset="0"/>
                        </a:rPr>
                        <a:t>Yr</a:t>
                      </a:r>
                      <a:endParaRPr lang="en-US" sz="1200" dirty="0">
                        <a:latin typeface="Calibri" panose="020F0502020204030204" pitchFamily="34" charset="0"/>
                        <a:cs typeface="Calibri" panose="020F0502020204030204" pitchFamily="34" charset="0"/>
                      </a:endParaRP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200" dirty="0">
                          <a:latin typeface="Calibri" panose="020F0502020204030204" pitchFamily="34" charset="0"/>
                          <a:cs typeface="Calibri" panose="020F0502020204030204" pitchFamily="34" charset="0"/>
                        </a:rPr>
                        <a:t>1 </a:t>
                      </a:r>
                      <a:r>
                        <a:rPr lang="en-US" sz="1200" dirty="0" err="1">
                          <a:latin typeface="Calibri" panose="020F0502020204030204" pitchFamily="34" charset="0"/>
                          <a:cs typeface="Calibri" panose="020F0502020204030204" pitchFamily="34" charset="0"/>
                        </a:rPr>
                        <a:t>Yr</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200" dirty="0">
                          <a:latin typeface="Calibri" panose="020F0502020204030204" pitchFamily="34" charset="0"/>
                          <a:cs typeface="Calibri" panose="020F0502020204030204" pitchFamily="34" charset="0"/>
                        </a:rPr>
                        <a:t>2 </a:t>
                      </a:r>
                      <a:r>
                        <a:rPr lang="en-US" sz="1200" dirty="0" err="1">
                          <a:latin typeface="Calibri" panose="020F0502020204030204" pitchFamily="34" charset="0"/>
                          <a:cs typeface="Calibri" panose="020F0502020204030204" pitchFamily="34" charset="0"/>
                        </a:rPr>
                        <a:t>Yrs</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200" dirty="0">
                          <a:latin typeface="Calibri" panose="020F0502020204030204" pitchFamily="34" charset="0"/>
                          <a:cs typeface="Calibri" panose="020F0502020204030204" pitchFamily="34" charset="0"/>
                        </a:rPr>
                        <a:t>3 </a:t>
                      </a:r>
                      <a:r>
                        <a:rPr lang="en-US" sz="1200" dirty="0" err="1">
                          <a:latin typeface="Calibri" panose="020F0502020204030204" pitchFamily="34" charset="0"/>
                          <a:cs typeface="Calibri" panose="020F0502020204030204" pitchFamily="34" charset="0"/>
                        </a:rPr>
                        <a:t>Yrs</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200" dirty="0">
                          <a:latin typeface="Calibri" panose="020F0502020204030204" pitchFamily="34" charset="0"/>
                          <a:cs typeface="Calibri" panose="020F0502020204030204" pitchFamily="34" charset="0"/>
                        </a:rPr>
                        <a:t>4 </a:t>
                      </a:r>
                      <a:r>
                        <a:rPr lang="en-US" sz="1200" dirty="0" err="1">
                          <a:latin typeface="Calibri" panose="020F0502020204030204" pitchFamily="34" charset="0"/>
                          <a:cs typeface="Calibri" panose="020F0502020204030204" pitchFamily="34" charset="0"/>
                        </a:rPr>
                        <a:t>Yrs</a:t>
                      </a:r>
                      <a:r>
                        <a:rPr lang="en-US" sz="1200" dirty="0">
                          <a:latin typeface="Calibri" panose="020F0502020204030204" pitchFamily="34" charset="0"/>
                          <a:cs typeface="Calibri" panose="020F0502020204030204" pitchFamily="34" charset="0"/>
                        </a:rPr>
                        <a:t> Ago</a:t>
                      </a:r>
                    </a:p>
                  </a:txBody>
                  <a:tcPr marL="99017" marR="99017"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1738223029"/>
                  </a:ext>
                </a:extLst>
              </a:tr>
              <a:tr h="204606">
                <a:tc>
                  <a:txBody>
                    <a:bodyPr/>
                    <a:lstStyle/>
                    <a:p>
                      <a:r>
                        <a:rPr lang="en-US" sz="1200" dirty="0">
                          <a:latin typeface="Calibri" panose="020F0502020204030204" pitchFamily="34" charset="0"/>
                          <a:cs typeface="Calibri" panose="020F0502020204030204" pitchFamily="34" charset="0"/>
                        </a:rPr>
                        <a:t>Net sales</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147.3%</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151.6%</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140.6%</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105.5%</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100.0%</a:t>
                      </a:r>
                    </a:p>
                  </a:txBody>
                  <a:tcPr marL="99017" marR="9901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51933000"/>
                  </a:ext>
                </a:extLst>
              </a:tr>
              <a:tr h="204606">
                <a:tc>
                  <a:txBody>
                    <a:bodyPr/>
                    <a:lstStyle/>
                    <a:p>
                      <a:r>
                        <a:rPr lang="en-US" sz="1200" dirty="0">
                          <a:latin typeface="Calibri" panose="020F0502020204030204" pitchFamily="34" charset="0"/>
                          <a:cs typeface="Calibri" panose="020F0502020204030204" pitchFamily="34" charset="0"/>
                        </a:rPr>
                        <a:t>Cost of sales</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132.4%</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138.2%</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131.6%</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104.8%</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100.0%</a:t>
                      </a:r>
                    </a:p>
                  </a:txBody>
                  <a:tcPr marL="99017" marR="99017">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48731754"/>
                  </a:ext>
                </a:extLst>
              </a:tr>
              <a:tr h="204606">
                <a:tc>
                  <a:txBody>
                    <a:bodyPr/>
                    <a:lstStyle/>
                    <a:p>
                      <a:r>
                        <a:rPr lang="en-US" sz="1200" dirty="0">
                          <a:latin typeface="Calibri" panose="020F0502020204030204" pitchFamily="34" charset="0"/>
                          <a:cs typeface="Calibri" panose="020F0502020204030204" pitchFamily="34" charset="0"/>
                        </a:rPr>
                        <a:t>Operating expenses</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159.2%</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149.0%</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127.3%</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112.2%</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200" dirty="0">
                          <a:latin typeface="Calibri" panose="020F0502020204030204" pitchFamily="34" charset="0"/>
                          <a:cs typeface="Calibri" panose="020F0502020204030204" pitchFamily="34" charset="0"/>
                        </a:rPr>
                        <a:t>100.0%</a:t>
                      </a:r>
                    </a:p>
                  </a:txBody>
                  <a:tcPr marL="99017" marR="9901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707485355"/>
                  </a:ext>
                </a:extLst>
              </a:tr>
            </a:tbl>
          </a:graphicData>
        </a:graphic>
      </p:graphicFrame>
      <p:sp>
        <p:nvSpPr>
          <p:cNvPr id="3" name="Slide Number Placeholder">
            <a:extLst>
              <a:ext uri="{FF2B5EF4-FFF2-40B4-BE49-F238E27FC236}">
                <a16:creationId xmlns:a16="http://schemas.microsoft.com/office/drawing/2014/main" id="{D2E0B16A-C80B-33EC-DC5C-5BF16EDFC6C8}"/>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16</a:t>
            </a:fld>
            <a:endParaRPr lang="en-US"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Line Graph of Trend Percents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140164" y="1610587"/>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buFontTx/>
            </a:pPr>
            <a:r>
              <a:rPr lang="en-US" sz="1800" kern="0" dirty="0">
                <a:solidFill>
                  <a:srgbClr val="000000"/>
                </a:solidFill>
                <a:latin typeface="Berlin Sans FB" panose="020E0602020502020306" pitchFamily="34" charset="0"/>
                <a:ea typeface="+mn-ea"/>
                <a:cs typeface="Arial" charset="0"/>
              </a:rPr>
              <a:t>Exhibit 17.5</a:t>
            </a:r>
          </a:p>
        </p:txBody>
      </p:sp>
      <p:pic>
        <p:nvPicPr>
          <p:cNvPr id="15" name="Picture 14" descr="A line graph shows trend percent lines for Apple sales and expenses.">
            <a:extLst>
              <a:ext uri="{FF2B5EF4-FFF2-40B4-BE49-F238E27FC236}">
                <a16:creationId xmlns:a16="http://schemas.microsoft.com/office/drawing/2014/main" id="{53143C31-CF73-9CD6-9A5C-A2E72E03FA5F}"/>
              </a:ext>
            </a:extLst>
          </p:cNvPr>
          <p:cNvPicPr>
            <a:picLocks noChangeAspect="1"/>
          </p:cNvPicPr>
          <p:nvPr/>
        </p:nvPicPr>
        <p:blipFill>
          <a:blip r:embed="rId3">
            <a:extLst>
              <a:ext uri="{28A0092B-C50C-407E-A947-70E740481C1C}">
                <a14:useLocalDpi xmlns:a14="http://schemas.microsoft.com/office/drawing/2010/main" val="0"/>
              </a:ext>
            </a:extLst>
          </a:blip>
          <a:srcRect l="1" r="-32187"/>
          <a:stretch/>
        </p:blipFill>
        <p:spPr>
          <a:xfrm>
            <a:off x="2398513" y="1448913"/>
            <a:ext cx="5334697" cy="1753203"/>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7139611" y="3421307"/>
            <a:ext cx="1008346" cy="667684"/>
          </a:xfrm>
          <a:solidFill>
            <a:srgbClr val="FFFF99"/>
          </a:solidFill>
        </p:spPr>
        <p:txBody>
          <a:bodyPr vert="horz" lIns="91440" tIns="45720" rIns="91440" bIns="45720" rtlCol="0">
            <a:noAutofit/>
          </a:bodyPr>
          <a:lstStyle>
            <a:lvl1pPr>
              <a:defRPr/>
            </a:lvl1pPr>
          </a:lstStyle>
          <a:p>
            <a:pPr algn="ctr">
              <a:spcAft>
                <a:spcPts val="0"/>
              </a:spcAft>
              <a:buFontTx/>
            </a:pPr>
            <a:r>
              <a:rPr lang="en-US" sz="1800" kern="0" dirty="0">
                <a:solidFill>
                  <a:srgbClr val="000000"/>
                </a:solidFill>
                <a:latin typeface="Berlin Sans FB" panose="020E0602020502020306" pitchFamily="34" charset="0"/>
                <a:ea typeface="+mn-ea"/>
                <a:cs typeface="Arial" charset="0"/>
              </a:rPr>
              <a:t>Exhibit 17.6</a:t>
            </a:r>
          </a:p>
        </p:txBody>
      </p:sp>
      <p:pic>
        <p:nvPicPr>
          <p:cNvPr id="16" name="Picture 15" descr="A line graph shows revenue trend percent lines for Apple, Google, and Samsung.">
            <a:extLst>
              <a:ext uri="{FF2B5EF4-FFF2-40B4-BE49-F238E27FC236}">
                <a16:creationId xmlns:a16="http://schemas.microsoft.com/office/drawing/2014/main" id="{32720560-5002-DE81-31F2-D5F2C005BE76}"/>
              </a:ext>
            </a:extLst>
          </p:cNvPr>
          <p:cNvPicPr>
            <a:picLocks noChangeAspect="1"/>
          </p:cNvPicPr>
          <p:nvPr/>
        </p:nvPicPr>
        <p:blipFill>
          <a:blip r:embed="rId4">
            <a:extLst>
              <a:ext uri="{28A0092B-C50C-407E-A947-70E740481C1C}">
                <a14:useLocalDpi xmlns:a14="http://schemas.microsoft.com/office/drawing/2010/main" val="0"/>
              </a:ext>
            </a:extLst>
          </a:blip>
          <a:srcRect l="1" r="-32187"/>
          <a:stretch/>
        </p:blipFill>
        <p:spPr>
          <a:xfrm>
            <a:off x="2398515" y="3644160"/>
            <a:ext cx="5334695" cy="1763318"/>
          </a:xfrm>
          <a:prstGeom prst="rect">
            <a:avLst/>
          </a:prstGeom>
        </p:spPr>
      </p:pic>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818889" y="5479984"/>
            <a:ext cx="7506223" cy="841185"/>
          </a:xfrm>
          <a:solidFill>
            <a:srgbClr val="C6D9F1"/>
          </a:solidFill>
          <a:ln w="12700">
            <a:solidFill>
              <a:srgbClr val="254061"/>
            </a:solidFill>
          </a:ln>
        </p:spPr>
        <p:txBody>
          <a:bodyPr vert="horz" lIns="91440" tIns="45720" rIns="91440" bIns="45720" rtlCol="0">
            <a:noAutofit/>
          </a:bodyPr>
          <a:lstStyle>
            <a:lvl1pPr>
              <a:defRPr/>
            </a:lvl1pPr>
          </a:lstStyle>
          <a:p>
            <a:pPr algn="ctr" fontAlgn="base">
              <a:spcBef>
                <a:spcPct val="0"/>
              </a:spcBef>
              <a:spcAft>
                <a:spcPct val="0"/>
              </a:spcAft>
              <a:buFontTx/>
            </a:pPr>
            <a:r>
              <a:rPr lang="en-US" sz="2400" b="1">
                <a:solidFill>
                  <a:srgbClr val="1F497D">
                    <a:lumMod val="75000"/>
                  </a:srgbClr>
                </a:solidFill>
                <a:latin typeface="Arial" charset="0"/>
                <a:ea typeface="ＭＳ Ｐゴシック" pitchFamily="-108" charset="-128"/>
                <a:cs typeface="Arial" pitchFamily="34" charset="0"/>
              </a:rPr>
              <a:t>We can use the trend percentages to construct a graph so we can see the trend over time.</a:t>
            </a:r>
          </a:p>
        </p:txBody>
      </p:sp>
      <p:sp>
        <p:nvSpPr>
          <p:cNvPr id="12" name="Text Placeholder 3">
            <a:extLst>
              <a:ext uri="{FF2B5EF4-FFF2-40B4-BE49-F238E27FC236}">
                <a16:creationId xmlns:a16="http://schemas.microsoft.com/office/drawing/2014/main" id="{21054342-E4D1-586B-3014-A1612597A96F}"/>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5" action="ppaction://hlinksldjump"/>
              </a:rPr>
              <a:t>Access the text alternative for slide images.</a:t>
            </a:r>
            <a:endParaRPr lang="en-US" dirty="0"/>
          </a:p>
        </p:txBody>
      </p:sp>
      <p:sp>
        <p:nvSpPr>
          <p:cNvPr id="3" name="Slide Number Placeholder">
            <a:extLst>
              <a:ext uri="{FF2B5EF4-FFF2-40B4-BE49-F238E27FC236}">
                <a16:creationId xmlns:a16="http://schemas.microsoft.com/office/drawing/2014/main" id="{DAC7B7F9-5A54-913D-853B-F241EB6F32FA}"/>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17</a:t>
            </a:fld>
            <a:endParaRPr lang="en-US"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050385"/>
            <a:ext cx="8458200" cy="768096"/>
          </a:xfrm>
          <a:prstGeom prst="rect">
            <a:avLst/>
          </a:prstGeom>
        </p:spPr>
        <p:txBody>
          <a:bodyPr anchor="ctr"/>
          <a:lstStyle>
            <a:lvl1pPr>
              <a:defRPr sz="4400"/>
            </a:lvl1pPr>
          </a:lstStyle>
          <a:p>
            <a:pPr marL="0" marR="0" lvl="0" indent="0" algn="ctr" fontAlgn="base">
              <a:lnSpc>
                <a:spcPct val="100000"/>
              </a:lnSpc>
              <a:spcBef>
                <a:spcPct val="0"/>
              </a:spcBef>
              <a:spcAft>
                <a:spcPct val="0"/>
              </a:spcAft>
            </a:pPr>
            <a:r>
              <a:rPr lang="en-US" sz="4400" b="1" i="0" u="none" strike="noStrike" baseline="0">
                <a:solidFill>
                  <a:srgbClr val="000000"/>
                </a:solidFill>
                <a:latin typeface="Calibri"/>
              </a:rPr>
              <a:t>Learning Objective P2</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2358366"/>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914400" y="2445677"/>
            <a:ext cx="7315200" cy="2051551"/>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400" b="0" i="0" u="none" strike="noStrike" baseline="0" dirty="0">
                <a:solidFill>
                  <a:srgbClr val="000000"/>
                </a:solidFill>
                <a:latin typeface="Calibri"/>
              </a:rPr>
              <a:t>Describe and apply methods of vertical analysis.</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4497229"/>
            <a:ext cx="7315200" cy="87313"/>
          </a:xfrm>
          <a:prstGeom prst="rect">
            <a:avLst/>
          </a:prstGeom>
        </p:spPr>
      </p:pic>
      <p:sp>
        <p:nvSpPr>
          <p:cNvPr id="3" name="Slide Number Placeholder">
            <a:extLst>
              <a:ext uri="{FF2B5EF4-FFF2-40B4-BE49-F238E27FC236}">
                <a16:creationId xmlns:a16="http://schemas.microsoft.com/office/drawing/2014/main" id="{189FB7F1-0031-7D96-FAF7-6D431C0653F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18</a:t>
            </a:fld>
            <a:endParaRPr lang="en-US"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Vertical Analysis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652791"/>
            <a:ext cx="8458200" cy="690345"/>
          </a:xfrm>
          <a:prstGeom prst="rect">
            <a:avLst/>
          </a:prstGeom>
        </p:spPr>
        <p:txBody>
          <a:bodyPr/>
          <a:lstStyle>
            <a:lvl1pPr>
              <a:defRPr/>
            </a:lvl1pPr>
          </a:lstStyle>
          <a:p>
            <a:pPr marL="342900" marR="0" lvl="0" indent="-342900" algn="ctr" fontAlgn="auto">
              <a:spcBef>
                <a:spcPct val="20000"/>
              </a:spcBef>
              <a:spcAft>
                <a:spcPct val="0"/>
              </a:spcAft>
            </a:pPr>
            <a:r>
              <a:rPr lang="en-US" sz="4000" b="1" i="0" u="none" strike="noStrike" baseline="0" dirty="0">
                <a:solidFill>
                  <a:scrgbClr r="7824" g="12187" b="2132"/>
                </a:solidFill>
                <a:latin typeface="Calibri"/>
              </a:rPr>
              <a:t>Common-Size Statements</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750678" y="2676131"/>
            <a:ext cx="2363230" cy="827012"/>
          </a:xfrm>
          <a:solidFill>
            <a:srgbClr val="D9D9D9"/>
          </a:solidFill>
          <a:ln>
            <a:solidFill>
              <a:srgbClr val="4F6228"/>
            </a:solidFill>
          </a:ln>
        </p:spPr>
        <p:txBody>
          <a:bodyPr vert="horz" lIns="91440" tIns="45720" rIns="91440" bIns="45720" rtlCol="0" anchor="ctr">
            <a:noAutofit/>
          </a:bodyPr>
          <a:lstStyle>
            <a:lvl1pPr>
              <a:defRPr/>
            </a:lvl1pPr>
          </a:lstStyle>
          <a:p>
            <a:pPr algn="ctr" fontAlgn="base">
              <a:spcBef>
                <a:spcPct val="0"/>
              </a:spcBef>
              <a:spcAft>
                <a:spcPct val="0"/>
              </a:spcAft>
              <a:buFontTx/>
            </a:pPr>
            <a:r>
              <a:rPr lang="en-US" sz="2400" b="1" dirty="0">
                <a:solidFill>
                  <a:srgbClr val="9BBB59">
                    <a:lumMod val="50000"/>
                  </a:srgbClr>
                </a:solidFill>
                <a:latin typeface="Arial" charset="0"/>
                <a:ea typeface="ＭＳ Ｐゴシック" pitchFamily="-108" charset="-128"/>
                <a:cs typeface="Arial" pitchFamily="34" charset="0"/>
              </a:rPr>
              <a:t>Common-size percent (%)</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3113908" y="2676131"/>
            <a:ext cx="506626" cy="826063"/>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crgbClr r="7824" g="12187" b="2132"/>
                </a:solidFill>
                <a:latin typeface="Arial"/>
              </a:rPr>
              <a:t>=</a:t>
            </a:r>
          </a:p>
        </p:txBody>
      </p:sp>
      <p:pic>
        <p:nvPicPr>
          <p:cNvPr id="12" name="Picture 11">
            <a:extLst>
              <a:ext uri="{FF2B5EF4-FFF2-40B4-BE49-F238E27FC236}">
                <a16:creationId xmlns:a16="http://schemas.microsoft.com/office/drawing/2014/main" id="{FC1D5089-5D24-FAEE-54F6-068E319810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15492" y="2670726"/>
            <a:ext cx="2645893" cy="835224"/>
          </a:xfrm>
          <a:prstGeom prst="rect">
            <a:avLst/>
          </a:prstGeom>
        </p:spPr>
      </p:pic>
      <p:graphicFrame>
        <p:nvGraphicFramePr>
          <p:cNvPr id="14" name="Object 13">
            <a:extLst>
              <a:ext uri="{FF2B5EF4-FFF2-40B4-BE49-F238E27FC236}">
                <a16:creationId xmlns:a16="http://schemas.microsoft.com/office/drawing/2014/main" id="{2C4F8EEF-1A8F-9D30-171C-8FFB7A788112}"/>
              </a:ext>
            </a:extLst>
          </p:cNvPr>
          <p:cNvGraphicFramePr>
            <a:graphicFrameLocks noChangeAspect="1"/>
          </p:cNvGraphicFramePr>
          <p:nvPr>
            <p:extLst>
              <p:ext uri="{D42A27DB-BD31-4B8C-83A1-F6EECF244321}">
                <p14:modId xmlns:p14="http://schemas.microsoft.com/office/powerpoint/2010/main" val="586964631"/>
              </p:ext>
            </p:extLst>
          </p:nvPr>
        </p:nvGraphicFramePr>
        <p:xfrm>
          <a:off x="3667125" y="2725738"/>
          <a:ext cx="2540000" cy="723900"/>
        </p:xfrm>
        <a:graphic>
          <a:graphicData uri="http://schemas.openxmlformats.org/presentationml/2006/ole">
            <mc:AlternateContent xmlns:mc="http://schemas.openxmlformats.org/markup-compatibility/2006">
              <mc:Choice xmlns:v="urn:schemas-microsoft-com:vml" Requires="v">
                <p:oleObj name="Equation" r:id="rId4" imgW="2539800" imgH="723600" progId="Equation.DSMT4">
                  <p:embed/>
                </p:oleObj>
              </mc:Choice>
              <mc:Fallback>
                <p:oleObj name="Equation" r:id="rId4" imgW="2539800" imgH="723600" progId="Equation.DSMT4">
                  <p:embed/>
                  <p:pic>
                    <p:nvPicPr>
                      <p:cNvPr id="0" name=""/>
                      <p:cNvPicPr/>
                      <p:nvPr/>
                    </p:nvPicPr>
                    <p:blipFill>
                      <a:blip r:embed="rId5"/>
                      <a:stretch>
                        <a:fillRect/>
                      </a:stretch>
                    </p:blipFill>
                    <p:spPr>
                      <a:xfrm>
                        <a:off x="3667125" y="2725738"/>
                        <a:ext cx="2540000" cy="723900"/>
                      </a:xfrm>
                      <a:prstGeom prst="rect">
                        <a:avLst/>
                      </a:prstGeom>
                    </p:spPr>
                  </p:pic>
                </p:oleObj>
              </mc:Fallback>
            </mc:AlternateContent>
          </a:graphicData>
        </a:graphic>
      </p:graphicFrame>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6256342" y="2676132"/>
            <a:ext cx="506626" cy="825116"/>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crgbClr r="7824" g="12187" b="2132"/>
                </a:solidFill>
                <a:ea typeface="ＭＳ Ｐゴシック"/>
              </a:rPr>
              <a:t>×</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6762968" y="2856293"/>
            <a:ext cx="787014" cy="463844"/>
          </a:xfrm>
          <a:solidFill>
            <a:srgbClr val="D9D9D9"/>
          </a:solidFill>
          <a:ln>
            <a:solidFill>
              <a:srgbClr val="4F6228"/>
            </a:solidFill>
          </a:ln>
        </p:spPr>
        <p:txBody>
          <a:bodyPr vert="horz" lIns="91440" tIns="45720" rIns="91440" bIns="45720" rtlCol="0" anchor="ctr">
            <a:noAutofit/>
          </a:bodyPr>
          <a:lstStyle>
            <a:lvl1pPr>
              <a:defRPr/>
            </a:lvl1pPr>
          </a:lstStyle>
          <a:p>
            <a:pPr algn="ctr" fontAlgn="base">
              <a:spcBef>
                <a:spcPct val="0"/>
              </a:spcBef>
              <a:spcAft>
                <a:spcPct val="0"/>
              </a:spcAft>
              <a:buFontTx/>
            </a:pPr>
            <a:r>
              <a:rPr lang="en-US" sz="2400" b="1">
                <a:solidFill>
                  <a:srgbClr val="9BBB59">
                    <a:lumMod val="50000"/>
                  </a:srgbClr>
                </a:solidFill>
                <a:latin typeface="Arial" charset="0"/>
                <a:ea typeface="ＭＳ Ｐゴシック" pitchFamily="-108" charset="-128"/>
                <a:cs typeface="Arial" pitchFamily="34" charset="0"/>
              </a:rPr>
              <a:t>100</a:t>
            </a:r>
          </a:p>
        </p:txBody>
      </p:sp>
      <p:pic>
        <p:nvPicPr>
          <p:cNvPr id="20" name="Picture 19">
            <a:extLst>
              <a:ext uri="{FF2B5EF4-FFF2-40B4-BE49-F238E27FC236}">
                <a16:creationId xmlns:a16="http://schemas.microsoft.com/office/drawing/2014/main" id="{CD4F55CD-AB18-98E2-BE5B-8F1240C2017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60025" y="4387731"/>
            <a:ext cx="6035563" cy="1487911"/>
          </a:xfrm>
          <a:prstGeom prst="rect">
            <a:avLst/>
          </a:prstGeom>
        </p:spPr>
      </p:pic>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1734583" y="4402237"/>
            <a:ext cx="3010412" cy="1473405"/>
          </a:xfrm>
        </p:spPr>
        <p:txBody>
          <a:bodyPr/>
          <a:lstStyle>
            <a:lvl1pPr>
              <a:defRPr/>
            </a:lvl1pPr>
          </a:lstStyle>
          <a:p>
            <a:pPr marL="0" marR="0" lvl="0" indent="0" algn="l" fontAlgn="auto">
              <a:lnSpc>
                <a:spcPct val="100000"/>
              </a:lnSpc>
              <a:spcBef>
                <a:spcPct val="0"/>
              </a:spcBef>
              <a:spcAft>
                <a:spcPts val="800"/>
              </a:spcAft>
            </a:pPr>
            <a:r>
              <a:rPr lang="en-US" sz="2400" b="0" i="0" u="sng" strike="noStrike" baseline="0" dirty="0">
                <a:solidFill>
                  <a:srgbClr val="FFFFFF"/>
                </a:solidFill>
                <a:latin typeface="Arial"/>
              </a:rPr>
              <a:t>Financial Statement</a:t>
            </a:r>
          </a:p>
          <a:p>
            <a:pPr marL="0" marR="0" lvl="0" indent="0" algn="l" fontAlgn="auto">
              <a:lnSpc>
                <a:spcPct val="100000"/>
              </a:lnSpc>
              <a:spcBef>
                <a:spcPct val="0"/>
              </a:spcBef>
              <a:spcAft>
                <a:spcPts val="800"/>
              </a:spcAft>
            </a:pPr>
            <a:r>
              <a:rPr lang="en-US" sz="2400" b="0" i="0" u="none" strike="noStrike" baseline="0" dirty="0">
                <a:solidFill>
                  <a:srgbClr val="FFFFFF"/>
                </a:solidFill>
                <a:latin typeface="Arial"/>
              </a:rPr>
              <a:t>Balance Sheet</a:t>
            </a:r>
          </a:p>
          <a:p>
            <a:pPr marL="0" marR="0" lvl="0" indent="0" algn="l" fontAlgn="auto">
              <a:lnSpc>
                <a:spcPct val="100000"/>
              </a:lnSpc>
              <a:spcBef>
                <a:spcPct val="0"/>
              </a:spcBef>
              <a:spcAft>
                <a:spcPts val="800"/>
              </a:spcAft>
            </a:pPr>
            <a:r>
              <a:rPr lang="en-US" sz="2400" b="0" i="0" u="none" strike="noStrike" baseline="0" dirty="0">
                <a:solidFill>
                  <a:srgbClr val="FFFFFF"/>
                </a:solidFill>
                <a:latin typeface="Arial"/>
              </a:rPr>
              <a:t>Income Statement</a:t>
            </a:r>
          </a:p>
        </p:txBody>
      </p:sp>
      <p:sp>
        <p:nvSpPr>
          <p:cNvPr id="18" name="Content Placeholder 7">
            <a:extLst>
              <a:ext uri="{FF2B5EF4-FFF2-40B4-BE49-F238E27FC236}">
                <a16:creationId xmlns:a16="http://schemas.microsoft.com/office/drawing/2014/main" id="{E3F86B90-B307-E3A1-E8FA-A6F9EB4E4325}"/>
              </a:ext>
            </a:extLst>
          </p:cNvPr>
          <p:cNvSpPr>
            <a:spLocks noGrp="1"/>
          </p:cNvSpPr>
          <p:nvPr>
            <p:ph sz="quarter" idx="19"/>
          </p:nvPr>
        </p:nvSpPr>
        <p:spPr>
          <a:xfrm>
            <a:off x="5214550" y="4402237"/>
            <a:ext cx="2194865" cy="1473405"/>
          </a:xfrm>
          <a:prstGeom prst="rect">
            <a:avLst/>
          </a:prstGeom>
        </p:spPr>
        <p:txBody>
          <a:bodyPr/>
          <a:lstStyle>
            <a:lvl1pPr>
              <a:defRPr/>
            </a:lvl1pPr>
          </a:lstStyle>
          <a:p>
            <a:pPr marL="0" marR="0" lvl="0" indent="0" algn="l" fontAlgn="auto">
              <a:lnSpc>
                <a:spcPct val="100000"/>
              </a:lnSpc>
              <a:spcBef>
                <a:spcPct val="0"/>
              </a:spcBef>
              <a:spcAft>
                <a:spcPts val="800"/>
              </a:spcAft>
            </a:pPr>
            <a:r>
              <a:rPr lang="en-US" sz="2400" b="0" i="0" u="sng" strike="noStrike" baseline="0" dirty="0">
                <a:solidFill>
                  <a:srgbClr val="FFFFFF"/>
                </a:solidFill>
                <a:latin typeface="Arial"/>
              </a:rPr>
              <a:t>Base Amount</a:t>
            </a:r>
          </a:p>
          <a:p>
            <a:pPr marL="0" marR="0" lvl="0" indent="0" algn="l" fontAlgn="auto">
              <a:lnSpc>
                <a:spcPct val="100000"/>
              </a:lnSpc>
              <a:spcBef>
                <a:spcPct val="0"/>
              </a:spcBef>
              <a:spcAft>
                <a:spcPts val="800"/>
              </a:spcAft>
            </a:pPr>
            <a:r>
              <a:rPr lang="en-US" sz="2400" b="0" i="0" u="none" strike="noStrike" baseline="0" dirty="0">
                <a:solidFill>
                  <a:srgbClr val="FFFFFF"/>
                </a:solidFill>
                <a:latin typeface="Arial"/>
              </a:rPr>
              <a:t>Total Assets</a:t>
            </a:r>
          </a:p>
          <a:p>
            <a:pPr marL="0" marR="0" lvl="0" indent="0" algn="l" fontAlgn="auto">
              <a:lnSpc>
                <a:spcPct val="100000"/>
              </a:lnSpc>
              <a:spcBef>
                <a:spcPct val="0"/>
              </a:spcBef>
              <a:spcAft>
                <a:spcPts val="800"/>
              </a:spcAft>
            </a:pPr>
            <a:r>
              <a:rPr lang="en-US" sz="2400" b="0" i="0" u="none" strike="noStrike" baseline="0" dirty="0">
                <a:solidFill>
                  <a:srgbClr val="FFFFFF"/>
                </a:solidFill>
                <a:latin typeface="Arial"/>
              </a:rPr>
              <a:t>Revenues</a:t>
            </a:r>
          </a:p>
        </p:txBody>
      </p:sp>
      <p:pic>
        <p:nvPicPr>
          <p:cNvPr id="17" name="Picture 16" descr="points to Analysis amount over Base amount">
            <a:extLst>
              <a:ext uri="{FF2B5EF4-FFF2-40B4-BE49-F238E27FC236}">
                <a16:creationId xmlns:a16="http://schemas.microsoft.com/office/drawing/2014/main" id="{2BEFAE83-2CC9-0C76-A3E1-64EEC01B7FF6}"/>
              </a:ext>
            </a:extLst>
          </p:cNvPr>
          <p:cNvPicPr>
            <a:picLocks noChangeAspect="1"/>
          </p:cNvPicPr>
          <p:nvPr/>
        </p:nvPicPr>
        <p:blipFill>
          <a:blip r:embed="rId7"/>
          <a:stretch>
            <a:fillRect/>
          </a:stretch>
        </p:blipFill>
        <p:spPr>
          <a:xfrm>
            <a:off x="4726598" y="3419672"/>
            <a:ext cx="377985" cy="1054699"/>
          </a:xfrm>
          <a:prstGeom prst="rect">
            <a:avLst/>
          </a:prstGeom>
        </p:spPr>
      </p:pic>
      <p:sp>
        <p:nvSpPr>
          <p:cNvPr id="3" name="Slide Number Placeholder">
            <a:extLst>
              <a:ext uri="{FF2B5EF4-FFF2-40B4-BE49-F238E27FC236}">
                <a16:creationId xmlns:a16="http://schemas.microsoft.com/office/drawing/2014/main" id="{1F4FCB70-CD44-5FBC-D52E-B1EE788ABB32}"/>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19</a:t>
            </a:fld>
            <a:endParaRPr lang="en-US"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Chapter 17 Learning Objectives</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376121"/>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548158" y="1691640"/>
            <a:ext cx="7835822" cy="4471416"/>
          </a:xfrm>
          <a:prstGeom prst="rect">
            <a:avLst/>
          </a:prstGeom>
        </p:spPr>
        <p:txBody>
          <a:bodyPr/>
          <a:lstStyle>
            <a:lvl1pPr>
              <a:defRPr/>
            </a:lvl1pPr>
          </a:lstStyle>
          <a:p>
            <a:pPr marL="0" marR="0" lvl="0" indent="0" algn="l" fontAlgn="base">
              <a:lnSpc>
                <a:spcPct val="100000"/>
              </a:lnSpc>
              <a:spcBef>
                <a:spcPct val="0"/>
              </a:spcBef>
              <a:spcAft>
                <a:spcPct val="0"/>
              </a:spcAft>
            </a:pPr>
            <a:r>
              <a:rPr lang="en-US" sz="1600" b="1" i="0" u="none" strike="noStrike" baseline="0" dirty="0">
                <a:solidFill>
                  <a:srgbClr val="000000"/>
                </a:solidFill>
                <a:latin typeface="Calibri"/>
              </a:rPr>
              <a:t>CONCEPTUAL</a:t>
            </a:r>
          </a:p>
          <a:p>
            <a:pPr marL="0" marR="0" lvl="0" indent="0" algn="l" fontAlgn="base">
              <a:lnSpc>
                <a:spcPct val="100000"/>
              </a:lnSpc>
              <a:spcBef>
                <a:spcPct val="0"/>
              </a:spcBef>
              <a:spcAft>
                <a:spcPct val="0"/>
              </a:spcAft>
            </a:pPr>
            <a:r>
              <a:rPr lang="en-US" sz="1600" b="1" i="0" u="none" strike="noStrike" baseline="0" dirty="0">
                <a:solidFill>
                  <a:srgbClr val="000000"/>
                </a:solidFill>
                <a:latin typeface="Calibri"/>
              </a:rPr>
              <a:t>C1  </a:t>
            </a:r>
            <a:r>
              <a:rPr lang="en-US" sz="1600" b="0" i="0" u="none" strike="noStrike" baseline="0" dirty="0">
                <a:solidFill>
                  <a:srgbClr val="000000"/>
                </a:solidFill>
                <a:latin typeface="Calibri"/>
              </a:rPr>
              <a:t>Define the building blocks of analysis and the standards for comparisons.</a:t>
            </a:r>
          </a:p>
          <a:p>
            <a:pPr marL="0" marR="0" lvl="0" indent="0" algn="l" fontAlgn="base">
              <a:lnSpc>
                <a:spcPct val="100000"/>
              </a:lnSpc>
              <a:spcBef>
                <a:spcPts val="1800"/>
              </a:spcBef>
              <a:spcAft>
                <a:spcPct val="0"/>
              </a:spcAft>
            </a:pPr>
            <a:r>
              <a:rPr lang="en-US" sz="1600" b="1" i="0" u="none" strike="noStrike" baseline="0" dirty="0">
                <a:solidFill>
                  <a:srgbClr val="000000"/>
                </a:solidFill>
                <a:latin typeface="Calibri"/>
              </a:rPr>
              <a:t>ANALYTICAL</a:t>
            </a:r>
          </a:p>
          <a:p>
            <a:pPr marL="0" marR="0" lvl="0" indent="0" algn="l" fontAlgn="base">
              <a:lnSpc>
                <a:spcPct val="100000"/>
              </a:lnSpc>
              <a:spcBef>
                <a:spcPct val="0"/>
              </a:spcBef>
              <a:spcAft>
                <a:spcPct val="0"/>
              </a:spcAft>
            </a:pPr>
            <a:r>
              <a:rPr lang="en-US" sz="1600" b="1" i="0" u="none" strike="noStrike" baseline="0" dirty="0">
                <a:solidFill>
                  <a:srgbClr val="000000"/>
                </a:solidFill>
                <a:latin typeface="Calibri"/>
              </a:rPr>
              <a:t>A1  </a:t>
            </a:r>
            <a:r>
              <a:rPr lang="en-US" sz="1600" b="0" i="0" u="none" strike="noStrike" baseline="0" dirty="0">
                <a:solidFill>
                  <a:srgbClr val="000000"/>
                </a:solidFill>
                <a:latin typeface="Calibri"/>
              </a:rPr>
              <a:t>Apply DuPont analysis to return on equity.</a:t>
            </a:r>
          </a:p>
          <a:p>
            <a:pPr marL="301752" marR="0" lvl="0" indent="-301752" algn="l" fontAlgn="base">
              <a:lnSpc>
                <a:spcPct val="100000"/>
              </a:lnSpc>
              <a:spcBef>
                <a:spcPct val="0"/>
              </a:spcBef>
              <a:spcAft>
                <a:spcPct val="0"/>
              </a:spcAft>
            </a:pPr>
            <a:r>
              <a:rPr lang="en-US" sz="1600" b="1" i="0" u="none" strike="noStrike" baseline="0" dirty="0">
                <a:solidFill>
                  <a:srgbClr val="000000"/>
                </a:solidFill>
                <a:latin typeface="Calibri"/>
              </a:rPr>
              <a:t>A2</a:t>
            </a:r>
            <a:r>
              <a:rPr lang="en-US" sz="1600" b="0" i="0" u="none" strike="noStrike" baseline="0" dirty="0">
                <a:solidFill>
                  <a:srgbClr val="000000"/>
                </a:solidFill>
                <a:latin typeface="Calibri"/>
              </a:rPr>
              <a:t>  </a:t>
            </a:r>
            <a:r>
              <a:rPr lang="en-US" sz="1600" b="0" i="1" u="none" strike="noStrike" baseline="0" dirty="0">
                <a:solidFill>
                  <a:srgbClr val="000000"/>
                </a:solidFill>
                <a:latin typeface="Calibri"/>
              </a:rPr>
              <a:t>Appendix 17A—</a:t>
            </a:r>
            <a:r>
              <a:rPr lang="en-US" sz="1600" b="0" i="0" u="none" strike="noStrike" baseline="0" dirty="0">
                <a:solidFill>
                  <a:srgbClr val="000000"/>
                </a:solidFill>
                <a:latin typeface="Calibri"/>
              </a:rPr>
              <a:t>Explain the form and assess the content of a complete income statement.</a:t>
            </a:r>
          </a:p>
          <a:p>
            <a:pPr marL="0" marR="0" lvl="0" indent="0" algn="l" fontAlgn="base">
              <a:lnSpc>
                <a:spcPct val="100000"/>
              </a:lnSpc>
              <a:spcBef>
                <a:spcPts val="1800"/>
              </a:spcBef>
              <a:spcAft>
                <a:spcPct val="0"/>
              </a:spcAft>
            </a:pPr>
            <a:r>
              <a:rPr lang="en-US" sz="1600" b="1" i="0" u="none" strike="noStrike" baseline="0" dirty="0">
                <a:solidFill>
                  <a:srgbClr val="000000"/>
                </a:solidFill>
                <a:latin typeface="Calibri"/>
              </a:rPr>
              <a:t>PROCEDURAL</a:t>
            </a:r>
          </a:p>
          <a:p>
            <a:pPr marL="0" marR="0" lvl="0" indent="0" algn="l" fontAlgn="base">
              <a:lnSpc>
                <a:spcPct val="100000"/>
              </a:lnSpc>
              <a:spcBef>
                <a:spcPct val="0"/>
              </a:spcBef>
              <a:spcAft>
                <a:spcPct val="0"/>
              </a:spcAft>
            </a:pPr>
            <a:r>
              <a:rPr lang="en-US" sz="1600" b="1" i="0" u="none" strike="noStrike" baseline="0" dirty="0">
                <a:solidFill>
                  <a:srgbClr val="000000"/>
                </a:solidFill>
                <a:latin typeface="Calibri"/>
              </a:rPr>
              <a:t>P1  </a:t>
            </a:r>
            <a:r>
              <a:rPr lang="en-US" sz="1600" b="0" i="0" u="none" strike="noStrike" baseline="0" dirty="0">
                <a:solidFill>
                  <a:srgbClr val="000000"/>
                </a:solidFill>
                <a:latin typeface="Calibri"/>
              </a:rPr>
              <a:t>Explain and apply methods of horizontal analysis.</a:t>
            </a:r>
          </a:p>
          <a:p>
            <a:pPr marL="0" marR="0" lvl="0" indent="0" algn="l" fontAlgn="base">
              <a:lnSpc>
                <a:spcPct val="100000"/>
              </a:lnSpc>
              <a:spcBef>
                <a:spcPct val="0"/>
              </a:spcBef>
              <a:spcAft>
                <a:spcPct val="0"/>
              </a:spcAft>
            </a:pPr>
            <a:r>
              <a:rPr lang="en-US" sz="1600" b="1" i="0" u="none" strike="noStrike" baseline="0" dirty="0">
                <a:solidFill>
                  <a:srgbClr val="000000"/>
                </a:solidFill>
                <a:latin typeface="Calibri"/>
              </a:rPr>
              <a:t>P2  </a:t>
            </a:r>
            <a:r>
              <a:rPr lang="en-US" sz="1600" b="0" i="0" u="none" strike="noStrike" baseline="0" dirty="0">
                <a:solidFill>
                  <a:srgbClr val="000000"/>
                </a:solidFill>
                <a:latin typeface="Calibri"/>
              </a:rPr>
              <a:t>Describe and apply methods of vertical analysis.</a:t>
            </a:r>
          </a:p>
          <a:p>
            <a:pPr marL="0" marR="0" lvl="0" indent="0" algn="l" fontAlgn="base">
              <a:lnSpc>
                <a:spcPct val="100000"/>
              </a:lnSpc>
              <a:spcBef>
                <a:spcPct val="0"/>
              </a:spcBef>
              <a:spcAft>
                <a:spcPct val="0"/>
              </a:spcAft>
            </a:pPr>
            <a:r>
              <a:rPr lang="en-US" sz="1600" b="1" i="0" u="none" strike="noStrike" baseline="0" dirty="0">
                <a:solidFill>
                  <a:srgbClr val="000000"/>
                </a:solidFill>
                <a:latin typeface="Calibri"/>
              </a:rPr>
              <a:t>P3  </a:t>
            </a:r>
            <a:r>
              <a:rPr lang="en-US" sz="1600" b="0" i="0" u="none" strike="noStrike" baseline="0" dirty="0">
                <a:solidFill>
                  <a:srgbClr val="000000"/>
                </a:solidFill>
                <a:latin typeface="Calibri"/>
              </a:rPr>
              <a:t>Define and apply ratio analysis.</a:t>
            </a:r>
          </a:p>
        </p:txBody>
      </p:sp>
      <p:sp>
        <p:nvSpPr>
          <p:cNvPr id="7" name="Slide Number Placeholder">
            <a:extLst>
              <a:ext uri="{FF2B5EF4-FFF2-40B4-BE49-F238E27FC236}">
                <a16:creationId xmlns:a16="http://schemas.microsoft.com/office/drawing/2014/main" id="{5F0637B0-36E0-BFD2-D1B0-FACF93ED8F09}"/>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a:t>
            </a:fld>
            <a:endParaRPr lang="en-U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558020"/>
            <a:ext cx="8458200" cy="599757"/>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Common-Size Balance Sheet</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900585" y="1164129"/>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buFontTx/>
            </a:pPr>
            <a:r>
              <a:rPr lang="en-US" sz="1800" kern="0" dirty="0">
                <a:solidFill>
                  <a:srgbClr val="000000"/>
                </a:solidFill>
                <a:latin typeface="Berlin Sans FB" panose="020E0602020502020306" pitchFamily="34" charset="0"/>
                <a:ea typeface="+mn-ea"/>
                <a:cs typeface="Arial" charset="0"/>
              </a:rPr>
              <a:t>Exhibit 17.8</a:t>
            </a:r>
          </a:p>
        </p:txBody>
      </p:sp>
      <p:pic>
        <p:nvPicPr>
          <p:cNvPr id="10" name="Picture 9">
            <a:extLst>
              <a:ext uri="{FF2B5EF4-FFF2-40B4-BE49-F238E27FC236}">
                <a16:creationId xmlns:a16="http://schemas.microsoft.com/office/drawing/2014/main" id="{15B97F3F-F93C-FA35-640E-E911AD8239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001" y="1157777"/>
            <a:ext cx="7041490" cy="667684"/>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731634" y="1147221"/>
            <a:ext cx="7040859" cy="371701"/>
          </a:xfrm>
        </p:spPr>
        <p:txBody>
          <a:bodyPr/>
          <a:lstStyle>
            <a:lvl1pPr>
              <a:defRPr/>
            </a:lvl1pPr>
          </a:lstStyle>
          <a:p>
            <a:pPr marL="0" marR="0" lvl="0" indent="0" algn="ctr" fontAlgn="auto">
              <a:lnSpc>
                <a:spcPct val="100000"/>
              </a:lnSpc>
              <a:spcBef>
                <a:spcPct val="0"/>
              </a:spcBef>
              <a:spcAft>
                <a:spcPct val="0"/>
              </a:spcAft>
            </a:pPr>
            <a:r>
              <a:rPr lang="en-US" sz="800" b="1" i="0" u="none" strike="noStrike" baseline="0">
                <a:solidFill>
                  <a:srgbClr val="FFFFFF"/>
                </a:solidFill>
                <a:latin typeface="Calibri"/>
              </a:rPr>
              <a:t>APPLE INC.</a:t>
            </a:r>
          </a:p>
          <a:p>
            <a:pPr marL="0" marR="0" lvl="0" indent="0" algn="ctr" fontAlgn="auto">
              <a:lnSpc>
                <a:spcPct val="100000"/>
              </a:lnSpc>
              <a:spcBef>
                <a:spcPct val="0"/>
              </a:spcBef>
              <a:spcAft>
                <a:spcPct val="0"/>
              </a:spcAft>
            </a:pPr>
            <a:r>
              <a:rPr lang="en-US" sz="800" b="1" i="0" u="none" strike="noStrike" baseline="0">
                <a:solidFill>
                  <a:srgbClr val="FFFFFF"/>
                </a:solidFill>
                <a:latin typeface="Calibri"/>
              </a:rPr>
              <a:t>Common-Size Comparative Balance Sheets</a:t>
            </a:r>
          </a:p>
        </p:txBody>
      </p:sp>
      <p:sp>
        <p:nvSpPr>
          <p:cNvPr id="8" name="Table Summary 3" hidden="1">
            <a:extLst>
              <a:ext uri="{FF2B5EF4-FFF2-40B4-BE49-F238E27FC236}">
                <a16:creationId xmlns:a16="http://schemas.microsoft.com/office/drawing/2014/main" id="{3356A590-66B5-4770-8441-82DC031F56EA}"/>
              </a:ext>
            </a:extLst>
          </p:cNvPr>
          <p:cNvSpPr>
            <a:spLocks noGrp="1"/>
          </p:cNvSpPr>
          <p:nvPr>
            <p:ph sz="quarter" idx="15"/>
          </p:nvPr>
        </p:nvSpPr>
        <p:spPr>
          <a:xfrm>
            <a:off x="3060700" y="3122676"/>
            <a:ext cx="3022600" cy="1027293"/>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a:solidFill>
                  <a:srgbClr val="000000"/>
                </a:solidFill>
                <a:latin typeface="Calibri"/>
              </a:rPr>
              <a:t>A table, titled Apple Incorporated common-size comparative balance sheets, summarizes current year, prior year, common-size percents values for current year, and prior year for the 25 accounts listed in column 1. The accounts are categorized into 3: assets, liabilities, and stockholders’ equity.</a:t>
            </a:r>
          </a:p>
        </p:txBody>
      </p:sp>
      <p:graphicFrame>
        <p:nvGraphicFramePr>
          <p:cNvPr id="16" name="Table 5">
            <a:extLst>
              <a:ext uri="{FF2B5EF4-FFF2-40B4-BE49-F238E27FC236}">
                <a16:creationId xmlns:a16="http://schemas.microsoft.com/office/drawing/2014/main" id="{CA69D654-FE2E-116C-30C1-77375286D76A}"/>
              </a:ext>
            </a:extLst>
          </p:cNvPr>
          <p:cNvGraphicFramePr>
            <a:graphicFrameLocks noGrp="1"/>
          </p:cNvGraphicFramePr>
          <p:nvPr>
            <p:extLst>
              <p:ext uri="{D42A27DB-BD31-4B8C-83A1-F6EECF244321}">
                <p14:modId xmlns:p14="http://schemas.microsoft.com/office/powerpoint/2010/main" val="2470567498"/>
              </p:ext>
            </p:extLst>
          </p:nvPr>
        </p:nvGraphicFramePr>
        <p:xfrm>
          <a:off x="731634" y="1528167"/>
          <a:ext cx="7040857" cy="4839475"/>
        </p:xfrm>
        <a:graphic>
          <a:graphicData uri="http://schemas.openxmlformats.org/drawingml/2006/table">
            <a:tbl>
              <a:tblPr firstRow="1" bandRow="1">
                <a:tableStyleId>{5C22544A-7EE6-4342-B048-85BDC9FD1C3A}</a:tableStyleId>
              </a:tblPr>
              <a:tblGrid>
                <a:gridCol w="2431725">
                  <a:extLst>
                    <a:ext uri="{9D8B030D-6E8A-4147-A177-3AD203B41FA5}">
                      <a16:colId xmlns:a16="http://schemas.microsoft.com/office/drawing/2014/main" val="2622099747"/>
                    </a:ext>
                  </a:extLst>
                </a:gridCol>
                <a:gridCol w="1062695">
                  <a:extLst>
                    <a:ext uri="{9D8B030D-6E8A-4147-A177-3AD203B41FA5}">
                      <a16:colId xmlns:a16="http://schemas.microsoft.com/office/drawing/2014/main" val="3412266015"/>
                    </a:ext>
                  </a:extLst>
                </a:gridCol>
                <a:gridCol w="976197">
                  <a:extLst>
                    <a:ext uri="{9D8B030D-6E8A-4147-A177-3AD203B41FA5}">
                      <a16:colId xmlns:a16="http://schemas.microsoft.com/office/drawing/2014/main" val="1870215389"/>
                    </a:ext>
                  </a:extLst>
                </a:gridCol>
                <a:gridCol w="1282216">
                  <a:extLst>
                    <a:ext uri="{9D8B030D-6E8A-4147-A177-3AD203B41FA5}">
                      <a16:colId xmlns:a16="http://schemas.microsoft.com/office/drawing/2014/main" val="2136216574"/>
                    </a:ext>
                  </a:extLst>
                </a:gridCol>
                <a:gridCol w="1288024">
                  <a:extLst>
                    <a:ext uri="{9D8B030D-6E8A-4147-A177-3AD203B41FA5}">
                      <a16:colId xmlns:a16="http://schemas.microsoft.com/office/drawing/2014/main" val="379900424"/>
                    </a:ext>
                  </a:extLst>
                </a:gridCol>
              </a:tblGrid>
              <a:tr h="161188">
                <a:tc>
                  <a:txBody>
                    <a:bodyPr/>
                    <a:lstStyle/>
                    <a:p>
                      <a:pPr marL="91440"/>
                      <a:r>
                        <a:rPr lang="en-US" sz="800" dirty="0">
                          <a:latin typeface="Calibri" panose="020F0502020204030204" pitchFamily="34" charset="0"/>
                          <a:cs typeface="Calibri" panose="020F0502020204030204" pitchFamily="34" charset="0"/>
                        </a:rPr>
                        <a:t>$ millions</a:t>
                      </a:r>
                    </a:p>
                  </a:txBody>
                  <a:tcPr marT="18288"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Current Year</a:t>
                      </a:r>
                    </a:p>
                  </a:txBody>
                  <a:tcPr marT="18288"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Prior Year</a:t>
                      </a:r>
                    </a:p>
                  </a:txBody>
                  <a:tcPr marT="18288"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Common-Size Percents* Current Year</a:t>
                      </a:r>
                    </a:p>
                  </a:txBody>
                  <a:tcPr marT="18288"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dirty="0">
                          <a:latin typeface="Calibri" panose="020F0502020204030204" pitchFamily="34" charset="0"/>
                          <a:cs typeface="Calibri" panose="020F0502020204030204" pitchFamily="34" charset="0"/>
                        </a:rPr>
                        <a:t>Common-Size Percents* Prior Year</a:t>
                      </a:r>
                    </a:p>
                  </a:txBody>
                  <a:tcPr marT="18288" marB="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806218"/>
                  </a:ext>
                </a:extLst>
              </a:tr>
              <a:tr h="161188">
                <a:tc>
                  <a:txBody>
                    <a:bodyPr/>
                    <a:lstStyle/>
                    <a:p>
                      <a:pPr marL="91440"/>
                      <a:r>
                        <a:rPr lang="en-US" sz="800" b="1" dirty="0">
                          <a:latin typeface="Calibri" panose="020F0502020204030204" pitchFamily="34" charset="0"/>
                          <a:cs typeface="Calibri" panose="020F0502020204030204" pitchFamily="34" charset="0"/>
                        </a:rPr>
                        <a:t>Assets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107484925"/>
                  </a:ext>
                </a:extLst>
              </a:tr>
              <a:tr h="161188">
                <a:tc>
                  <a:txBody>
                    <a:bodyPr/>
                    <a:lstStyle/>
                    <a:p>
                      <a:pPr marL="91440"/>
                      <a:r>
                        <a:rPr lang="en-US" sz="800" dirty="0">
                          <a:latin typeface="Calibri" panose="020F0502020204030204" pitchFamily="34" charset="0"/>
                          <a:cs typeface="Calibri" panose="020F0502020204030204" pitchFamily="34" charset="0"/>
                        </a:rPr>
                        <a:t>Cash and cash equivalents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29,965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23,646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6.7%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37673010"/>
                  </a:ext>
                </a:extLst>
              </a:tr>
              <a:tr h="161188">
                <a:tc>
                  <a:txBody>
                    <a:bodyPr/>
                    <a:lstStyle/>
                    <a:p>
                      <a:pPr marL="91440"/>
                      <a:r>
                        <a:rPr lang="en-US" sz="800" dirty="0">
                          <a:latin typeface="Calibri" panose="020F0502020204030204" pitchFamily="34" charset="0"/>
                          <a:cs typeface="Calibri" panose="020F0502020204030204" pitchFamily="34" charset="0"/>
                        </a:rPr>
                        <a:t>Short-term marketable securities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31,590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24,658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9.0%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7.0%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100475"/>
                  </a:ext>
                </a:extLst>
              </a:tr>
              <a:tr h="161188">
                <a:tc>
                  <a:txBody>
                    <a:bodyPr/>
                    <a:lstStyle/>
                    <a:p>
                      <a:pPr marL="91440"/>
                      <a:r>
                        <a:rPr lang="en-US" sz="800" dirty="0">
                          <a:latin typeface="Calibri" panose="020F0502020204030204" pitchFamily="34" charset="0"/>
                          <a:cs typeface="Calibri" panose="020F0502020204030204" pitchFamily="34" charset="0"/>
                        </a:rPr>
                        <a:t>Accounts receivable, net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29,508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28,184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66742842"/>
                  </a:ext>
                </a:extLst>
              </a:tr>
              <a:tr h="161188">
                <a:tc>
                  <a:txBody>
                    <a:bodyPr/>
                    <a:lstStyle/>
                    <a:p>
                      <a:pPr marL="91440"/>
                      <a:r>
                        <a:rPr lang="en-US" sz="800" dirty="0">
                          <a:latin typeface="Calibri" panose="020F0502020204030204" pitchFamily="34" charset="0"/>
                          <a:cs typeface="Calibri" panose="020F0502020204030204" pitchFamily="34" charset="0"/>
                        </a:rPr>
                        <a:t>Vendor non-trade receivables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31,477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32,748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9.3%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90052251"/>
                  </a:ext>
                </a:extLst>
              </a:tr>
              <a:tr h="161188">
                <a:tc>
                  <a:txBody>
                    <a:bodyPr/>
                    <a:lstStyle/>
                    <a:p>
                      <a:pPr marL="91440"/>
                      <a:r>
                        <a:rPr lang="en-US" sz="800" dirty="0">
                          <a:latin typeface="Calibri" panose="020F0502020204030204" pitchFamily="34" charset="0"/>
                          <a:cs typeface="Calibri" panose="020F0502020204030204" pitchFamily="34" charset="0"/>
                        </a:rPr>
                        <a:t>Inventories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6,331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4,946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172310454"/>
                  </a:ext>
                </a:extLst>
              </a:tr>
              <a:tr h="161188">
                <a:tc>
                  <a:txBody>
                    <a:bodyPr/>
                    <a:lstStyle/>
                    <a:p>
                      <a:pPr marL="91440"/>
                      <a:r>
                        <a:rPr lang="en-US" sz="800" dirty="0">
                          <a:latin typeface="Calibri" panose="020F0502020204030204" pitchFamily="34" charset="0"/>
                          <a:cs typeface="Calibri" panose="020F0502020204030204" pitchFamily="34" charset="0"/>
                        </a:rPr>
                        <a:t>Other current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14,695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21,223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4.2</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6.0</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55752559"/>
                  </a:ext>
                </a:extLst>
              </a:tr>
              <a:tr h="161188">
                <a:tc>
                  <a:txBody>
                    <a:bodyPr/>
                    <a:lstStyle/>
                    <a:p>
                      <a:pPr marL="182880"/>
                      <a:r>
                        <a:rPr lang="en-US" sz="800" dirty="0">
                          <a:latin typeface="Calibri" panose="020F0502020204030204" pitchFamily="34" charset="0"/>
                          <a:cs typeface="Calibri" panose="020F0502020204030204" pitchFamily="34" charset="0"/>
                        </a:rPr>
                        <a:t>Total current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143,566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135,405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40.7%</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38.4%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020167884"/>
                  </a:ext>
                </a:extLst>
              </a:tr>
              <a:tr h="161188">
                <a:tc>
                  <a:txBody>
                    <a:bodyPr/>
                    <a:lstStyle/>
                    <a:p>
                      <a:pPr marL="91440" algn="l" defTabSz="914400" rtl="0" eaLnBrk="1" latinLnBrk="0" hangingPunct="1"/>
                      <a:r>
                        <a:rPr lang="en-US" sz="800" kern="1200" dirty="0">
                          <a:solidFill>
                            <a:schemeClr val="dk1"/>
                          </a:solidFill>
                          <a:latin typeface="Calibri" panose="020F0502020204030204" pitchFamily="34" charset="0"/>
                          <a:ea typeface="+mn-ea"/>
                          <a:cs typeface="Calibri" panose="020F0502020204030204" pitchFamily="34" charset="0"/>
                        </a:rPr>
                        <a:t>Long-term marketable securities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100,544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120,805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28.5%</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34.2%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506145147"/>
                  </a:ext>
                </a:extLst>
              </a:tr>
              <a:tr h="161188">
                <a:tc>
                  <a:txBody>
                    <a:bodyPr/>
                    <a:lstStyle/>
                    <a:p>
                      <a:pPr marL="91440" algn="l" defTabSz="914400" rtl="0" eaLnBrk="1" latinLnBrk="0" hangingPunct="1"/>
                      <a:r>
                        <a:rPr lang="en-US" sz="800" kern="1200" dirty="0">
                          <a:solidFill>
                            <a:schemeClr val="dk1"/>
                          </a:solidFill>
                          <a:latin typeface="Calibri" panose="020F0502020204030204" pitchFamily="34" charset="0"/>
                          <a:ea typeface="+mn-ea"/>
                          <a:cs typeface="Calibri" panose="020F0502020204030204" pitchFamily="34" charset="0"/>
                        </a:rPr>
                        <a:t>Property, plant and equipment, net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43,715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42,117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12.4%</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11.9%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14590401"/>
                  </a:ext>
                </a:extLst>
              </a:tr>
              <a:tr h="161188">
                <a:tc>
                  <a:txBody>
                    <a:bodyPr/>
                    <a:lstStyle/>
                    <a:p>
                      <a:pPr marL="91440" algn="l" defTabSz="914400" rtl="0" eaLnBrk="1" latinLnBrk="0" hangingPunct="1"/>
                      <a:r>
                        <a:rPr lang="en-US" sz="800" kern="1200" dirty="0">
                          <a:solidFill>
                            <a:schemeClr val="dk1"/>
                          </a:solidFill>
                          <a:latin typeface="Calibri" panose="020F0502020204030204" pitchFamily="34" charset="0"/>
                          <a:ea typeface="+mn-ea"/>
                          <a:cs typeface="Calibri" panose="020F0502020204030204" pitchFamily="34" charset="0"/>
                        </a:rPr>
                        <a:t>Other non-current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64,758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54,428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356616" algn="l"/>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  </a:t>
                      </a: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18.4</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82296"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356616" algn="l"/>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  </a:t>
                      </a: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15.4</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278486761"/>
                  </a:ext>
                </a:extLst>
              </a:tr>
              <a:tr h="161188">
                <a:tc>
                  <a:txBody>
                    <a:bodyPr/>
                    <a:lstStyle/>
                    <a:p>
                      <a:pPr marL="91440"/>
                      <a:r>
                        <a:rPr lang="en-US" sz="800" dirty="0">
                          <a:latin typeface="Calibri" panose="020F0502020204030204" pitchFamily="34" charset="0"/>
                          <a:cs typeface="Calibri" panose="020F0502020204030204" pitchFamily="34" charset="0"/>
                        </a:rPr>
                        <a:t>Total assets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$352,583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$352,755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dbl" baseline="0" dirty="0">
                          <a:solidFill>
                            <a:srgbClr val="C00000"/>
                          </a:solidFill>
                          <a:uFill>
                            <a:solidFill>
                              <a:schemeClr val="tx1"/>
                            </a:solidFill>
                          </a:uFill>
                          <a:latin typeface="Calibri" panose="020F0502020204030204" pitchFamily="34" charset="0"/>
                          <a:cs typeface="Calibri" panose="020F0502020204030204" pitchFamily="34" charset="0"/>
                        </a:rPr>
                        <a:t>100.0</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L="73152"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dbl" baseline="0" dirty="0">
                          <a:solidFill>
                            <a:srgbClr val="C00000"/>
                          </a:solidFill>
                          <a:uFill>
                            <a:solidFill>
                              <a:schemeClr val="tx1"/>
                            </a:solidFill>
                          </a:uFill>
                          <a:latin typeface="Calibri" panose="020F0502020204030204" pitchFamily="34" charset="0"/>
                          <a:cs typeface="Calibri" panose="020F0502020204030204" pitchFamily="34" charset="0"/>
                        </a:rPr>
                        <a:t>100.0</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51998131"/>
                  </a:ext>
                </a:extLst>
              </a:tr>
              <a:tr h="161188">
                <a:tc>
                  <a:txBody>
                    <a:bodyPr/>
                    <a:lstStyle/>
                    <a:p>
                      <a:pPr marL="91440"/>
                      <a:r>
                        <a:rPr lang="en-US" sz="800" b="1" dirty="0">
                          <a:latin typeface="Calibri" panose="020F0502020204030204" pitchFamily="34" charset="0"/>
                          <a:cs typeface="Calibri" panose="020F0502020204030204" pitchFamily="34" charset="0"/>
                        </a:rPr>
                        <a:t>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77588457"/>
                  </a:ext>
                </a:extLst>
              </a:tr>
              <a:tr h="161188">
                <a:tc>
                  <a:txBody>
                    <a:bodyPr/>
                    <a:lstStyle/>
                    <a:p>
                      <a:pPr marL="91440"/>
                      <a:r>
                        <a:rPr lang="en-US" sz="800" dirty="0">
                          <a:latin typeface="Calibri" panose="020F0502020204030204" pitchFamily="34" charset="0"/>
                          <a:cs typeface="Calibri" panose="020F0502020204030204" pitchFamily="34" charset="0"/>
                        </a:rPr>
                        <a:t>Accounts payable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62,611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64,115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17.8%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868758446"/>
                  </a:ext>
                </a:extLst>
              </a:tr>
              <a:tr h="161188">
                <a:tc>
                  <a:txBody>
                    <a:bodyPr/>
                    <a:lstStyle/>
                    <a:p>
                      <a:pPr marL="91440"/>
                      <a:r>
                        <a:rPr lang="en-US" sz="800" dirty="0">
                          <a:latin typeface="Calibri" panose="020F0502020204030204" pitchFamily="34" charset="0"/>
                          <a:cs typeface="Calibri" panose="020F0502020204030204" pitchFamily="34" charset="0"/>
                        </a:rPr>
                        <a:t>Other 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58,829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60,845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16.7%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17.2%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769072058"/>
                  </a:ext>
                </a:extLst>
              </a:tr>
              <a:tr h="161188">
                <a:tc>
                  <a:txBody>
                    <a:bodyPr/>
                    <a:lstStyle/>
                    <a:p>
                      <a:pPr marL="91440"/>
                      <a:r>
                        <a:rPr lang="en-US" sz="800" dirty="0">
                          <a:latin typeface="Calibri" panose="020F0502020204030204" pitchFamily="34" charset="0"/>
                          <a:cs typeface="Calibri" panose="020F0502020204030204" pitchFamily="34" charset="0"/>
                        </a:rPr>
                        <a:t>Deferred revenue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8,061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7,912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960419705"/>
                  </a:ext>
                </a:extLst>
              </a:tr>
              <a:tr h="161188">
                <a:tc>
                  <a:txBody>
                    <a:bodyPr/>
                    <a:lstStyle/>
                    <a:p>
                      <a:pPr marL="91440"/>
                      <a:r>
                        <a:rPr lang="en-US" sz="800" dirty="0">
                          <a:latin typeface="Calibri" panose="020F0502020204030204" pitchFamily="34" charset="0"/>
                          <a:cs typeface="Calibri" panose="020F0502020204030204" pitchFamily="34" charset="0"/>
                        </a:rPr>
                        <a:t>Commercial Paper</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5,985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9,982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221271816"/>
                  </a:ext>
                </a:extLst>
              </a:tr>
              <a:tr h="161188">
                <a:tc>
                  <a:txBody>
                    <a:bodyPr/>
                    <a:lstStyle/>
                    <a:p>
                      <a:pPr marL="91440"/>
                      <a:r>
                        <a:rPr lang="en-US" sz="800" dirty="0">
                          <a:latin typeface="Calibri" panose="020F0502020204030204" pitchFamily="34" charset="0"/>
                          <a:cs typeface="Calibri" panose="020F0502020204030204" pitchFamily="34" charset="0"/>
                        </a:rPr>
                        <a:t>Current portion of long-term debt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9,822</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11,128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2.8</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3.2</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910513330"/>
                  </a:ext>
                </a:extLst>
              </a:tr>
              <a:tr h="161188">
                <a:tc>
                  <a:txBody>
                    <a:bodyPr/>
                    <a:lstStyle/>
                    <a:p>
                      <a:pPr marL="182880"/>
                      <a:r>
                        <a:rPr lang="en-US" sz="800" dirty="0">
                          <a:latin typeface="Calibri" panose="020F0502020204030204" pitchFamily="34" charset="0"/>
                          <a:cs typeface="Calibri" panose="020F0502020204030204" pitchFamily="34" charset="0"/>
                        </a:rPr>
                        <a:t>Total 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145,308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153,982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41.2%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43.7%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488373075"/>
                  </a:ext>
                </a:extLst>
              </a:tr>
              <a:tr h="161188">
                <a:tc>
                  <a:txBody>
                    <a:bodyPr/>
                    <a:lstStyle/>
                    <a:p>
                      <a:pPr marL="91440"/>
                      <a:r>
                        <a:rPr lang="en-US" sz="800" dirty="0">
                          <a:latin typeface="Calibri" panose="020F0502020204030204" pitchFamily="34" charset="0"/>
                          <a:cs typeface="Calibri" panose="020F0502020204030204" pitchFamily="34" charset="0"/>
                        </a:rPr>
                        <a:t>Long-term debt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95,281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98,959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27.0%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28.1%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579616410"/>
                  </a:ext>
                </a:extLst>
              </a:tr>
              <a:tr h="161188">
                <a:tc>
                  <a:txBody>
                    <a:bodyPr/>
                    <a:lstStyle/>
                    <a:p>
                      <a:pPr marL="91440"/>
                      <a:r>
                        <a:rPr lang="en-US" sz="800" dirty="0">
                          <a:latin typeface="Calibri" panose="020F0502020204030204" pitchFamily="34" charset="0"/>
                          <a:cs typeface="Calibri" panose="020F0502020204030204" pitchFamily="34" charset="0"/>
                        </a:rPr>
                        <a:t>Other non-current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49,848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49,142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14.1</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13.9</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7353527"/>
                  </a:ext>
                </a:extLst>
              </a:tr>
              <a:tr h="161188">
                <a:tc>
                  <a:txBody>
                    <a:bodyPr/>
                    <a:lstStyle/>
                    <a:p>
                      <a:pPr marL="91440"/>
                      <a:r>
                        <a:rPr lang="en-US" sz="800" b="0" dirty="0">
                          <a:latin typeface="Calibri" panose="020F0502020204030204" pitchFamily="34" charset="0"/>
                          <a:cs typeface="Calibri" panose="020F0502020204030204" pitchFamily="34" charset="0"/>
                        </a:rPr>
                        <a:t>Total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290,437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dirty="0">
                          <a:latin typeface="Calibri" panose="020F0502020204030204" pitchFamily="34" charset="0"/>
                          <a:cs typeface="Calibri" panose="020F0502020204030204" pitchFamily="34" charset="0"/>
                        </a:rPr>
                        <a:t>  302,083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82.4%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85.6%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58242588"/>
                  </a:ext>
                </a:extLst>
              </a:tr>
              <a:tr h="161188">
                <a:tc>
                  <a:txBody>
                    <a:bodyPr/>
                    <a:lstStyle/>
                    <a:p>
                      <a:pPr marL="91440"/>
                      <a:r>
                        <a:rPr lang="en-US" sz="800" b="1" dirty="0">
                          <a:latin typeface="Calibri" panose="020F0502020204030204" pitchFamily="34" charset="0"/>
                          <a:cs typeface="Calibri" panose="020F0502020204030204" pitchFamily="34" charset="0"/>
                        </a:rPr>
                        <a:t>Stockholders’ Equity</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800" b="1" dirty="0">
                        <a:solidFill>
                          <a:srgbClr val="C00000"/>
                        </a:solidFill>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564673468"/>
                  </a:ext>
                </a:extLst>
              </a:tr>
              <a:tr h="161188">
                <a:tc>
                  <a:txBody>
                    <a:bodyPr/>
                    <a:lstStyle/>
                    <a:p>
                      <a:pPr marL="91440"/>
                      <a:r>
                        <a:rPr lang="en-US" sz="800" dirty="0">
                          <a:latin typeface="Calibri" panose="020F0502020204030204" pitchFamily="34" charset="0"/>
                          <a:cs typeface="Calibri" panose="020F0502020204030204" pitchFamily="34" charset="0"/>
                        </a:rPr>
                        <a:t>Common stock</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73,812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64,849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20.9%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b="1" dirty="0">
                          <a:solidFill>
                            <a:srgbClr val="C00000"/>
                          </a:solidFill>
                          <a:latin typeface="Calibri" panose="020F0502020204030204" pitchFamily="34" charset="0"/>
                          <a:cs typeface="Calibri" panose="020F0502020204030204" pitchFamily="34" charset="0"/>
                        </a:rPr>
                        <a:t>  18.4%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145206955"/>
                  </a:ext>
                </a:extLst>
              </a:tr>
              <a:tr h="161188">
                <a:tc>
                  <a:txBody>
                    <a:bodyPr/>
                    <a:lstStyle/>
                    <a:p>
                      <a:pPr marL="91440"/>
                      <a:r>
                        <a:rPr lang="en-US" sz="800" dirty="0">
                          <a:latin typeface="Calibri" panose="020F0502020204030204" pitchFamily="34" charset="0"/>
                          <a:cs typeface="Calibri" panose="020F0502020204030204" pitchFamily="34" charset="0"/>
                        </a:rPr>
                        <a:t>Retained earnings (Accumulated deficit)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(214)</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(3,068)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438912" indent="0" algn="l"/>
                      <a:r>
                        <a:rPr lang="en-US" sz="800" b="1" dirty="0">
                          <a:solidFill>
                            <a:srgbClr val="C00000"/>
                          </a:solidFill>
                          <a:latin typeface="Calibri" panose="020F0502020204030204" pitchFamily="34" charset="0"/>
                          <a:cs typeface="Calibri" panose="020F0502020204030204" pitchFamily="34" charset="0"/>
                        </a:rPr>
                        <a:t> (0.1)%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438912" indent="0" algn="l"/>
                      <a:r>
                        <a:rPr lang="en-US" sz="800" b="1" dirty="0">
                          <a:solidFill>
                            <a:srgbClr val="C00000"/>
                          </a:solidFill>
                          <a:latin typeface="Calibri" panose="020F0502020204030204" pitchFamily="34" charset="0"/>
                          <a:cs typeface="Calibri" panose="020F0502020204030204" pitchFamily="34" charset="0"/>
                        </a:rPr>
                        <a:t> (0.9)%</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20017704"/>
                  </a:ext>
                </a:extLst>
              </a:tr>
              <a:tr h="161188">
                <a:tc>
                  <a:txBody>
                    <a:bodyPr/>
                    <a:lstStyle/>
                    <a:p>
                      <a:pPr marL="91440"/>
                      <a:r>
                        <a:rPr lang="en-US" sz="800" dirty="0">
                          <a:latin typeface="Calibri" panose="020F0502020204030204" pitchFamily="34" charset="0"/>
                          <a:cs typeface="Calibri" panose="020F0502020204030204" pitchFamily="34" charset="0"/>
                        </a:rPr>
                        <a:t>Accumulated other comprehensive income (loss)</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a:t>
                      </a:r>
                      <a:r>
                        <a:rPr lang="en-US" sz="800" u="sng" baseline="0" dirty="0">
                          <a:uFill>
                            <a:solidFill>
                              <a:schemeClr val="tx1"/>
                            </a:solidFill>
                          </a:uFill>
                          <a:latin typeface="Calibri" panose="020F0502020204030204" pitchFamily="34" charset="0"/>
                          <a:cs typeface="Calibri" panose="020F0502020204030204" pitchFamily="34" charset="0"/>
                        </a:rPr>
                        <a:t>   (11,452</a:t>
                      </a:r>
                      <a:r>
                        <a:rPr lang="en-US" sz="800" u="none" baseline="0" dirty="0">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none" baseline="0" dirty="0">
                          <a:uFill>
                            <a:solidFill>
                              <a:schemeClr val="tx1"/>
                            </a:solidFill>
                          </a:uFill>
                          <a:latin typeface="Calibri" panose="020F0502020204030204" pitchFamily="34" charset="0"/>
                          <a:cs typeface="Calibri" panose="020F0502020204030204" pitchFamily="34" charset="0"/>
                        </a:rPr>
                        <a:t> </a:t>
                      </a:r>
                      <a:r>
                        <a:rPr lang="en-US" sz="800" u="sng" baseline="0" dirty="0">
                          <a:uFill>
                            <a:solidFill>
                              <a:schemeClr val="tx1"/>
                            </a:solidFill>
                          </a:uFill>
                          <a:latin typeface="Calibri" panose="020F0502020204030204" pitchFamily="34" charset="0"/>
                          <a:cs typeface="Calibri" panose="020F0502020204030204" pitchFamily="34" charset="0"/>
                        </a:rPr>
                        <a:t>   (11,109</a:t>
                      </a:r>
                      <a:r>
                        <a:rPr lang="en-US" sz="800" u="none" baseline="0" dirty="0">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438912" algn="l"/>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(3.2</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438912" algn="l"/>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(3.1</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455470485"/>
                  </a:ext>
                </a:extLst>
              </a:tr>
              <a:tr h="161188">
                <a:tc>
                  <a:txBody>
                    <a:bodyPr/>
                    <a:lstStyle/>
                    <a:p>
                      <a:pPr marL="91440"/>
                      <a:r>
                        <a:rPr lang="en-US" sz="800" dirty="0">
                          <a:latin typeface="Calibri" panose="020F0502020204030204" pitchFamily="34" charset="0"/>
                          <a:cs typeface="Calibri" panose="020F0502020204030204" pitchFamily="34" charset="0"/>
                        </a:rPr>
                        <a:t>Total stockholders’ equity</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62,146</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sng" baseline="0" dirty="0">
                          <a:uFill>
                            <a:solidFill>
                              <a:schemeClr val="tx1"/>
                            </a:solidFill>
                          </a:uFill>
                          <a:latin typeface="Calibri" panose="020F0502020204030204" pitchFamily="34" charset="0"/>
                          <a:cs typeface="Calibri" panose="020F0502020204030204" pitchFamily="34" charset="0"/>
                        </a:rPr>
                        <a:t>    50,672</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17.6</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sng" baseline="0" dirty="0">
                          <a:solidFill>
                            <a:srgbClr val="C00000"/>
                          </a:solidFill>
                          <a:uFill>
                            <a:solidFill>
                              <a:schemeClr val="tx1"/>
                            </a:solidFill>
                          </a:uFill>
                          <a:latin typeface="Calibri" panose="020F0502020204030204" pitchFamily="34" charset="0"/>
                          <a:cs typeface="Calibri" panose="020F0502020204030204" pitchFamily="34" charset="0"/>
                        </a:rPr>
                        <a:t>  14.4</a:t>
                      </a:r>
                      <a:r>
                        <a:rPr lang="en-US" sz="8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857461038"/>
                  </a:ext>
                </a:extLst>
              </a:tr>
              <a:tr h="206983">
                <a:tc>
                  <a:txBody>
                    <a:bodyPr/>
                    <a:lstStyle/>
                    <a:p>
                      <a:pPr marL="91440"/>
                      <a:r>
                        <a:rPr lang="en-US" sz="800" dirty="0">
                          <a:latin typeface="Calibri" panose="020F0502020204030204" pitchFamily="34" charset="0"/>
                          <a:cs typeface="Calibri" panose="020F0502020204030204" pitchFamily="34" charset="0"/>
                        </a:rPr>
                        <a:t>Total liabilities and stockholders’ equity</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$352,583</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u="dbl" baseline="0" dirty="0">
                          <a:uFill>
                            <a:solidFill>
                              <a:schemeClr val="tx1"/>
                            </a:solidFill>
                          </a:uFill>
                          <a:latin typeface="Calibri" panose="020F0502020204030204" pitchFamily="34" charset="0"/>
                          <a:cs typeface="Calibri" panose="020F0502020204030204" pitchFamily="34" charset="0"/>
                        </a:rPr>
                        <a:t>$352,755</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dbl" baseline="0" dirty="0">
                          <a:solidFill>
                            <a:srgbClr val="C00000"/>
                          </a:solidFill>
                          <a:uFill>
                            <a:solidFill>
                              <a:schemeClr val="tx1"/>
                            </a:solidFill>
                          </a:uFill>
                          <a:latin typeface="Calibri" panose="020F0502020204030204" pitchFamily="34" charset="0"/>
                          <a:cs typeface="Calibri" panose="020F0502020204030204" pitchFamily="34" charset="0"/>
                        </a:rPr>
                        <a:t>100.0</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800" b="1" u="dbl" baseline="0" dirty="0">
                          <a:solidFill>
                            <a:srgbClr val="C00000"/>
                          </a:solidFill>
                          <a:uFill>
                            <a:solidFill>
                              <a:schemeClr val="tx1"/>
                            </a:solidFill>
                          </a:uFill>
                          <a:latin typeface="Calibri" panose="020F0502020204030204" pitchFamily="34" charset="0"/>
                          <a:cs typeface="Calibri" panose="020F0502020204030204" pitchFamily="34" charset="0"/>
                        </a:rPr>
                        <a:t>100.0</a:t>
                      </a:r>
                      <a:r>
                        <a:rPr lang="en-US" sz="8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957741018"/>
                  </a:ext>
                </a:extLst>
              </a:tr>
            </a:tbl>
          </a:graphicData>
        </a:graphic>
      </p:graphicFrame>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731001" y="6418315"/>
            <a:ext cx="7041491" cy="241977"/>
          </a:xfrm>
        </p:spPr>
        <p:txBody>
          <a:bodyPr/>
          <a:lstStyle>
            <a:lvl1pPr>
              <a:defRPr/>
            </a:lvl1pPr>
          </a:lstStyle>
          <a:p>
            <a:pPr marL="91440" marR="0" lvl="0" indent="0" algn="l" fontAlgn="auto">
              <a:lnSpc>
                <a:spcPct val="100000"/>
              </a:lnSpc>
              <a:spcBef>
                <a:spcPct val="0"/>
              </a:spcBef>
              <a:spcAft>
                <a:spcPts val="800"/>
              </a:spcAft>
            </a:pPr>
            <a:r>
              <a:rPr lang="en-US" sz="800" b="0" i="0" u="none" strike="noStrike" baseline="0" dirty="0">
                <a:solidFill>
                  <a:srgbClr val="000000"/>
                </a:solidFill>
                <a:latin typeface="Calibri"/>
              </a:rPr>
              <a:t>*Percents are rounded to tenths and thus may not exactly sum to totals and subtotals.</a:t>
            </a:r>
          </a:p>
        </p:txBody>
      </p:sp>
      <p:sp>
        <p:nvSpPr>
          <p:cNvPr id="3" name="Slide Number Placeholder">
            <a:extLst>
              <a:ext uri="{FF2B5EF4-FFF2-40B4-BE49-F238E27FC236}">
                <a16:creationId xmlns:a16="http://schemas.microsoft.com/office/drawing/2014/main" id="{D82A411E-FABA-0744-F735-58C072871FCE}"/>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20</a:t>
            </a:fld>
            <a:endParaRPr lang="en-US"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Common-Size Income Statement</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8018939" y="1566950"/>
            <a:ext cx="1008346" cy="671603"/>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17.9</a:t>
            </a:r>
          </a:p>
        </p:txBody>
      </p:sp>
      <p:pic>
        <p:nvPicPr>
          <p:cNvPr id="9" name="Picture 8">
            <a:extLst>
              <a:ext uri="{FF2B5EF4-FFF2-40B4-BE49-F238E27FC236}">
                <a16:creationId xmlns:a16="http://schemas.microsoft.com/office/drawing/2014/main" id="{7D42C315-6240-C025-A8F7-14EA36B5C9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1831" y="1974291"/>
            <a:ext cx="7712108" cy="768096"/>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210064" y="1974291"/>
            <a:ext cx="7710616" cy="573671"/>
          </a:xfrm>
        </p:spPr>
        <p:txBody>
          <a:bodyPr/>
          <a:lstStyle>
            <a:lvl1pPr>
              <a:defRPr/>
            </a:lvl1pPr>
          </a:lstStyle>
          <a:p>
            <a:pPr marL="0" marR="0" lvl="0" indent="0" algn="ctr" fontAlgn="auto">
              <a:lnSpc>
                <a:spcPct val="100000"/>
              </a:lnSpc>
              <a:spcBef>
                <a:spcPct val="0"/>
              </a:spcBef>
              <a:spcAft>
                <a:spcPct val="0"/>
              </a:spcAft>
            </a:pPr>
            <a:r>
              <a:rPr lang="en-US" sz="1000" b="1" i="0" u="none" strike="noStrike" baseline="0">
                <a:solidFill>
                  <a:srgbClr val="FFFFFF"/>
                </a:solidFill>
                <a:latin typeface="Calibri"/>
              </a:rPr>
              <a:t>APPLE INC.</a:t>
            </a:r>
          </a:p>
          <a:p>
            <a:pPr marL="0" marR="0" lvl="0" indent="0" algn="ctr" fontAlgn="auto">
              <a:lnSpc>
                <a:spcPct val="100000"/>
              </a:lnSpc>
              <a:spcBef>
                <a:spcPct val="0"/>
              </a:spcBef>
              <a:spcAft>
                <a:spcPct val="0"/>
              </a:spcAft>
            </a:pPr>
            <a:r>
              <a:rPr lang="en-US" sz="1000" b="1" i="0" u="none" strike="noStrike" baseline="0">
                <a:solidFill>
                  <a:srgbClr val="FFFFFF"/>
                </a:solidFill>
                <a:latin typeface="Calibri"/>
              </a:rPr>
              <a:t>Common-Size Comparative Income Statements</a:t>
            </a:r>
          </a:p>
        </p:txBody>
      </p:sp>
      <p:sp>
        <p:nvSpPr>
          <p:cNvPr id="8" name="Table Summary 3" hidden="1">
            <a:extLst>
              <a:ext uri="{FF2B5EF4-FFF2-40B4-BE49-F238E27FC236}">
                <a16:creationId xmlns:a16="http://schemas.microsoft.com/office/drawing/2014/main" id="{3356A590-66B5-4770-8441-82DC031F56EA}"/>
              </a:ext>
            </a:extLst>
          </p:cNvPr>
          <p:cNvSpPr>
            <a:spLocks noGrp="1"/>
          </p:cNvSpPr>
          <p:nvPr>
            <p:ph sz="quarter" idx="15"/>
          </p:nvPr>
        </p:nvSpPr>
        <p:spPr>
          <a:xfrm>
            <a:off x="198341" y="2344910"/>
            <a:ext cx="4214847" cy="612648"/>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a:solidFill>
                  <a:srgbClr val="000000"/>
                </a:solidFill>
                <a:latin typeface="Calibri"/>
              </a:rPr>
              <a:t>A table, titled Apple Incorporated common-size comparative income statements, summarizes current year, prior year, common-size percents values for current year, and prior year for the 11 accounts listed in column 1.</a:t>
            </a:r>
          </a:p>
        </p:txBody>
      </p:sp>
      <p:graphicFrame>
        <p:nvGraphicFramePr>
          <p:cNvPr id="10" name="Table 9">
            <a:extLst>
              <a:ext uri="{FF2B5EF4-FFF2-40B4-BE49-F238E27FC236}">
                <a16:creationId xmlns:a16="http://schemas.microsoft.com/office/drawing/2014/main" id="{6BBACBC1-2361-03E9-2FD8-60BFEAC3F04C}"/>
              </a:ext>
            </a:extLst>
          </p:cNvPr>
          <p:cNvGraphicFramePr>
            <a:graphicFrameLocks noGrp="1"/>
          </p:cNvGraphicFramePr>
          <p:nvPr>
            <p:extLst>
              <p:ext uri="{D42A27DB-BD31-4B8C-83A1-F6EECF244321}">
                <p14:modId xmlns:p14="http://schemas.microsoft.com/office/powerpoint/2010/main" val="2298650383"/>
              </p:ext>
            </p:extLst>
          </p:nvPr>
        </p:nvGraphicFramePr>
        <p:xfrm>
          <a:off x="210064" y="2356633"/>
          <a:ext cx="7710616" cy="2926081"/>
        </p:xfrm>
        <a:graphic>
          <a:graphicData uri="http://schemas.openxmlformats.org/drawingml/2006/table">
            <a:tbl>
              <a:tblPr firstRow="1" bandRow="1">
                <a:tableStyleId>{5C22544A-7EE6-4342-B048-85BDC9FD1C3A}</a:tableStyleId>
              </a:tblPr>
              <a:tblGrid>
                <a:gridCol w="2426132">
                  <a:extLst>
                    <a:ext uri="{9D8B030D-6E8A-4147-A177-3AD203B41FA5}">
                      <a16:colId xmlns:a16="http://schemas.microsoft.com/office/drawing/2014/main" val="2622099747"/>
                    </a:ext>
                  </a:extLst>
                </a:gridCol>
                <a:gridCol w="1095544">
                  <a:extLst>
                    <a:ext uri="{9D8B030D-6E8A-4147-A177-3AD203B41FA5}">
                      <a16:colId xmlns:a16="http://schemas.microsoft.com/office/drawing/2014/main" val="3412266015"/>
                    </a:ext>
                  </a:extLst>
                </a:gridCol>
                <a:gridCol w="1136821">
                  <a:extLst>
                    <a:ext uri="{9D8B030D-6E8A-4147-A177-3AD203B41FA5}">
                      <a16:colId xmlns:a16="http://schemas.microsoft.com/office/drawing/2014/main" val="1870215389"/>
                    </a:ext>
                  </a:extLst>
                </a:gridCol>
                <a:gridCol w="1532238">
                  <a:extLst>
                    <a:ext uri="{9D8B030D-6E8A-4147-A177-3AD203B41FA5}">
                      <a16:colId xmlns:a16="http://schemas.microsoft.com/office/drawing/2014/main" val="2136216574"/>
                    </a:ext>
                  </a:extLst>
                </a:gridCol>
                <a:gridCol w="1519881">
                  <a:extLst>
                    <a:ext uri="{9D8B030D-6E8A-4147-A177-3AD203B41FA5}">
                      <a16:colId xmlns:a16="http://schemas.microsoft.com/office/drawing/2014/main" val="379900424"/>
                    </a:ext>
                  </a:extLst>
                </a:gridCol>
              </a:tblGrid>
              <a:tr h="374916">
                <a:tc>
                  <a:txBody>
                    <a:bodyPr/>
                    <a:lstStyle/>
                    <a:p>
                      <a:pPr marL="91440"/>
                      <a:r>
                        <a:rPr lang="en-US" sz="1000" dirty="0">
                          <a:latin typeface="Calibri" panose="020F0502020204030204" pitchFamily="34" charset="0"/>
                          <a:cs typeface="Calibri" panose="020F0502020204030204" pitchFamily="34" charset="0"/>
                        </a:rPr>
                        <a:t>$ millions</a:t>
                      </a:r>
                    </a:p>
                  </a:txBody>
                  <a:tcPr marT="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Current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marT="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Prior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marT="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Common Size Percents* Current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marT="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dirty="0">
                          <a:latin typeface="Calibri" panose="020F0502020204030204" pitchFamily="34" charset="0"/>
                          <a:cs typeface="Calibri" panose="020F0502020204030204" pitchFamily="34" charset="0"/>
                        </a:rPr>
                        <a:t>Common Size Percents* Prior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marT="18288"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1806218"/>
                  </a:ext>
                </a:extLst>
              </a:tr>
              <a:tr h="228834">
                <a:tc>
                  <a:txBody>
                    <a:bodyPr/>
                    <a:lstStyle/>
                    <a:p>
                      <a:pPr marL="91440"/>
                      <a:r>
                        <a:rPr lang="en-US" sz="1000" b="0" dirty="0">
                          <a:latin typeface="Calibri" panose="020F0502020204030204" pitchFamily="34" charset="0"/>
                          <a:cs typeface="Calibri" panose="020F0502020204030204" pitchFamily="34" charset="0"/>
                        </a:rPr>
                        <a:t>Net sales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$383,285</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$394,328</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100.0%</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100.0%</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107484925"/>
                  </a:ext>
                </a:extLst>
              </a:tr>
              <a:tr h="228834">
                <a:tc>
                  <a:txBody>
                    <a:bodyPr/>
                    <a:lstStyle/>
                    <a:p>
                      <a:pPr marL="91440"/>
                      <a:r>
                        <a:rPr lang="en-US" sz="1000" dirty="0">
                          <a:latin typeface="Calibri" panose="020F0502020204030204" pitchFamily="34" charset="0"/>
                          <a:cs typeface="Calibri" panose="020F0502020204030204" pitchFamily="34" charset="0"/>
                        </a:rPr>
                        <a:t>Cost of sales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214,137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223,546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55.9</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56.7</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37673010"/>
                  </a:ext>
                </a:extLst>
              </a:tr>
              <a:tr h="228834">
                <a:tc>
                  <a:txBody>
                    <a:bodyPr/>
                    <a:lstStyle/>
                    <a:p>
                      <a:pPr marL="91440"/>
                      <a:r>
                        <a:rPr lang="en-US" sz="1000" dirty="0">
                          <a:latin typeface="Calibri" panose="020F0502020204030204" pitchFamily="34" charset="0"/>
                          <a:cs typeface="Calibri" panose="020F0502020204030204" pitchFamily="34" charset="0"/>
                        </a:rPr>
                        <a:t>Gross margin</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169,148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170,782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dirty="0">
                          <a:solidFill>
                            <a:srgbClr val="C00000"/>
                          </a:solidFill>
                          <a:latin typeface="Calibri" panose="020F0502020204030204" pitchFamily="34" charset="0"/>
                          <a:cs typeface="Calibri" panose="020F0502020204030204" pitchFamily="34" charset="0"/>
                        </a:rPr>
                        <a:t>  44.1%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dirty="0">
                          <a:solidFill>
                            <a:srgbClr val="C00000"/>
                          </a:solidFill>
                          <a:latin typeface="Calibri" panose="020F0502020204030204" pitchFamily="34" charset="0"/>
                          <a:cs typeface="Calibri" panose="020F0502020204030204" pitchFamily="34" charset="0"/>
                        </a:rPr>
                        <a:t>  43.3%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100475"/>
                  </a:ext>
                </a:extLst>
              </a:tr>
              <a:tr h="228834">
                <a:tc>
                  <a:txBody>
                    <a:bodyPr/>
                    <a:lstStyle/>
                    <a:p>
                      <a:pPr marL="91440"/>
                      <a:r>
                        <a:rPr lang="en-US" sz="1000" dirty="0">
                          <a:latin typeface="Calibri" panose="020F0502020204030204" pitchFamily="34" charset="0"/>
                          <a:cs typeface="Calibri" panose="020F0502020204030204" pitchFamily="34" charset="0"/>
                        </a:rPr>
                        <a:t>Research and development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29,915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26,251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dirty="0">
                          <a:solidFill>
                            <a:srgbClr val="C00000"/>
                          </a:solidFill>
                          <a:latin typeface="Calibri" panose="020F0502020204030204" pitchFamily="34" charset="0"/>
                          <a:cs typeface="Calibri" panose="020F0502020204030204" pitchFamily="34" charset="0"/>
                        </a:rPr>
                        <a:t>    7.8%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dirty="0">
                          <a:solidFill>
                            <a:srgbClr val="C00000"/>
                          </a:solidFill>
                          <a:latin typeface="Calibri" panose="020F0502020204030204" pitchFamily="34" charset="0"/>
                          <a:cs typeface="Calibri" panose="020F0502020204030204" pitchFamily="34" charset="0"/>
                        </a:rPr>
                        <a:t>    6.7%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66742842"/>
                  </a:ext>
                </a:extLst>
              </a:tr>
              <a:tr h="228834">
                <a:tc>
                  <a:txBody>
                    <a:bodyPr/>
                    <a:lstStyle/>
                    <a:p>
                      <a:pPr marL="91440"/>
                      <a:r>
                        <a:rPr lang="en-US" sz="1000" dirty="0">
                          <a:latin typeface="Calibri" panose="020F0502020204030204" pitchFamily="34" charset="0"/>
                          <a:cs typeface="Calibri" panose="020F0502020204030204" pitchFamily="34" charset="0"/>
                        </a:rPr>
                        <a:t>Selling, general and administrative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24,932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25,094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6.5</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18288"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6.4</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70066325"/>
                  </a:ext>
                </a:extLst>
              </a:tr>
              <a:tr h="228834">
                <a:tc>
                  <a:txBody>
                    <a:bodyPr/>
                    <a:lstStyle/>
                    <a:p>
                      <a:pPr marL="91440"/>
                      <a:r>
                        <a:rPr lang="en-US" sz="1000" dirty="0">
                          <a:latin typeface="Calibri" panose="020F0502020204030204" pitchFamily="34" charset="0"/>
                          <a:cs typeface="Calibri" panose="020F0502020204030204" pitchFamily="34" charset="0"/>
                        </a:rPr>
                        <a:t>Total operating expenses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54,847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51,345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14.3</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13.0</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890052251"/>
                  </a:ext>
                </a:extLst>
              </a:tr>
              <a:tr h="228834">
                <a:tc>
                  <a:txBody>
                    <a:bodyPr/>
                    <a:lstStyle/>
                    <a:p>
                      <a:pPr marL="91440"/>
                      <a:r>
                        <a:rPr lang="en-US" sz="1000" dirty="0">
                          <a:latin typeface="Calibri" panose="020F0502020204030204" pitchFamily="34" charset="0"/>
                          <a:cs typeface="Calibri" panose="020F0502020204030204" pitchFamily="34" charset="0"/>
                        </a:rPr>
                        <a:t>Operating income</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114,301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none" baseline="0" dirty="0">
                          <a:uFill>
                            <a:solidFill>
                              <a:schemeClr val="tx1"/>
                            </a:solidFill>
                          </a:uFill>
                          <a:latin typeface="Calibri" panose="020F0502020204030204" pitchFamily="34" charset="0"/>
                          <a:cs typeface="Calibri" panose="020F0502020204030204" pitchFamily="34" charset="0"/>
                        </a:rPr>
                        <a:t>  119,437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  29.8%</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  30.3%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55752559"/>
                  </a:ext>
                </a:extLst>
              </a:tr>
              <a:tr h="228834">
                <a:tc>
                  <a:txBody>
                    <a:bodyPr/>
                    <a:lstStyle/>
                    <a:p>
                      <a:pPr marL="91440"/>
                      <a:r>
                        <a:rPr lang="en-US" sz="1000" dirty="0">
                          <a:latin typeface="Calibri" panose="020F0502020204030204" pitchFamily="34" charset="0"/>
                          <a:cs typeface="Calibri" panose="020F0502020204030204" pitchFamily="34" charset="0"/>
                        </a:rPr>
                        <a:t>Other income (expense), net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(565)</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(334)</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73152"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(0.1</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73152"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(0.1</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020167884"/>
                  </a:ext>
                </a:extLst>
              </a:tr>
              <a:tr h="228834">
                <a:tc>
                  <a:txBody>
                    <a:bodyPr/>
                    <a:lstStyle/>
                    <a:p>
                      <a:pPr marL="91440" algn="l" defTabSz="914400" rtl="0" eaLnBrk="1" latinLnBrk="0" hangingPunct="1"/>
                      <a:r>
                        <a:rPr lang="en-US" sz="1000" kern="1200" dirty="0">
                          <a:solidFill>
                            <a:schemeClr val="dk1"/>
                          </a:solidFill>
                          <a:latin typeface="Calibri" panose="020F0502020204030204" pitchFamily="34" charset="0"/>
                          <a:ea typeface="+mn-ea"/>
                          <a:cs typeface="Calibri" panose="020F0502020204030204" pitchFamily="34" charset="0"/>
                        </a:rPr>
                        <a:t>Income before provision for income taxes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113,736</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  119,103</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dirty="0">
                          <a:solidFill>
                            <a:srgbClr val="C00000"/>
                          </a:solidFill>
                          <a:latin typeface="Calibri" panose="020F0502020204030204" pitchFamily="34" charset="0"/>
                          <a:cs typeface="Calibri" panose="020F0502020204030204" pitchFamily="34" charset="0"/>
                        </a:rPr>
                        <a:t>  29.7%</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dirty="0">
                          <a:solidFill>
                            <a:srgbClr val="C00000"/>
                          </a:solidFill>
                          <a:latin typeface="Calibri" panose="020F0502020204030204" pitchFamily="34" charset="0"/>
                          <a:cs typeface="Calibri" panose="020F0502020204030204" pitchFamily="34" charset="0"/>
                        </a:rPr>
                        <a:t>  30.2%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506145147"/>
                  </a:ext>
                </a:extLst>
              </a:tr>
              <a:tr h="228834">
                <a:tc>
                  <a:txBody>
                    <a:bodyPr/>
                    <a:lstStyle/>
                    <a:p>
                      <a:pPr marL="91440" algn="l" defTabSz="914400" rtl="0" eaLnBrk="1" latinLnBrk="0" hangingPunct="1"/>
                      <a:r>
                        <a:rPr lang="en-US" sz="1000" kern="1200" dirty="0">
                          <a:solidFill>
                            <a:schemeClr val="dk1"/>
                          </a:solidFill>
                          <a:latin typeface="Calibri" panose="020F0502020204030204" pitchFamily="34" charset="0"/>
                          <a:ea typeface="+mn-ea"/>
                          <a:cs typeface="Calibri" panose="020F0502020204030204" pitchFamily="34" charset="0"/>
                        </a:rPr>
                        <a:t>Provision for income taxes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16,741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19,300</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4.4</a:t>
                      </a:r>
                      <a:r>
                        <a:rPr lang="en-US" sz="10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 algn="ct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4.9</a:t>
                      </a:r>
                      <a:r>
                        <a:rPr lang="en-US" sz="1000" b="1" dirty="0">
                          <a:solidFill>
                            <a:srgbClr val="C00000"/>
                          </a:solid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614590401"/>
                  </a:ext>
                </a:extLst>
              </a:tr>
              <a:tr h="262825">
                <a:tc>
                  <a:txBody>
                    <a:bodyPr/>
                    <a:lstStyle/>
                    <a:p>
                      <a:pPr marL="91440" algn="l" defTabSz="914400" rtl="0" eaLnBrk="1" latinLnBrk="0" hangingPunct="1"/>
                      <a:r>
                        <a:rPr lang="en-US" sz="1000" kern="1200" dirty="0">
                          <a:solidFill>
                            <a:schemeClr val="dk1"/>
                          </a:solidFill>
                          <a:latin typeface="Calibri" panose="020F0502020204030204" pitchFamily="34" charset="0"/>
                          <a:ea typeface="+mn-ea"/>
                          <a:cs typeface="Calibri" panose="020F0502020204030204" pitchFamily="34" charset="0"/>
                        </a:rPr>
                        <a:t>Net income</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u="dbl" baseline="0" dirty="0">
                          <a:uFill>
                            <a:solidFill>
                              <a:schemeClr val="tx1"/>
                            </a:solidFill>
                          </a:uFill>
                          <a:latin typeface="Calibri" panose="020F0502020204030204" pitchFamily="34" charset="0"/>
                          <a:cs typeface="Calibri" panose="020F0502020204030204" pitchFamily="34" charset="0"/>
                        </a:rPr>
                        <a:t>$  96,995</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u="dbl" baseline="0" dirty="0">
                          <a:uFill>
                            <a:solidFill>
                              <a:schemeClr val="tx1"/>
                            </a:solidFill>
                          </a:uFill>
                          <a:latin typeface="Calibri" panose="020F0502020204030204" pitchFamily="34" charset="0"/>
                          <a:cs typeface="Calibri" panose="020F0502020204030204" pitchFamily="34" charset="0"/>
                        </a:rPr>
                        <a:t>$  99,803</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9144" algn="ct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25.3</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9144" algn="ct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25.3</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278486761"/>
                  </a:ext>
                </a:extLst>
              </a:tr>
            </a:tbl>
          </a:graphicData>
        </a:graphic>
      </p:graphicFrame>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210064" y="5313330"/>
            <a:ext cx="7710616" cy="324414"/>
          </a:xfrm>
        </p:spPr>
        <p:txBody>
          <a:bodyPr/>
          <a:lstStyle>
            <a:lvl1pPr>
              <a:defRPr/>
            </a:lvl1pPr>
          </a:lstStyle>
          <a:p>
            <a:pPr marL="91440" marR="0" lvl="0" indent="0" algn="l" fontAlgn="auto">
              <a:lnSpc>
                <a:spcPct val="100000"/>
              </a:lnSpc>
              <a:spcBef>
                <a:spcPct val="0"/>
              </a:spcBef>
              <a:spcAft>
                <a:spcPts val="800"/>
              </a:spcAft>
            </a:pPr>
            <a:r>
              <a:rPr lang="en-US" sz="1000" b="0" i="0" u="none" strike="noStrike" baseline="0" dirty="0">
                <a:solidFill>
                  <a:srgbClr val="000000"/>
                </a:solidFill>
                <a:latin typeface="Calibri"/>
              </a:rPr>
              <a:t>*Percents are rounded to tenths and thus may not exactly sum to totals and subtotals.</a:t>
            </a:r>
          </a:p>
        </p:txBody>
      </p:sp>
      <p:sp>
        <p:nvSpPr>
          <p:cNvPr id="3" name="Slide Number Placeholder">
            <a:extLst>
              <a:ext uri="{FF2B5EF4-FFF2-40B4-BE49-F238E27FC236}">
                <a16:creationId xmlns:a16="http://schemas.microsoft.com/office/drawing/2014/main" id="{54F7D3CA-C6C2-1A93-18BE-7320CC59114C}"/>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21</a:t>
            </a:fld>
            <a:endParaRPr lang="en-US"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Data Visualizations – Part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518728" y="1545273"/>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17.10</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732547" y="1545274"/>
            <a:ext cx="2839453" cy="667684"/>
          </a:xfrm>
        </p:spPr>
        <p:txBody>
          <a:bodyPr/>
          <a:lstStyle>
            <a:lvl1pPr>
              <a:defRPr/>
            </a:lvl1pPr>
          </a:lstStyle>
          <a:p>
            <a:pPr marL="0" marR="0" lvl="0" indent="0" algn="ctr" fontAlgn="base">
              <a:lnSpc>
                <a:spcPct val="100000"/>
              </a:lnSpc>
              <a:spcBef>
                <a:spcPct val="0"/>
              </a:spcBef>
              <a:spcAft>
                <a:spcPct val="0"/>
              </a:spcAft>
            </a:pPr>
            <a:r>
              <a:rPr lang="en-US" sz="1800" b="1" i="0" u="none" strike="noStrike" baseline="0">
                <a:solidFill>
                  <a:scrgbClr r="12568" g="1836" b="1694"/>
                </a:solidFill>
                <a:latin typeface="Calibri"/>
              </a:rPr>
              <a:t>Common-Size Graphic of Income Statement</a:t>
            </a:r>
          </a:p>
        </p:txBody>
      </p:sp>
      <p:pic>
        <p:nvPicPr>
          <p:cNvPr id="16" name="Picture 15" descr="A pie chart shows common-size graphic of Income statement.">
            <a:extLst>
              <a:ext uri="{FF2B5EF4-FFF2-40B4-BE49-F238E27FC236}">
                <a16:creationId xmlns:a16="http://schemas.microsoft.com/office/drawing/2014/main" id="{76CFC827-47CC-E6D8-F008-F1A81C041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467" y="1404239"/>
            <a:ext cx="3871288" cy="2061514"/>
          </a:xfrm>
          <a:prstGeom prst="rect">
            <a:avLst/>
          </a:prstGeom>
        </p:spPr>
      </p:pic>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6487224" y="4635182"/>
            <a:ext cx="1030313" cy="667684"/>
          </a:xfr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17.12</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1155030" y="3601455"/>
            <a:ext cx="3970421" cy="420183"/>
          </a:xfrm>
        </p:spPr>
        <p:txBody>
          <a:bodyPr/>
          <a:lstStyle>
            <a:lvl1pPr>
              <a:defRPr/>
            </a:lvl1pPr>
          </a:lstStyle>
          <a:p>
            <a:pPr marL="0" marR="0" lvl="0" indent="0" algn="ctr" fontAlgn="base">
              <a:lnSpc>
                <a:spcPct val="100000"/>
              </a:lnSpc>
              <a:spcBef>
                <a:spcPct val="0"/>
              </a:spcBef>
              <a:spcAft>
                <a:spcPct val="0"/>
              </a:spcAft>
            </a:pPr>
            <a:r>
              <a:rPr lang="en-US" sz="1800" b="1" i="0" u="none" strike="noStrike" baseline="0">
                <a:solidFill>
                  <a:scrgbClr r="12568" g="1836" b="1694"/>
                </a:solidFill>
                <a:latin typeface="Calibri"/>
              </a:rPr>
              <a:t>Data visualization of Asset Components</a:t>
            </a:r>
          </a:p>
        </p:txBody>
      </p:sp>
      <p:pic>
        <p:nvPicPr>
          <p:cNvPr id="17" name="Picture 16" descr="A chart shows asset components as percentages.">
            <a:extLst>
              <a:ext uri="{FF2B5EF4-FFF2-40B4-BE49-F238E27FC236}">
                <a16:creationId xmlns:a16="http://schemas.microsoft.com/office/drawing/2014/main" id="{F13BCFFC-1BC0-6D7B-F5C7-4768E4C94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42" y="4117452"/>
            <a:ext cx="4954311" cy="2190799"/>
          </a:xfrm>
          <a:prstGeom prst="rect">
            <a:avLst/>
          </a:prstGeom>
        </p:spPr>
      </p:pic>
      <p:sp>
        <p:nvSpPr>
          <p:cNvPr id="12" name="Text Placeholder 3">
            <a:extLst>
              <a:ext uri="{FF2B5EF4-FFF2-40B4-BE49-F238E27FC236}">
                <a16:creationId xmlns:a16="http://schemas.microsoft.com/office/drawing/2014/main" id="{E9601EBC-6B0A-0F7E-43EA-FAB503425D00}"/>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5" action="ppaction://hlinksldjump"/>
              </a:rPr>
              <a:t>Access the text alternative for slide images.</a:t>
            </a:r>
            <a:endParaRPr lang="en-US" dirty="0"/>
          </a:p>
        </p:txBody>
      </p:sp>
      <p:sp>
        <p:nvSpPr>
          <p:cNvPr id="3" name="Slide Number Placeholder">
            <a:extLst>
              <a:ext uri="{FF2B5EF4-FFF2-40B4-BE49-F238E27FC236}">
                <a16:creationId xmlns:a16="http://schemas.microsoft.com/office/drawing/2014/main" id="{C44F808F-4204-DAB7-AF6A-6BB43DA867F0}"/>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22</a:t>
            </a:fld>
            <a:endParaRPr lang="en-US"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Data Visualizations – Part 2</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877530" y="1246822"/>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17.13</a:t>
            </a:r>
          </a:p>
        </p:txBody>
      </p:sp>
      <p:pic>
        <p:nvPicPr>
          <p:cNvPr id="13" name="Picture 12" descr="A bar graph compares current liabilities, noncurrent liabilities, and equity for Apple, Google, and Samsung.">
            <a:extLst>
              <a:ext uri="{FF2B5EF4-FFF2-40B4-BE49-F238E27FC236}">
                <a16:creationId xmlns:a16="http://schemas.microsoft.com/office/drawing/2014/main" id="{CE048E8A-C5BF-CEFC-D80D-1B1D09BB8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45" y="2277640"/>
            <a:ext cx="6989710" cy="2302720"/>
          </a:xfrm>
          <a:prstGeom prst="rect">
            <a:avLst/>
          </a:prstGeom>
        </p:spPr>
      </p:pic>
      <p:sp>
        <p:nvSpPr>
          <p:cNvPr id="11" name="Text Placeholder 3">
            <a:extLst>
              <a:ext uri="{FF2B5EF4-FFF2-40B4-BE49-F238E27FC236}">
                <a16:creationId xmlns:a16="http://schemas.microsoft.com/office/drawing/2014/main" id="{856D2174-2ED9-5F11-38AE-36A333D071B1}"/>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3" name="Slide Number Placeholder">
            <a:extLst>
              <a:ext uri="{FF2B5EF4-FFF2-40B4-BE49-F238E27FC236}">
                <a16:creationId xmlns:a16="http://schemas.microsoft.com/office/drawing/2014/main" id="{09E48E55-7142-40DB-4FFF-DB7E28978EFA}"/>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23</a:t>
            </a:fld>
            <a:endParaRPr lang="en-US"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827648"/>
            <a:ext cx="8458200" cy="768096"/>
          </a:xfrm>
          <a:prstGeom prst="rect">
            <a:avLst/>
          </a:prstGeom>
        </p:spPr>
        <p:txBody>
          <a:bodyPr anchor="ctr"/>
          <a:lstStyle>
            <a:lvl1pPr>
              <a:defRPr sz="4400"/>
            </a:lvl1pPr>
          </a:lstStyle>
          <a:p>
            <a:pPr marL="0" marR="0" lvl="0" indent="0" algn="ctr" fontAlgn="base">
              <a:lnSpc>
                <a:spcPct val="100000"/>
              </a:lnSpc>
              <a:spcBef>
                <a:spcPct val="0"/>
              </a:spcBef>
              <a:spcAft>
                <a:spcPct val="0"/>
              </a:spcAft>
            </a:pPr>
            <a:r>
              <a:rPr lang="en-US" sz="4400" b="1" i="0" u="none" strike="noStrike" baseline="0">
                <a:solidFill>
                  <a:srgbClr val="000000"/>
                </a:solidFill>
                <a:latin typeface="Calibri"/>
              </a:rPr>
              <a:t>Learning Objective P3</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889446"/>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914400" y="1976758"/>
            <a:ext cx="7315200" cy="2368074"/>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400" b="0" i="0" u="none" strike="noStrike" baseline="0" dirty="0">
                <a:solidFill>
                  <a:srgbClr val="000000"/>
                </a:solidFill>
                <a:latin typeface="Calibri"/>
              </a:rPr>
              <a:t>Define and apply ratio analysis.</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4344832"/>
            <a:ext cx="7315200" cy="87313"/>
          </a:xfrm>
          <a:prstGeom prst="rect">
            <a:avLst/>
          </a:prstGeom>
        </p:spPr>
      </p:pic>
      <p:sp>
        <p:nvSpPr>
          <p:cNvPr id="3" name="Slide Number Placeholder">
            <a:extLst>
              <a:ext uri="{FF2B5EF4-FFF2-40B4-BE49-F238E27FC236}">
                <a16:creationId xmlns:a16="http://schemas.microsoft.com/office/drawing/2014/main" id="{7BEF2D9D-4C5A-9B98-AD59-CBAA97FF2269}"/>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24</a:t>
            </a:fld>
            <a:endParaRPr lang="en-US"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Ratio Analysis</a:t>
            </a:r>
          </a:p>
        </p:txBody>
      </p:sp>
      <p:pic>
        <p:nvPicPr>
          <p:cNvPr id="9" name="Picture 8">
            <a:extLst>
              <a:ext uri="{FF2B5EF4-FFF2-40B4-BE49-F238E27FC236}">
                <a16:creationId xmlns:a16="http://schemas.microsoft.com/office/drawing/2014/main" id="{259AE675-44BA-C7D5-76F6-16350460A3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1323" y="1615042"/>
            <a:ext cx="6401355" cy="4700423"/>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420847" y="2196935"/>
            <a:ext cx="2074693" cy="1615044"/>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Liquidity and efficiency</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5058888" y="2196935"/>
            <a:ext cx="2137558" cy="1615044"/>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Solvency</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1389413" y="4664084"/>
            <a:ext cx="2137557" cy="1615043"/>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Profitability</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5011388" y="4627746"/>
            <a:ext cx="2137557" cy="1651380"/>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Market prospects</a:t>
            </a:r>
          </a:p>
        </p:txBody>
      </p:sp>
      <p:sp>
        <p:nvSpPr>
          <p:cNvPr id="3" name="Slide Number Placeholder">
            <a:extLst>
              <a:ext uri="{FF2B5EF4-FFF2-40B4-BE49-F238E27FC236}">
                <a16:creationId xmlns:a16="http://schemas.microsoft.com/office/drawing/2014/main" id="{00F22008-10A2-3786-0478-998D6C6102C5}"/>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25</a:t>
            </a:fld>
            <a:endParaRPr lang="en-US"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Liquidity and Efficiency</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581400" y="1659888"/>
            <a:ext cx="2095500" cy="827035"/>
          </a:xfrm>
          <a:prstGeom prst="rect">
            <a:avLst/>
          </a:prstGeom>
          <a:solidFill>
            <a:schemeClr val="accent1">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a:solidFill>
                  <a:schemeClr val="tx2">
                    <a:lumMod val="50000"/>
                  </a:schemeClr>
                </a:solidFill>
                <a:latin typeface="Arial" charset="0"/>
                <a:ea typeface="ＭＳ Ｐゴシック" pitchFamily="-108" charset="-128"/>
                <a:cs typeface="Arial" pitchFamily="34" charset="0"/>
              </a:rPr>
              <a:t>Working Capital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6400798" y="1704975"/>
            <a:ext cx="2095501" cy="827035"/>
          </a:xfrm>
          <a:solidFill>
            <a:schemeClr val="bg2">
              <a:lumMod val="9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a:solidFill>
                  <a:schemeClr val="tx2">
                    <a:lumMod val="50000"/>
                  </a:schemeClr>
                </a:solidFill>
                <a:latin typeface="Arial" charset="0"/>
                <a:ea typeface="ＭＳ Ｐゴシック" pitchFamily="-108" charset="-128"/>
                <a:cs typeface="Arial" pitchFamily="34" charset="0"/>
              </a:rPr>
              <a:t>Inventory Turnover</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6096000" y="2914272"/>
            <a:ext cx="2095500" cy="824367"/>
          </a:xfrm>
          <a:solidFill>
            <a:schemeClr val="accent1">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dirty="0">
                <a:solidFill>
                  <a:schemeClr val="tx2">
                    <a:lumMod val="50000"/>
                  </a:schemeClr>
                </a:solidFill>
                <a:latin typeface="Arial" charset="0"/>
                <a:ea typeface="ＭＳ Ｐゴシック" pitchFamily="-108" charset="-128"/>
                <a:cs typeface="Arial" pitchFamily="34" charset="0"/>
              </a:rPr>
              <a:t>Days’ Sales Uncollected</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5505448" y="4146407"/>
            <a:ext cx="2095501" cy="831850"/>
          </a:xfrm>
          <a:solidFill>
            <a:schemeClr val="accent2">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dirty="0">
                <a:solidFill>
                  <a:schemeClr val="tx2">
                    <a:lumMod val="50000"/>
                  </a:schemeClr>
                </a:solidFill>
                <a:latin typeface="Arial" charset="0"/>
                <a:ea typeface="ＭＳ Ｐゴシック" pitchFamily="-108" charset="-128"/>
                <a:cs typeface="Arial" pitchFamily="34" charset="0"/>
              </a:rPr>
              <a:t>Days’ Sales in Inventory</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4000498" y="5415230"/>
            <a:ext cx="2095501" cy="833245"/>
          </a:xfrm>
          <a:solidFill>
            <a:schemeClr val="accent3">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dirty="0">
                <a:solidFill>
                  <a:schemeClr val="tx2">
                    <a:lumMod val="50000"/>
                  </a:schemeClr>
                </a:solidFill>
                <a:latin typeface="Arial" charset="0"/>
                <a:ea typeface="ＭＳ Ｐゴシック" pitchFamily="-108" charset="-128"/>
                <a:cs typeface="Arial" pitchFamily="34" charset="0"/>
              </a:rPr>
              <a:t>Total Asset Turnover</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1985253" y="4051875"/>
            <a:ext cx="2095500" cy="1196975"/>
          </a:xfrm>
          <a:solidFill>
            <a:schemeClr val="accent4">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dirty="0">
                <a:solidFill>
                  <a:schemeClr val="tx2">
                    <a:lumMod val="50000"/>
                  </a:schemeClr>
                </a:solidFill>
                <a:latin typeface="Arial" charset="0"/>
                <a:ea typeface="ＭＳ Ｐゴシック" pitchFamily="-108" charset="-128"/>
                <a:cs typeface="Arial" pitchFamily="34" charset="0"/>
              </a:rPr>
              <a:t>Accounts Receivable Turnover</a:t>
            </a:r>
          </a:p>
        </p:txBody>
      </p:sp>
      <p:sp>
        <p:nvSpPr>
          <p:cNvPr id="18" name="Content Placeholder 7">
            <a:extLst>
              <a:ext uri="{FF2B5EF4-FFF2-40B4-BE49-F238E27FC236}">
                <a16:creationId xmlns:a16="http://schemas.microsoft.com/office/drawing/2014/main" id="{E3F86B90-B307-E3A1-E8FA-A6F9EB4E4325}"/>
              </a:ext>
            </a:extLst>
          </p:cNvPr>
          <p:cNvSpPr>
            <a:spLocks noGrp="1"/>
          </p:cNvSpPr>
          <p:nvPr>
            <p:ph sz="quarter" idx="19"/>
          </p:nvPr>
        </p:nvSpPr>
        <p:spPr>
          <a:xfrm>
            <a:off x="1078707" y="2906789"/>
            <a:ext cx="2095499" cy="831850"/>
          </a:xfrm>
          <a:prstGeom prst="rect">
            <a:avLst/>
          </a:prstGeom>
          <a:solidFill>
            <a:schemeClr val="accent5">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0"/>
              </a:spcBef>
              <a:spcAft>
                <a:spcPct val="0"/>
              </a:spcAft>
            </a:pPr>
            <a:r>
              <a:rPr lang="en-US" sz="2400" dirty="0">
                <a:solidFill>
                  <a:schemeClr val="tx2">
                    <a:lumMod val="50000"/>
                  </a:schemeClr>
                </a:solidFill>
                <a:latin typeface="Arial" charset="0"/>
                <a:ea typeface="ＭＳ Ｐゴシック" pitchFamily="-108" charset="-128"/>
                <a:cs typeface="Arial" pitchFamily="34" charset="0"/>
              </a:rPr>
              <a:t>Acid-test Ratio</a:t>
            </a:r>
          </a:p>
        </p:txBody>
      </p:sp>
      <p:sp>
        <p:nvSpPr>
          <p:cNvPr id="19" name="Content Placeholder 8">
            <a:extLst>
              <a:ext uri="{FF2B5EF4-FFF2-40B4-BE49-F238E27FC236}">
                <a16:creationId xmlns:a16="http://schemas.microsoft.com/office/drawing/2014/main" id="{8C7D2907-9E3B-4E83-6CFD-2950A48E8B03}"/>
              </a:ext>
            </a:extLst>
          </p:cNvPr>
          <p:cNvSpPr>
            <a:spLocks noGrp="1"/>
          </p:cNvSpPr>
          <p:nvPr>
            <p:ph sz="quarter" idx="20"/>
          </p:nvPr>
        </p:nvSpPr>
        <p:spPr>
          <a:xfrm>
            <a:off x="575860" y="1761704"/>
            <a:ext cx="1866552" cy="827036"/>
          </a:xfrm>
          <a:solidFill>
            <a:schemeClr val="accent6">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0"/>
              </a:spcBef>
              <a:spcAft>
                <a:spcPct val="0"/>
              </a:spcAft>
            </a:pPr>
            <a:r>
              <a:rPr lang="en-US" sz="2400">
                <a:solidFill>
                  <a:schemeClr val="tx2">
                    <a:lumMod val="50000"/>
                  </a:schemeClr>
                </a:solidFill>
                <a:latin typeface="Arial" charset="0"/>
                <a:ea typeface="ＭＳ Ｐゴシック" pitchFamily="-108" charset="-128"/>
                <a:cs typeface="Arial" pitchFamily="34" charset="0"/>
              </a:rPr>
              <a:t>Current Ratio</a:t>
            </a:r>
          </a:p>
        </p:txBody>
      </p:sp>
      <p:sp>
        <p:nvSpPr>
          <p:cNvPr id="3" name="Slide Number Placeholder">
            <a:extLst>
              <a:ext uri="{FF2B5EF4-FFF2-40B4-BE49-F238E27FC236}">
                <a16:creationId xmlns:a16="http://schemas.microsoft.com/office/drawing/2014/main" id="{4A442F82-744D-06E1-FC1B-0C5676927E99}"/>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26</a:t>
            </a:fld>
            <a:endParaRPr lang="en-US"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Working Capital</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666497" y="1691639"/>
            <a:ext cx="7811006" cy="1099687"/>
          </a:xfrm>
          <a:prstGeom prst="rect">
            <a:avLst/>
          </a:prstGeom>
        </p:spPr>
        <p:txBody>
          <a:bodyPr/>
          <a:lstStyle>
            <a:lvl1pPr>
              <a:defRPr/>
            </a:lvl1pPr>
          </a:lstStyle>
          <a:p>
            <a:pPr marL="342900" marR="0" lvl="0" indent="-342900" algn="ctr" fontAlgn="auto">
              <a:lnSpc>
                <a:spcPct val="100000"/>
              </a:lnSpc>
              <a:spcBef>
                <a:spcPct val="20000"/>
              </a:spcBef>
              <a:spcAft>
                <a:spcPct val="0"/>
              </a:spcAft>
            </a:pPr>
            <a:r>
              <a:rPr lang="en-US" sz="3200" b="0" i="0" u="none" strike="noStrike" baseline="0">
                <a:solidFill>
                  <a:srgbClr val="C00000"/>
                </a:solidFill>
                <a:latin typeface="Calibri"/>
              </a:rPr>
              <a:t>Working capital </a:t>
            </a:r>
            <a:r>
              <a:rPr lang="en-US" sz="3200" b="0" i="0" u="none" strike="noStrike" baseline="0">
                <a:solidFill>
                  <a:srgbClr val="000000"/>
                </a:solidFill>
                <a:latin typeface="Calibri"/>
              </a:rPr>
              <a:t>is the amount of current assets minus current liabilities.</a:t>
            </a:r>
          </a:p>
        </p:txBody>
      </p:sp>
      <p:graphicFrame>
        <p:nvGraphicFramePr>
          <p:cNvPr id="3" name="Object 2">
            <a:extLst>
              <a:ext uri="{FF2B5EF4-FFF2-40B4-BE49-F238E27FC236}">
                <a16:creationId xmlns:a16="http://schemas.microsoft.com/office/drawing/2014/main" id="{FF2CB702-3A68-0D76-58FE-AB8E51CDDEA9}"/>
              </a:ext>
            </a:extLst>
          </p:cNvPr>
          <p:cNvGraphicFramePr>
            <a:graphicFrameLocks noChangeAspect="1"/>
          </p:cNvGraphicFramePr>
          <p:nvPr>
            <p:extLst>
              <p:ext uri="{D42A27DB-BD31-4B8C-83A1-F6EECF244321}">
                <p14:modId xmlns:p14="http://schemas.microsoft.com/office/powerpoint/2010/main" val="2928040094"/>
              </p:ext>
            </p:extLst>
          </p:nvPr>
        </p:nvGraphicFramePr>
        <p:xfrm>
          <a:off x="186922" y="2829196"/>
          <a:ext cx="3106737" cy="1465263"/>
        </p:xfrm>
        <a:graphic>
          <a:graphicData uri="http://schemas.openxmlformats.org/presentationml/2006/ole">
            <mc:AlternateContent xmlns:mc="http://schemas.openxmlformats.org/markup-compatibility/2006">
              <mc:Choice xmlns:v="urn:schemas-microsoft-com:vml" Requires="v">
                <p:oleObj name="Equation" r:id="rId3" imgW="3106081" imgH="1464777" progId="Equation.DSMT4">
                  <p:embed/>
                </p:oleObj>
              </mc:Choice>
              <mc:Fallback>
                <p:oleObj name="Equation" r:id="rId3" imgW="3106081" imgH="1464777" progId="Equation.DSMT4">
                  <p:embed/>
                  <p:pic>
                    <p:nvPicPr>
                      <p:cNvPr id="0" name=""/>
                      <p:cNvPicPr/>
                      <p:nvPr/>
                    </p:nvPicPr>
                    <p:blipFill>
                      <a:blip r:embed="rId4"/>
                      <a:stretch>
                        <a:fillRect/>
                      </a:stretch>
                    </p:blipFill>
                    <p:spPr>
                      <a:xfrm>
                        <a:off x="186922" y="2829196"/>
                        <a:ext cx="3106737" cy="1465263"/>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8020034" y="2851442"/>
            <a:ext cx="1008347" cy="667684"/>
          </a:xfr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17.14</a:t>
            </a:r>
          </a:p>
        </p:txBody>
      </p:sp>
      <p:sp>
        <p:nvSpPr>
          <p:cNvPr id="8" name="Table Summary 3" hidden="1">
            <a:extLst>
              <a:ext uri="{FF2B5EF4-FFF2-40B4-BE49-F238E27FC236}">
                <a16:creationId xmlns:a16="http://schemas.microsoft.com/office/drawing/2014/main" id="{3356A590-66B5-4770-8441-82DC031F56EA}"/>
              </a:ext>
            </a:extLst>
          </p:cNvPr>
          <p:cNvSpPr>
            <a:spLocks noGrp="1"/>
          </p:cNvSpPr>
          <p:nvPr>
            <p:ph sz="quarter" idx="15"/>
          </p:nvPr>
        </p:nvSpPr>
        <p:spPr>
          <a:xfrm>
            <a:off x="3877387" y="3473222"/>
            <a:ext cx="3426090" cy="536070"/>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dirty="0">
                <a:solidFill>
                  <a:srgbClr val="000000"/>
                </a:solidFill>
                <a:latin typeface="Calibri"/>
              </a:rPr>
              <a:t>A table summarizes the current year and prior year values of 3 accounts listed in column 1. The last 2 rows show the current ratio calculations for the current year and the prior year.</a:t>
            </a:r>
          </a:p>
        </p:txBody>
      </p:sp>
      <p:graphicFrame>
        <p:nvGraphicFramePr>
          <p:cNvPr id="4" name="Table 3">
            <a:extLst>
              <a:ext uri="{FF2B5EF4-FFF2-40B4-BE49-F238E27FC236}">
                <a16:creationId xmlns:a16="http://schemas.microsoft.com/office/drawing/2014/main" id="{C9515190-9A1E-D3E5-A769-58CC15011832}"/>
              </a:ext>
            </a:extLst>
          </p:cNvPr>
          <p:cNvGraphicFramePr>
            <a:graphicFrameLocks noGrp="1"/>
          </p:cNvGraphicFramePr>
          <p:nvPr>
            <p:extLst>
              <p:ext uri="{D42A27DB-BD31-4B8C-83A1-F6EECF244321}">
                <p14:modId xmlns:p14="http://schemas.microsoft.com/office/powerpoint/2010/main" val="844926218"/>
              </p:ext>
            </p:extLst>
          </p:nvPr>
        </p:nvGraphicFramePr>
        <p:xfrm>
          <a:off x="3693695" y="2852457"/>
          <a:ext cx="3926303" cy="1576254"/>
        </p:xfrm>
        <a:graphic>
          <a:graphicData uri="http://schemas.openxmlformats.org/drawingml/2006/table">
            <a:tbl>
              <a:tblPr firstRow="1" bandRow="1">
                <a:tableStyleId>{5C22544A-7EE6-4342-B048-85BDC9FD1C3A}</a:tableStyleId>
              </a:tblPr>
              <a:tblGrid>
                <a:gridCol w="1620733">
                  <a:extLst>
                    <a:ext uri="{9D8B030D-6E8A-4147-A177-3AD203B41FA5}">
                      <a16:colId xmlns:a16="http://schemas.microsoft.com/office/drawing/2014/main" val="1604557622"/>
                    </a:ext>
                  </a:extLst>
                </a:gridCol>
                <a:gridCol w="1152785">
                  <a:extLst>
                    <a:ext uri="{9D8B030D-6E8A-4147-A177-3AD203B41FA5}">
                      <a16:colId xmlns:a16="http://schemas.microsoft.com/office/drawing/2014/main" val="838524217"/>
                    </a:ext>
                  </a:extLst>
                </a:gridCol>
                <a:gridCol w="1152785">
                  <a:extLst>
                    <a:ext uri="{9D8B030D-6E8A-4147-A177-3AD203B41FA5}">
                      <a16:colId xmlns:a16="http://schemas.microsoft.com/office/drawing/2014/main" val="1981590990"/>
                    </a:ext>
                  </a:extLst>
                </a:gridCol>
              </a:tblGrid>
              <a:tr h="222069">
                <a:tc>
                  <a:txBody>
                    <a:bodyPr/>
                    <a:lstStyle/>
                    <a:p>
                      <a:pPr marL="91440"/>
                      <a:r>
                        <a:rPr lang="en-US" sz="1000" dirty="0">
                          <a:latin typeface="Calibri" panose="020F0502020204030204" pitchFamily="34" charset="0"/>
                          <a:cs typeface="Calibri" panose="020F0502020204030204" pitchFamily="34" charset="0"/>
                        </a:rPr>
                        <a:t>$ millions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Current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Prior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3320784963"/>
                  </a:ext>
                </a:extLst>
              </a:tr>
              <a:tr h="222069">
                <a:tc>
                  <a:txBody>
                    <a:bodyPr/>
                    <a:lstStyle/>
                    <a:p>
                      <a:pPr marL="91440"/>
                      <a:r>
                        <a:rPr lang="en-US" sz="1000" dirty="0">
                          <a:latin typeface="Calibri" panose="020F0502020204030204" pitchFamily="34" charset="0"/>
                          <a:cs typeface="Calibri" panose="020F0502020204030204" pitchFamily="34" charset="0"/>
                        </a:rPr>
                        <a:t>Current assets</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$143,566</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$135,405</a:t>
                      </a:r>
                    </a:p>
                  </a:txBody>
                  <a:tcPr marT="18288" marB="182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97076743"/>
                  </a:ext>
                </a:extLst>
              </a:tr>
              <a:tr h="222069">
                <a:tc>
                  <a:txBody>
                    <a:bodyPr/>
                    <a:lstStyle/>
                    <a:p>
                      <a:pPr marL="91440"/>
                      <a:r>
                        <a:rPr lang="en-US" sz="1000" dirty="0">
                          <a:latin typeface="Calibri" panose="020F0502020204030204" pitchFamily="34" charset="0"/>
                          <a:cs typeface="Calibri" panose="020F0502020204030204" pitchFamily="34" charset="0"/>
                        </a:rPr>
                        <a:t>Current liabilities</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145,308</a:t>
                      </a:r>
                    </a:p>
                  </a:txBody>
                  <a:tcPr marL="100584"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153,982</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617508"/>
                  </a:ext>
                </a:extLst>
              </a:tr>
              <a:tr h="222069">
                <a:tc>
                  <a:txBody>
                    <a:bodyPr/>
                    <a:lstStyle/>
                    <a:p>
                      <a:pPr marL="91440"/>
                      <a:r>
                        <a:rPr lang="en-US" sz="1000" b="1" dirty="0">
                          <a:solidFill>
                            <a:srgbClr val="C00000"/>
                          </a:solidFill>
                          <a:latin typeface="Calibri" panose="020F0502020204030204" pitchFamily="34" charset="0"/>
                          <a:cs typeface="Calibri" panose="020F0502020204030204" pitchFamily="34" charset="0"/>
                        </a:rPr>
                        <a:t>Working capital</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1,742</a:t>
                      </a:r>
                    </a:p>
                  </a:txBody>
                  <a:tcPr marL="45720"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18,577</a:t>
                      </a:r>
                    </a:p>
                  </a:txBody>
                  <a:tcPr marL="27432"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563200681"/>
                  </a:ext>
                </a:extLst>
              </a:tr>
              <a:tr h="222069">
                <a:tc>
                  <a:txBody>
                    <a:bodyPr/>
                    <a:lstStyle/>
                    <a:p>
                      <a:pPr marL="91440"/>
                      <a:r>
                        <a:rPr lang="en-US" sz="1000" b="1" dirty="0">
                          <a:solidFill>
                            <a:srgbClr val="C00000"/>
                          </a:solidFill>
                          <a:latin typeface="Calibri" panose="020F0502020204030204" pitchFamily="34" charset="0"/>
                          <a:cs typeface="Calibri" panose="020F0502020204030204" pitchFamily="34" charset="0"/>
                        </a:rPr>
                        <a:t>Current ratio</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10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100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23485484"/>
                  </a:ext>
                </a:extLst>
              </a:tr>
              <a:tr h="222069">
                <a:tc>
                  <a:txBody>
                    <a:bodyPr/>
                    <a:lstStyle/>
                    <a:p>
                      <a:pPr marL="182880"/>
                      <a:r>
                        <a:rPr lang="en-US" sz="1000" dirty="0">
                          <a:latin typeface="Calibri" panose="020F0502020204030204" pitchFamily="34" charset="0"/>
                          <a:cs typeface="Calibri" panose="020F0502020204030204" pitchFamily="34" charset="0"/>
                        </a:rPr>
                        <a:t>$143,566</a:t>
                      </a:r>
                      <a:r>
                        <a:rPr lang="en-US" sz="1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t>
                      </a:r>
                      <a:r>
                        <a:rPr lang="en-US" sz="1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$145,308 =</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0.99 to 1</a:t>
                      </a: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10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917976845"/>
                  </a:ext>
                </a:extLst>
              </a:tr>
              <a:tr h="222069">
                <a:tc>
                  <a:txBody>
                    <a:bodyPr/>
                    <a:lstStyle/>
                    <a:p>
                      <a:pPr marL="182880"/>
                      <a:r>
                        <a:rPr lang="en-US" sz="1000" dirty="0">
                          <a:latin typeface="Calibri" panose="020F0502020204030204" pitchFamily="34" charset="0"/>
                          <a:cs typeface="Calibri" panose="020F0502020204030204" pitchFamily="34" charset="0"/>
                        </a:rPr>
                        <a:t>$135,405</a:t>
                      </a:r>
                      <a:r>
                        <a:rPr lang="en-US" sz="1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t>
                      </a:r>
                      <a:r>
                        <a:rPr lang="en-US" sz="3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$153,982 =</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endParaRPr lang="en-US" sz="1000" dirty="0">
                        <a:latin typeface="Calibri" panose="020F0502020204030204" pitchFamily="34" charset="0"/>
                        <a:cs typeface="Calibri" panose="020F0502020204030204" pitchFamily="34" charset="0"/>
                      </a:endParaRP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0.88 to 1</a:t>
                      </a:r>
                    </a:p>
                  </a:txBody>
                  <a:tcPr marT="18288" marB="18288">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74207713"/>
                  </a:ext>
                </a:extLst>
              </a:tr>
            </a:tbl>
          </a:graphicData>
        </a:graphic>
      </p:graphicFrame>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965334" y="4856372"/>
            <a:ext cx="7213333" cy="1227607"/>
          </a:xfrm>
          <a:solidFill>
            <a:srgbClr val="632523"/>
          </a:solidFill>
          <a:ln w="12700">
            <a:solidFill>
              <a:schemeClr val="tx1"/>
            </a:solidFill>
          </a:ln>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prstClr val="white"/>
                </a:solidFill>
                <a:latin typeface="Arial" charset="0"/>
                <a:ea typeface="ＭＳ Ｐゴシック" pitchFamily="-108" charset="-128"/>
                <a:cs typeface="Arial" pitchFamily="34" charset="0"/>
              </a:rPr>
              <a:t>More working capital suggests a strong liquidity position and an ability to pay debts or continue operating.</a:t>
            </a:r>
          </a:p>
        </p:txBody>
      </p:sp>
      <p:sp>
        <p:nvSpPr>
          <p:cNvPr id="9" name="Slide Number Placeholder">
            <a:extLst>
              <a:ext uri="{FF2B5EF4-FFF2-40B4-BE49-F238E27FC236}">
                <a16:creationId xmlns:a16="http://schemas.microsoft.com/office/drawing/2014/main" id="{8027EE3A-8F20-13AF-694B-AC14A2A244B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27</a:t>
            </a:fld>
            <a:endParaRPr lang="en-US"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Current Ratio</a:t>
            </a:r>
          </a:p>
        </p:txBody>
      </p:sp>
      <p:pic>
        <p:nvPicPr>
          <p:cNvPr id="3" name="Picture 2">
            <a:extLst>
              <a:ext uri="{FF2B5EF4-FFF2-40B4-BE49-F238E27FC236}">
                <a16:creationId xmlns:a16="http://schemas.microsoft.com/office/drawing/2014/main" id="{DF840B2A-669E-C3F5-9A95-01AE1EA235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02539" y="1555668"/>
            <a:ext cx="5340559" cy="1091279"/>
          </a:xfrm>
          <a:prstGeom prst="rect">
            <a:avLst/>
          </a:prstGeom>
        </p:spPr>
      </p:pic>
      <p:graphicFrame>
        <p:nvGraphicFramePr>
          <p:cNvPr id="4" name="Object 3">
            <a:extLst>
              <a:ext uri="{FF2B5EF4-FFF2-40B4-BE49-F238E27FC236}">
                <a16:creationId xmlns:a16="http://schemas.microsoft.com/office/drawing/2014/main" id="{A869AD08-49D7-44C0-8FDD-D66450844F76}"/>
              </a:ext>
            </a:extLst>
          </p:cNvPr>
          <p:cNvGraphicFramePr>
            <a:graphicFrameLocks noChangeAspect="1"/>
          </p:cNvGraphicFramePr>
          <p:nvPr>
            <p:extLst>
              <p:ext uri="{D42A27DB-BD31-4B8C-83A1-F6EECF244321}">
                <p14:modId xmlns:p14="http://schemas.microsoft.com/office/powerpoint/2010/main" val="95799922"/>
              </p:ext>
            </p:extLst>
          </p:nvPr>
        </p:nvGraphicFramePr>
        <p:xfrm>
          <a:off x="2186377" y="1643811"/>
          <a:ext cx="4772882" cy="914992"/>
        </p:xfrm>
        <a:graphic>
          <a:graphicData uri="http://schemas.openxmlformats.org/presentationml/2006/ole">
            <mc:AlternateContent xmlns:mc="http://schemas.openxmlformats.org/markup-compatibility/2006">
              <mc:Choice xmlns:v="urn:schemas-microsoft-com:vml" Requires="v">
                <p:oleObj name="Equation" r:id="rId4" imgW="1854000" imgH="355320" progId="Equation.DSMT4">
                  <p:embed/>
                </p:oleObj>
              </mc:Choice>
              <mc:Fallback>
                <p:oleObj name="Equation" r:id="rId4" imgW="1854000" imgH="355320" progId="Equation.DSMT4">
                  <p:embed/>
                  <p:pic>
                    <p:nvPicPr>
                      <p:cNvPr id="6" name="Object 5">
                        <a:extLst>
                          <a:ext uri="{FF2B5EF4-FFF2-40B4-BE49-F238E27FC236}">
                            <a16:creationId xmlns:a16="http://schemas.microsoft.com/office/drawing/2014/main" id="{37EC7303-7716-9471-A5A6-4F714E5FB55B}"/>
                          </a:ext>
                        </a:extLst>
                      </p:cNvPr>
                      <p:cNvPicPr/>
                      <p:nvPr/>
                    </p:nvPicPr>
                    <p:blipFill>
                      <a:blip r:embed="rId5"/>
                      <a:stretch>
                        <a:fillRect/>
                      </a:stretch>
                    </p:blipFill>
                    <p:spPr>
                      <a:xfrm>
                        <a:off x="2186377" y="1643811"/>
                        <a:ext cx="4772882" cy="914992"/>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6428742" y="2766860"/>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17.14</a:t>
            </a:r>
          </a:p>
        </p:txBody>
      </p:sp>
      <p:sp>
        <p:nvSpPr>
          <p:cNvPr id="6" name="Table Summary 2" hidden="1">
            <a:extLst>
              <a:ext uri="{FF2B5EF4-FFF2-40B4-BE49-F238E27FC236}">
                <a16:creationId xmlns:a16="http://schemas.microsoft.com/office/drawing/2014/main" id="{0B2D170F-7AF9-40BB-A11B-08474DF5C3AA}"/>
              </a:ext>
            </a:extLst>
          </p:cNvPr>
          <p:cNvSpPr>
            <a:spLocks noGrp="1"/>
          </p:cNvSpPr>
          <p:nvPr>
            <p:ph sz="quarter" idx="14"/>
          </p:nvPr>
        </p:nvSpPr>
        <p:spPr>
          <a:xfrm>
            <a:off x="2193142" y="2793842"/>
            <a:ext cx="3420052" cy="612648"/>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a:solidFill>
                  <a:srgbClr val="000000"/>
                </a:solidFill>
                <a:latin typeface="Calibri"/>
              </a:rPr>
              <a:t>A table summarizes the current year and prior year values of 3 accounts listed in column 1. The last 2 rows show the current ratio calculations for the current year and the prior year.</a:t>
            </a:r>
          </a:p>
        </p:txBody>
      </p:sp>
      <p:graphicFrame>
        <p:nvGraphicFramePr>
          <p:cNvPr id="10" name="Table 9">
            <a:extLst>
              <a:ext uri="{FF2B5EF4-FFF2-40B4-BE49-F238E27FC236}">
                <a16:creationId xmlns:a16="http://schemas.microsoft.com/office/drawing/2014/main" id="{BAD2B922-5085-3746-9D83-A4BFB200A4A7}"/>
              </a:ext>
            </a:extLst>
          </p:cNvPr>
          <p:cNvGraphicFramePr>
            <a:graphicFrameLocks noGrp="1"/>
          </p:cNvGraphicFramePr>
          <p:nvPr>
            <p:extLst>
              <p:ext uri="{D42A27DB-BD31-4B8C-83A1-F6EECF244321}">
                <p14:modId xmlns:p14="http://schemas.microsoft.com/office/powerpoint/2010/main" val="3438340534"/>
              </p:ext>
            </p:extLst>
          </p:nvPr>
        </p:nvGraphicFramePr>
        <p:xfrm>
          <a:off x="2204865" y="2805565"/>
          <a:ext cx="3926303" cy="1597890"/>
        </p:xfrm>
        <a:graphic>
          <a:graphicData uri="http://schemas.openxmlformats.org/drawingml/2006/table">
            <a:tbl>
              <a:tblPr firstRow="1" bandRow="1">
                <a:tableStyleId>{5C22544A-7EE6-4342-B048-85BDC9FD1C3A}</a:tableStyleId>
              </a:tblPr>
              <a:tblGrid>
                <a:gridCol w="1620733">
                  <a:extLst>
                    <a:ext uri="{9D8B030D-6E8A-4147-A177-3AD203B41FA5}">
                      <a16:colId xmlns:a16="http://schemas.microsoft.com/office/drawing/2014/main" val="1604557622"/>
                    </a:ext>
                  </a:extLst>
                </a:gridCol>
                <a:gridCol w="1152785">
                  <a:extLst>
                    <a:ext uri="{9D8B030D-6E8A-4147-A177-3AD203B41FA5}">
                      <a16:colId xmlns:a16="http://schemas.microsoft.com/office/drawing/2014/main" val="838524217"/>
                    </a:ext>
                  </a:extLst>
                </a:gridCol>
                <a:gridCol w="1152785">
                  <a:extLst>
                    <a:ext uri="{9D8B030D-6E8A-4147-A177-3AD203B41FA5}">
                      <a16:colId xmlns:a16="http://schemas.microsoft.com/office/drawing/2014/main" val="1981590990"/>
                    </a:ext>
                  </a:extLst>
                </a:gridCol>
              </a:tblGrid>
              <a:tr h="225675">
                <a:tc>
                  <a:txBody>
                    <a:bodyPr/>
                    <a:lstStyle/>
                    <a:p>
                      <a:pPr marL="91440"/>
                      <a:r>
                        <a:rPr lang="en-US" sz="1000" dirty="0">
                          <a:latin typeface="Calibri" panose="020F0502020204030204" pitchFamily="34" charset="0"/>
                          <a:cs typeface="Calibri" panose="020F0502020204030204" pitchFamily="34" charset="0"/>
                        </a:rPr>
                        <a:t>$ millions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Current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Prior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3320784963"/>
                  </a:ext>
                </a:extLst>
              </a:tr>
              <a:tr h="225675">
                <a:tc>
                  <a:txBody>
                    <a:bodyPr/>
                    <a:lstStyle/>
                    <a:p>
                      <a:pPr marL="91440"/>
                      <a:r>
                        <a:rPr lang="en-US" sz="1000" dirty="0">
                          <a:latin typeface="Calibri" panose="020F0502020204030204" pitchFamily="34" charset="0"/>
                          <a:cs typeface="Calibri" panose="020F0502020204030204" pitchFamily="34" charset="0"/>
                        </a:rPr>
                        <a:t>Current assets</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$143,566</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$135,405</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97076743"/>
                  </a:ext>
                </a:extLst>
              </a:tr>
              <a:tr h="225675">
                <a:tc>
                  <a:txBody>
                    <a:bodyPr/>
                    <a:lstStyle/>
                    <a:p>
                      <a:pPr marL="91440"/>
                      <a:r>
                        <a:rPr lang="en-US" sz="1000" dirty="0">
                          <a:latin typeface="Calibri" panose="020F0502020204030204" pitchFamily="34" charset="0"/>
                          <a:cs typeface="Calibri" panose="020F0502020204030204" pitchFamily="34" charset="0"/>
                        </a:rPr>
                        <a:t>Current liabilities</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145,308</a:t>
                      </a:r>
                    </a:p>
                  </a:txBody>
                  <a:tcPr marL="100584"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u="sng" baseline="0" dirty="0">
                          <a:uFill>
                            <a:solidFill>
                              <a:schemeClr val="tx1"/>
                            </a:solidFill>
                          </a:uFill>
                          <a:latin typeface="Calibri" panose="020F0502020204030204" pitchFamily="34" charset="0"/>
                          <a:cs typeface="Calibri" panose="020F0502020204030204" pitchFamily="34" charset="0"/>
                        </a:rPr>
                        <a:t>  153,982</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617508"/>
                  </a:ext>
                </a:extLst>
              </a:tr>
              <a:tr h="225675">
                <a:tc>
                  <a:txBody>
                    <a:bodyPr/>
                    <a:lstStyle/>
                    <a:p>
                      <a:pPr marL="91440"/>
                      <a:r>
                        <a:rPr lang="en-US" sz="1000" b="1" dirty="0">
                          <a:solidFill>
                            <a:srgbClr val="C00000"/>
                          </a:solidFill>
                          <a:latin typeface="Calibri" panose="020F0502020204030204" pitchFamily="34" charset="0"/>
                          <a:cs typeface="Calibri" panose="020F0502020204030204" pitchFamily="34" charset="0"/>
                        </a:rPr>
                        <a:t>Working capital</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1,742</a:t>
                      </a:r>
                    </a:p>
                  </a:txBody>
                  <a:tcPr marL="45720"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r>
                        <a:rPr lang="en-US" sz="1000" b="1" u="dbl" baseline="0" dirty="0">
                          <a:solidFill>
                            <a:srgbClr val="C00000"/>
                          </a:solidFill>
                          <a:uFill>
                            <a:solidFill>
                              <a:schemeClr val="tx1"/>
                            </a:solidFill>
                          </a:uFill>
                          <a:latin typeface="Calibri" panose="020F0502020204030204" pitchFamily="34" charset="0"/>
                          <a:cs typeface="Calibri" panose="020F0502020204030204" pitchFamily="34" charset="0"/>
                        </a:rPr>
                        <a:t>$  18,577</a:t>
                      </a:r>
                    </a:p>
                  </a:txBody>
                  <a:tcPr marL="27432"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563200681"/>
                  </a:ext>
                </a:extLst>
              </a:tr>
              <a:tr h="225675">
                <a:tc>
                  <a:txBody>
                    <a:bodyPr/>
                    <a:lstStyle/>
                    <a:p>
                      <a:pPr marL="91440"/>
                      <a:r>
                        <a:rPr lang="en-US" sz="1000" b="1" dirty="0">
                          <a:solidFill>
                            <a:srgbClr val="C00000"/>
                          </a:solidFill>
                          <a:latin typeface="Calibri" panose="020F0502020204030204" pitchFamily="34" charset="0"/>
                          <a:cs typeface="Calibri" panose="020F0502020204030204" pitchFamily="34" charset="0"/>
                        </a:rPr>
                        <a:t>Current ratio</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100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23485484"/>
                  </a:ext>
                </a:extLst>
              </a:tr>
              <a:tr h="225675">
                <a:tc>
                  <a:txBody>
                    <a:bodyPr/>
                    <a:lstStyle/>
                    <a:p>
                      <a:pPr marL="182880"/>
                      <a:r>
                        <a:rPr lang="en-US" sz="1000" dirty="0">
                          <a:latin typeface="Calibri" panose="020F0502020204030204" pitchFamily="34" charset="0"/>
                          <a:cs typeface="Calibri" panose="020F0502020204030204" pitchFamily="34" charset="0"/>
                        </a:rPr>
                        <a:t>$143,566</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$145,308 =</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0.99 to 1</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ct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917976845"/>
                  </a:ext>
                </a:extLst>
              </a:tr>
              <a:tr h="225675">
                <a:tc>
                  <a:txBody>
                    <a:bodyPr/>
                    <a:lstStyle/>
                    <a:p>
                      <a:pPr marL="182880"/>
                      <a:r>
                        <a:rPr lang="en-US" sz="1000" dirty="0">
                          <a:latin typeface="Calibri" panose="020F0502020204030204" pitchFamily="34" charset="0"/>
                          <a:cs typeface="Calibri" panose="020F0502020204030204" pitchFamily="34" charset="0"/>
                        </a:rPr>
                        <a:t>$135,405</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$153,982 =</a:t>
                      </a:r>
                    </a:p>
                  </a:txBody>
                  <a:tcPr marT="27432" marB="27432">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b="1" dirty="0">
                          <a:solidFill>
                            <a:srgbClr val="C00000"/>
                          </a:solidFill>
                          <a:latin typeface="Calibri" panose="020F0502020204030204" pitchFamily="34" charset="0"/>
                          <a:cs typeface="Calibri" panose="020F0502020204030204" pitchFamily="34" charset="0"/>
                        </a:rPr>
                        <a:t>0.88 to 1</a:t>
                      </a:r>
                    </a:p>
                  </a:txBody>
                  <a:tcPr marT="27432" marB="27432">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74207713"/>
                  </a:ext>
                </a:extLst>
              </a:tr>
            </a:tbl>
          </a:graphicData>
        </a:graphic>
      </p:graphicFrame>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892840" y="4735337"/>
            <a:ext cx="7358321" cy="1819842"/>
          </a:xfrm>
          <a:solidFill>
            <a:srgbClr val="DCE6F2"/>
          </a:solidFill>
          <a:ln w="12700">
            <a:solidFill>
              <a:srgbClr val="4F6228"/>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marL="347472" indent="-347472" fontAlgn="base">
              <a:spcBef>
                <a:spcPct val="0"/>
              </a:spcBef>
              <a:spcAft>
                <a:spcPct val="0"/>
              </a:spcAft>
              <a:buChar char="•"/>
            </a:pPr>
            <a:r>
              <a:rPr lang="en-US" sz="2800" dirty="0">
                <a:solidFill>
                  <a:srgbClr val="9BBB59">
                    <a:lumMod val="50000"/>
                  </a:srgbClr>
                </a:solidFill>
                <a:latin typeface="Arial" charset="0"/>
                <a:ea typeface="ＭＳ Ｐゴシック" pitchFamily="-108" charset="-128"/>
                <a:cs typeface="Arial" pitchFamily="34" charset="0"/>
              </a:rPr>
              <a:t>This ratio measures the short-term debt-paying ability of the company.</a:t>
            </a:r>
          </a:p>
          <a:p>
            <a:pPr marL="347472" indent="-347472" fontAlgn="base">
              <a:spcBef>
                <a:spcPct val="0"/>
              </a:spcBef>
              <a:spcAft>
                <a:spcPct val="0"/>
              </a:spcAft>
              <a:buChar char="•"/>
            </a:pPr>
            <a:r>
              <a:rPr lang="en-US" sz="2800" dirty="0">
                <a:solidFill>
                  <a:srgbClr val="9BBB59">
                    <a:lumMod val="50000"/>
                  </a:srgbClr>
                </a:solidFill>
                <a:latin typeface="Arial" charset="0"/>
                <a:ea typeface="ＭＳ Ｐゴシック" pitchFamily="-108" charset="-128"/>
                <a:cs typeface="Arial" pitchFamily="34" charset="0"/>
              </a:rPr>
              <a:t>A higher current ratio suggests a strong ability to meet current obligations.</a:t>
            </a:r>
          </a:p>
        </p:txBody>
      </p:sp>
      <p:sp>
        <p:nvSpPr>
          <p:cNvPr id="9" name="Slide Number Placeholder">
            <a:extLst>
              <a:ext uri="{FF2B5EF4-FFF2-40B4-BE49-F238E27FC236}">
                <a16:creationId xmlns:a16="http://schemas.microsoft.com/office/drawing/2014/main" id="{C0C5689C-3A1D-EC91-3C26-214C53520C37}"/>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28</a:t>
            </a:fld>
            <a:endParaRPr lang="en-US"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Acid-Test Ratio</a:t>
            </a:r>
          </a:p>
        </p:txBody>
      </p:sp>
      <p:pic>
        <p:nvPicPr>
          <p:cNvPr id="3" name="Picture 2">
            <a:extLst>
              <a:ext uri="{FF2B5EF4-FFF2-40B4-BE49-F238E27FC236}">
                <a16:creationId xmlns:a16="http://schemas.microsoft.com/office/drawing/2014/main" id="{9D44D3FC-7B7B-F1FD-C1B2-E7F0DE95C1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3203" y="1454063"/>
            <a:ext cx="8437595" cy="1298561"/>
          </a:xfrm>
          <a:prstGeom prst="rect">
            <a:avLst/>
          </a:prstGeom>
        </p:spPr>
      </p:pic>
      <p:graphicFrame>
        <p:nvGraphicFramePr>
          <p:cNvPr id="4" name="Object 3">
            <a:extLst>
              <a:ext uri="{FF2B5EF4-FFF2-40B4-BE49-F238E27FC236}">
                <a16:creationId xmlns:a16="http://schemas.microsoft.com/office/drawing/2014/main" id="{5348FA4D-A55E-3397-7B43-4754C0422772}"/>
              </a:ext>
            </a:extLst>
          </p:cNvPr>
          <p:cNvGraphicFramePr>
            <a:graphicFrameLocks noChangeAspect="1"/>
          </p:cNvGraphicFramePr>
          <p:nvPr>
            <p:extLst>
              <p:ext uri="{D42A27DB-BD31-4B8C-83A1-F6EECF244321}">
                <p14:modId xmlns:p14="http://schemas.microsoft.com/office/powerpoint/2010/main" val="2964388913"/>
              </p:ext>
            </p:extLst>
          </p:nvPr>
        </p:nvGraphicFramePr>
        <p:xfrm>
          <a:off x="1225550" y="1555750"/>
          <a:ext cx="6692900" cy="1092200"/>
        </p:xfrm>
        <a:graphic>
          <a:graphicData uri="http://schemas.openxmlformats.org/presentationml/2006/ole">
            <mc:AlternateContent xmlns:mc="http://schemas.openxmlformats.org/markup-compatibility/2006">
              <mc:Choice xmlns:v="urn:schemas-microsoft-com:vml" Requires="v">
                <p:oleObj name="Equation" r:id="rId4" imgW="6692760" imgH="1091880" progId="Equation.DSMT4">
                  <p:embed/>
                </p:oleObj>
              </mc:Choice>
              <mc:Fallback>
                <p:oleObj name="Equation" r:id="rId4" imgW="6692760" imgH="1091880" progId="Equation.DSMT4">
                  <p:embed/>
                  <p:pic>
                    <p:nvPicPr>
                      <p:cNvPr id="0" name=""/>
                      <p:cNvPicPr/>
                      <p:nvPr/>
                    </p:nvPicPr>
                    <p:blipFill>
                      <a:blip r:embed="rId5"/>
                      <a:stretch>
                        <a:fillRect/>
                      </a:stretch>
                    </p:blipFill>
                    <p:spPr>
                      <a:xfrm>
                        <a:off x="1225550" y="1555750"/>
                        <a:ext cx="6692900" cy="1092200"/>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2891981"/>
            <a:ext cx="3105150" cy="398418"/>
          </a:xfrm>
          <a:prstGeom prst="rect">
            <a:avLst/>
          </a:prstGeom>
          <a:solidFill>
            <a:srgbClr val="7F7F7F"/>
          </a:solidFill>
        </p:spPr>
        <p:txBody>
          <a:bodyPr vert="horz" lIns="91440" tIns="45720" rIns="91440" bIns="45720" rtlCol="0">
            <a:noAutofit/>
          </a:bodyPr>
          <a:lstStyle>
            <a:lvl1pPr>
              <a:defRPr/>
            </a:lvl1pPr>
          </a:lstStyle>
          <a:p>
            <a:pPr algn="ctr" fontAlgn="base">
              <a:spcBef>
                <a:spcPct val="0"/>
              </a:spcBef>
              <a:spcAft>
                <a:spcPct val="0"/>
              </a:spcAft>
              <a:buFontTx/>
            </a:pPr>
            <a:r>
              <a:rPr lang="en-US" sz="1800" dirty="0">
                <a:solidFill>
                  <a:prstClr val="white"/>
                </a:solidFill>
                <a:latin typeface="Arial" charset="0"/>
                <a:ea typeface="ＭＳ Ｐゴシック" pitchFamily="-108" charset="-128"/>
                <a:cs typeface="Arial" pitchFamily="34" charset="0"/>
              </a:rPr>
              <a:t>Referred to as Quick Assets</a:t>
            </a:r>
          </a:p>
        </p:txBody>
      </p:sp>
      <p:pic>
        <p:nvPicPr>
          <p:cNvPr id="9" name="Picture 8" descr="points to equation Cash in Acid-test ratio">
            <a:extLst>
              <a:ext uri="{FF2B5EF4-FFF2-40B4-BE49-F238E27FC236}">
                <a16:creationId xmlns:a16="http://schemas.microsoft.com/office/drawing/2014/main" id="{6E0A427E-816E-3CF2-0073-0537C3DE27D5}"/>
              </a:ext>
            </a:extLst>
          </p:cNvPr>
          <p:cNvPicPr>
            <a:picLocks noChangeAspect="1"/>
          </p:cNvPicPr>
          <p:nvPr/>
        </p:nvPicPr>
        <p:blipFill>
          <a:blip r:embed="rId6"/>
          <a:stretch>
            <a:fillRect/>
          </a:stretch>
        </p:blipFill>
        <p:spPr>
          <a:xfrm>
            <a:off x="3068214" y="1760801"/>
            <a:ext cx="859611" cy="1133954"/>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8020034" y="2851442"/>
            <a:ext cx="1008347" cy="667684"/>
          </a:xfr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17.15</a:t>
            </a:r>
          </a:p>
        </p:txBody>
      </p:sp>
      <p:sp>
        <p:nvSpPr>
          <p:cNvPr id="8" name="Table Summary 3" hidden="1">
            <a:extLst>
              <a:ext uri="{FF2B5EF4-FFF2-40B4-BE49-F238E27FC236}">
                <a16:creationId xmlns:a16="http://schemas.microsoft.com/office/drawing/2014/main" id="{3356A590-66B5-4770-8441-82DC031F56EA}"/>
              </a:ext>
            </a:extLst>
          </p:cNvPr>
          <p:cNvSpPr>
            <a:spLocks noGrp="1"/>
          </p:cNvSpPr>
          <p:nvPr>
            <p:ph sz="quarter" idx="15"/>
          </p:nvPr>
        </p:nvSpPr>
        <p:spPr>
          <a:xfrm>
            <a:off x="3930503" y="3679875"/>
            <a:ext cx="3452686" cy="612648"/>
          </a:xfr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a:solidFill>
                  <a:srgbClr val="000000"/>
                </a:solidFill>
                <a:latin typeface="Calibri"/>
              </a:rPr>
              <a:t>A table summarizes the current year and prior year values of 5 accounts listed in column 1. The last 2 rows show the acid-test ratio calculations for the current year and the prior year.</a:t>
            </a:r>
          </a:p>
        </p:txBody>
      </p:sp>
      <p:graphicFrame>
        <p:nvGraphicFramePr>
          <p:cNvPr id="10" name="Table 9">
            <a:extLst>
              <a:ext uri="{FF2B5EF4-FFF2-40B4-BE49-F238E27FC236}">
                <a16:creationId xmlns:a16="http://schemas.microsoft.com/office/drawing/2014/main" id="{BE7D4D3F-32EB-9442-BE0A-C7AC6583C430}"/>
              </a:ext>
            </a:extLst>
          </p:cNvPr>
          <p:cNvGraphicFramePr>
            <a:graphicFrameLocks noGrp="1"/>
          </p:cNvGraphicFramePr>
          <p:nvPr>
            <p:extLst>
              <p:ext uri="{D42A27DB-BD31-4B8C-83A1-F6EECF244321}">
                <p14:modId xmlns:p14="http://schemas.microsoft.com/office/powerpoint/2010/main" val="2531801035"/>
              </p:ext>
            </p:extLst>
          </p:nvPr>
        </p:nvGraphicFramePr>
        <p:xfrm>
          <a:off x="3693695" y="2852457"/>
          <a:ext cx="3926303" cy="2049240"/>
        </p:xfrm>
        <a:graphic>
          <a:graphicData uri="http://schemas.openxmlformats.org/drawingml/2006/table">
            <a:tbl>
              <a:tblPr firstRow="1" bandRow="1">
                <a:tableStyleId>{5C22544A-7EE6-4342-B048-85BDC9FD1C3A}</a:tableStyleId>
              </a:tblPr>
              <a:tblGrid>
                <a:gridCol w="1620733">
                  <a:extLst>
                    <a:ext uri="{9D8B030D-6E8A-4147-A177-3AD203B41FA5}">
                      <a16:colId xmlns:a16="http://schemas.microsoft.com/office/drawing/2014/main" val="1604557622"/>
                    </a:ext>
                  </a:extLst>
                </a:gridCol>
                <a:gridCol w="1152785">
                  <a:extLst>
                    <a:ext uri="{9D8B030D-6E8A-4147-A177-3AD203B41FA5}">
                      <a16:colId xmlns:a16="http://schemas.microsoft.com/office/drawing/2014/main" val="838524217"/>
                    </a:ext>
                  </a:extLst>
                </a:gridCol>
                <a:gridCol w="1152785">
                  <a:extLst>
                    <a:ext uri="{9D8B030D-6E8A-4147-A177-3AD203B41FA5}">
                      <a16:colId xmlns:a16="http://schemas.microsoft.com/office/drawing/2014/main" val="1981590990"/>
                    </a:ext>
                  </a:extLst>
                </a:gridCol>
              </a:tblGrid>
              <a:tr h="225675">
                <a:tc>
                  <a:txBody>
                    <a:bodyPr/>
                    <a:lstStyle/>
                    <a:p>
                      <a:pPr marL="91440"/>
                      <a:r>
                        <a:rPr lang="en-US" sz="1000" dirty="0">
                          <a:latin typeface="Calibri" panose="020F0502020204030204" pitchFamily="34" charset="0"/>
                          <a:cs typeface="Calibri" panose="020F0502020204030204" pitchFamily="34" charset="0"/>
                        </a:rPr>
                        <a:t>$ millions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000" dirty="0">
                          <a:latin typeface="Calibri" panose="020F0502020204030204" pitchFamily="34" charset="0"/>
                          <a:cs typeface="Calibri" panose="020F0502020204030204" pitchFamily="34" charset="0"/>
                        </a:rPr>
                        <a:t>Current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000" dirty="0">
                          <a:latin typeface="Calibri" panose="020F0502020204030204" pitchFamily="34" charset="0"/>
                          <a:cs typeface="Calibri" panose="020F0502020204030204" pitchFamily="34" charset="0"/>
                        </a:rPr>
                        <a:t>Prior </a:t>
                      </a:r>
                      <a:r>
                        <a:rPr lang="en-US" sz="1000" dirty="0" err="1">
                          <a:latin typeface="Calibri" panose="020F0502020204030204" pitchFamily="34" charset="0"/>
                          <a:cs typeface="Calibri" panose="020F0502020204030204" pitchFamily="34" charset="0"/>
                        </a:rPr>
                        <a:t>Yr</a:t>
                      </a:r>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3320784963"/>
                  </a:ext>
                </a:extLst>
              </a:tr>
              <a:tr h="225675">
                <a:tc>
                  <a:txBody>
                    <a:bodyPr/>
                    <a:lstStyle/>
                    <a:p>
                      <a:pPr marL="91440"/>
                      <a:r>
                        <a:rPr lang="en-US" sz="1000" dirty="0">
                          <a:latin typeface="Calibri" panose="020F0502020204030204" pitchFamily="34" charset="0"/>
                          <a:cs typeface="Calibri" panose="020F0502020204030204" pitchFamily="34" charset="0"/>
                        </a:rPr>
                        <a:t>Cash and equivalents</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dirty="0">
                          <a:latin typeface="Calibri" panose="020F0502020204030204" pitchFamily="34" charset="0"/>
                          <a:cs typeface="Calibri" panose="020F0502020204030204" pitchFamily="34" charset="0"/>
                        </a:rPr>
                        <a:t>$  29,965</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dirty="0">
                          <a:latin typeface="Calibri" panose="020F0502020204030204" pitchFamily="34" charset="0"/>
                          <a:cs typeface="Calibri" panose="020F0502020204030204" pitchFamily="34" charset="0"/>
                        </a:rPr>
                        <a:t>$  23,646</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497076743"/>
                  </a:ext>
                </a:extLst>
              </a:tr>
              <a:tr h="225675">
                <a:tc>
                  <a:txBody>
                    <a:bodyPr/>
                    <a:lstStyle/>
                    <a:p>
                      <a:pPr marL="91440"/>
                      <a:r>
                        <a:rPr lang="en-US" sz="1000" dirty="0">
                          <a:latin typeface="Calibri" panose="020F0502020204030204" pitchFamily="34" charset="0"/>
                          <a:cs typeface="Calibri" panose="020F0502020204030204" pitchFamily="34" charset="0"/>
                        </a:rPr>
                        <a:t>Short-term securities</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dirty="0">
                          <a:latin typeface="Calibri" panose="020F0502020204030204" pitchFamily="34" charset="0"/>
                          <a:cs typeface="Calibri" panose="020F0502020204030204" pitchFamily="34" charset="0"/>
                        </a:rPr>
                        <a:t>31,590</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dirty="0">
                          <a:latin typeface="Calibri" panose="020F0502020204030204" pitchFamily="34" charset="0"/>
                          <a:cs typeface="Calibri" panose="020F0502020204030204" pitchFamily="34" charset="0"/>
                        </a:rPr>
                        <a:t>24,658</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868931036"/>
                  </a:ext>
                </a:extLst>
              </a:tr>
              <a:tr h="225675">
                <a:tc>
                  <a:txBody>
                    <a:bodyPr/>
                    <a:lstStyle/>
                    <a:p>
                      <a:pPr marL="91440"/>
                      <a:r>
                        <a:rPr lang="en-US" sz="1000" dirty="0">
                          <a:latin typeface="Calibri" panose="020F0502020204030204" pitchFamily="34" charset="0"/>
                          <a:cs typeface="Calibri" panose="020F0502020204030204" pitchFamily="34" charset="0"/>
                        </a:rPr>
                        <a:t>Current receivables</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u="sng" baseline="0" dirty="0">
                          <a:uFill>
                            <a:solidFill>
                              <a:schemeClr val="tx1"/>
                            </a:solidFill>
                          </a:uFill>
                          <a:latin typeface="Calibri" panose="020F0502020204030204" pitchFamily="34" charset="0"/>
                          <a:cs typeface="Calibri" panose="020F0502020204030204" pitchFamily="34" charset="0"/>
                        </a:rPr>
                        <a:t>    29,508</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u="sng" baseline="0" dirty="0">
                          <a:uFill>
                            <a:solidFill>
                              <a:schemeClr val="tx1"/>
                            </a:solidFill>
                          </a:uFill>
                          <a:latin typeface="Calibri" panose="020F0502020204030204" pitchFamily="34" charset="0"/>
                          <a:cs typeface="Calibri" panose="020F0502020204030204" pitchFamily="34" charset="0"/>
                        </a:rPr>
                        <a:t>    28,184</a:t>
                      </a:r>
                    </a:p>
                  </a:txBody>
                  <a:tcPr marT="27432" marB="2743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548530673"/>
                  </a:ext>
                </a:extLst>
              </a:tr>
              <a:tr h="225675">
                <a:tc>
                  <a:txBody>
                    <a:bodyPr/>
                    <a:lstStyle/>
                    <a:p>
                      <a:pPr marL="91440"/>
                      <a:r>
                        <a:rPr lang="en-US" sz="1000" dirty="0">
                          <a:latin typeface="Calibri" panose="020F0502020204030204" pitchFamily="34" charset="0"/>
                          <a:cs typeface="Calibri" panose="020F0502020204030204" pitchFamily="34" charset="0"/>
                        </a:rPr>
                        <a:t>Total quick assets</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u="dbl" baseline="0" dirty="0">
                          <a:uFill>
                            <a:solidFill>
                              <a:schemeClr val="tx1"/>
                            </a:solidFill>
                          </a:uFill>
                          <a:latin typeface="Calibri" panose="020F0502020204030204" pitchFamily="34" charset="0"/>
                          <a:cs typeface="Calibri" panose="020F0502020204030204" pitchFamily="34" charset="0"/>
                        </a:rPr>
                        <a:t>$  91,063</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u="dbl" baseline="0" dirty="0">
                          <a:uFill>
                            <a:solidFill>
                              <a:schemeClr val="tx1"/>
                            </a:solidFill>
                          </a:uFill>
                          <a:latin typeface="Calibri" panose="020F0502020204030204" pitchFamily="34" charset="0"/>
                          <a:cs typeface="Calibri" panose="020F0502020204030204" pitchFamily="34" charset="0"/>
                        </a:rPr>
                        <a:t>$  76,488</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15617508"/>
                  </a:ext>
                </a:extLst>
              </a:tr>
              <a:tr h="225675">
                <a:tc>
                  <a:txBody>
                    <a:bodyPr/>
                    <a:lstStyle/>
                    <a:p>
                      <a:pPr marL="91440"/>
                      <a:r>
                        <a:rPr lang="en-US" sz="1000" b="0" dirty="0">
                          <a:solidFill>
                            <a:srgbClr val="000000"/>
                          </a:solidFill>
                          <a:latin typeface="Calibri" panose="020F0502020204030204" pitchFamily="34" charset="0"/>
                          <a:cs typeface="Calibri" panose="020F0502020204030204" pitchFamily="34" charset="0"/>
                        </a:rPr>
                        <a:t>Current liabilities</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b="0" u="dbl" baseline="0" dirty="0">
                          <a:solidFill>
                            <a:srgbClr val="000000"/>
                          </a:solidFill>
                          <a:uFill>
                            <a:solidFill>
                              <a:schemeClr val="tx1"/>
                            </a:solidFill>
                          </a:uFill>
                          <a:latin typeface="Calibri" panose="020F0502020204030204" pitchFamily="34" charset="0"/>
                          <a:cs typeface="Calibri" panose="020F0502020204030204" pitchFamily="34" charset="0"/>
                        </a:rPr>
                        <a:t>$145,308</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b="0" u="dbl" baseline="0" dirty="0">
                          <a:solidFill>
                            <a:srgbClr val="000000"/>
                          </a:solidFill>
                          <a:uFill>
                            <a:solidFill>
                              <a:schemeClr val="tx1"/>
                            </a:solidFill>
                          </a:uFill>
                          <a:latin typeface="Calibri" panose="020F0502020204030204" pitchFamily="34" charset="0"/>
                          <a:cs typeface="Calibri" panose="020F0502020204030204" pitchFamily="34" charset="0"/>
                        </a:rPr>
                        <a:t>$153,982</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563200681"/>
                  </a:ext>
                </a:extLst>
              </a:tr>
              <a:tr h="225675">
                <a:tc>
                  <a:txBody>
                    <a:bodyPr/>
                    <a:lstStyle/>
                    <a:p>
                      <a:pPr marL="91440"/>
                      <a:r>
                        <a:rPr lang="en-US" sz="1000" b="1" dirty="0">
                          <a:solidFill>
                            <a:srgbClr val="C00000"/>
                          </a:solidFill>
                          <a:latin typeface="Calibri" panose="020F0502020204030204" pitchFamily="34" charset="0"/>
                          <a:cs typeface="Calibri" panose="020F0502020204030204" pitchFamily="34" charset="0"/>
                        </a:rPr>
                        <a:t>Acid-test ratio</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123485484"/>
                  </a:ext>
                </a:extLst>
              </a:tr>
              <a:tr h="225675">
                <a:tc>
                  <a:txBody>
                    <a:bodyPr/>
                    <a:lstStyle/>
                    <a:p>
                      <a:pPr marL="182880"/>
                      <a:r>
                        <a:rPr lang="en-US" sz="1000" dirty="0">
                          <a:latin typeface="Calibri" panose="020F0502020204030204" pitchFamily="34" charset="0"/>
                          <a:cs typeface="Calibri" panose="020F0502020204030204" pitchFamily="34" charset="0"/>
                        </a:rPr>
                        <a:t>$91,063</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$145,308 =</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b="1" dirty="0">
                          <a:solidFill>
                            <a:srgbClr val="C00000"/>
                          </a:solidFill>
                          <a:latin typeface="Calibri" panose="020F0502020204030204" pitchFamily="34" charset="0"/>
                          <a:cs typeface="Calibri" panose="020F0502020204030204" pitchFamily="34" charset="0"/>
                        </a:rPr>
                        <a:t>0.63 to 1</a:t>
                      </a: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917976845"/>
                  </a:ext>
                </a:extLst>
              </a:tr>
              <a:tr h="225675">
                <a:tc>
                  <a:txBody>
                    <a:bodyPr/>
                    <a:lstStyle/>
                    <a:p>
                      <a:pPr marL="182880"/>
                      <a:r>
                        <a:rPr lang="en-US" sz="1000" dirty="0">
                          <a:latin typeface="Calibri" panose="020F0502020204030204" pitchFamily="34" charset="0"/>
                          <a:cs typeface="Calibri" panose="020F0502020204030204" pitchFamily="34" charset="0"/>
                        </a:rPr>
                        <a:t>$76,488</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a:t>
                      </a:r>
                      <a:r>
                        <a:rPr lang="en-US" sz="1000" spc="-15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$153,982 =</a:t>
                      </a:r>
                    </a:p>
                  </a:txBody>
                  <a:tcPr marT="27432" marB="27432">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endParaRPr lang="en-US" sz="1000" dirty="0">
                        <a:latin typeface="Calibri" panose="020F0502020204030204" pitchFamily="34" charset="0"/>
                        <a:cs typeface="Calibri" panose="020F0502020204030204" pitchFamily="34" charset="0"/>
                      </a:endParaRPr>
                    </a:p>
                  </a:txBody>
                  <a:tcPr marT="27432" marB="27432">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000" b="1" dirty="0">
                          <a:solidFill>
                            <a:srgbClr val="C00000"/>
                          </a:solidFill>
                          <a:latin typeface="Calibri" panose="020F0502020204030204" pitchFamily="34" charset="0"/>
                          <a:cs typeface="Calibri" panose="020F0502020204030204" pitchFamily="34" charset="0"/>
                        </a:rPr>
                        <a:t>0.50 to 1</a:t>
                      </a:r>
                    </a:p>
                  </a:txBody>
                  <a:tcPr marT="27432" marB="27432">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074207713"/>
                  </a:ext>
                </a:extLst>
              </a:tr>
            </a:tbl>
          </a:graphicData>
        </a:graphic>
      </p:graphicFrame>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342900" y="5217323"/>
            <a:ext cx="8458200" cy="1227607"/>
          </a:xfrm>
          <a:solidFill>
            <a:srgbClr val="F2F2F2"/>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This ratio is like the </a:t>
            </a:r>
            <a:r>
              <a:rPr kumimoji="0" lang="en-US" sz="2400" b="0" i="0" u="none" strike="noStrike" kern="1200" cap="none" spc="0" normalizeH="0" baseline="0" noProof="0" dirty="0">
                <a:ln>
                  <a:noFill/>
                </a:ln>
                <a:solidFill>
                  <a:srgbClr val="C00000"/>
                </a:solidFill>
                <a:effectLst/>
                <a:uLnTx/>
                <a:uFillTx/>
                <a:latin typeface="Arial" charset="0"/>
                <a:ea typeface="ＭＳ Ｐゴシック" pitchFamily="-108" charset="-128"/>
                <a:cs typeface="Arial" pitchFamily="34" charset="0"/>
              </a:rPr>
              <a:t>current ratio </a:t>
            </a:r>
            <a:r>
              <a:rPr kumimoji="0" lang="en-US" sz="2400" b="0" i="0"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but excludes current assets such as inventories and prepaid expenses that may be difficult to quickly convert into cash.</a:t>
            </a:r>
          </a:p>
        </p:txBody>
      </p:sp>
      <p:sp>
        <p:nvSpPr>
          <p:cNvPr id="12" name="Slide Number Placeholder">
            <a:extLst>
              <a:ext uri="{FF2B5EF4-FFF2-40B4-BE49-F238E27FC236}">
                <a16:creationId xmlns:a16="http://schemas.microsoft.com/office/drawing/2014/main" id="{A0033AE7-EE35-0397-3137-A9BF617DDCA9}"/>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29</a:t>
            </a:fld>
            <a:endParaRPr lang="en-US"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780756"/>
            <a:ext cx="8458200" cy="768096"/>
          </a:xfrm>
          <a:prstGeom prst="rect">
            <a:avLst/>
          </a:prstGeom>
        </p:spPr>
        <p:txBody>
          <a:bodyPr anchor="ctr"/>
          <a:lstStyle>
            <a:lvl1pPr>
              <a:defRPr sz="4400"/>
            </a:lvl1pPr>
          </a:lstStyle>
          <a:p>
            <a:pPr marL="0" marR="0" lvl="0" indent="0" algn="ctr" fontAlgn="base">
              <a:lnSpc>
                <a:spcPct val="100000"/>
              </a:lnSpc>
              <a:spcBef>
                <a:spcPct val="0"/>
              </a:spcBef>
              <a:spcAft>
                <a:spcPct val="0"/>
              </a:spcAft>
            </a:pPr>
            <a:r>
              <a:rPr lang="en-US" sz="4400" b="1" i="0" u="none" strike="noStrike" baseline="0">
                <a:solidFill>
                  <a:srgbClr val="000000"/>
                </a:solidFill>
                <a:latin typeface="Calibri"/>
              </a:rPr>
              <a:t>Learning Objective C1</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807385"/>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914400" y="1894696"/>
            <a:ext cx="7315200" cy="3493483"/>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400" b="0" i="0" u="none" strike="noStrike" baseline="0" dirty="0">
                <a:solidFill>
                  <a:srgbClr val="000000"/>
                </a:solidFill>
                <a:latin typeface="Calibri"/>
              </a:rPr>
              <a:t>Define the building blocks of analysis and the standards for comparisons.</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5388180"/>
            <a:ext cx="7315200" cy="87313"/>
          </a:xfrm>
          <a:prstGeom prst="rect">
            <a:avLst/>
          </a:prstGeom>
        </p:spPr>
      </p:pic>
      <p:sp>
        <p:nvSpPr>
          <p:cNvPr id="3" name="Slide Number Placeholder">
            <a:extLst>
              <a:ext uri="{FF2B5EF4-FFF2-40B4-BE49-F238E27FC236}">
                <a16:creationId xmlns:a16="http://schemas.microsoft.com/office/drawing/2014/main" id="{1A7443A0-3C0D-BD38-B32B-9BDA0895A4C3}"/>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a:t>
            </a:fld>
            <a:endParaRPr lang="en-US"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Accounts Receivable Turnover</a:t>
            </a:r>
          </a:p>
        </p:txBody>
      </p:sp>
      <p:pic>
        <p:nvPicPr>
          <p:cNvPr id="4" name="Picture 3">
            <a:extLst>
              <a:ext uri="{FF2B5EF4-FFF2-40B4-BE49-F238E27FC236}">
                <a16:creationId xmlns:a16="http://schemas.microsoft.com/office/drawing/2014/main" id="{368F23E9-4438-FEC1-682F-DCA0913188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878" y="1451231"/>
            <a:ext cx="8000245" cy="1298561"/>
          </a:xfrm>
          <a:prstGeom prst="rect">
            <a:avLst/>
          </a:prstGeom>
        </p:spPr>
      </p:pic>
      <p:graphicFrame>
        <p:nvGraphicFramePr>
          <p:cNvPr id="3" name="Object 2">
            <a:extLst>
              <a:ext uri="{FF2B5EF4-FFF2-40B4-BE49-F238E27FC236}">
                <a16:creationId xmlns:a16="http://schemas.microsoft.com/office/drawing/2014/main" id="{06E2125D-2BAB-5D81-B74E-D76D80A5C84F}"/>
              </a:ext>
            </a:extLst>
          </p:cNvPr>
          <p:cNvGraphicFramePr>
            <a:graphicFrameLocks noChangeAspect="1"/>
          </p:cNvGraphicFramePr>
          <p:nvPr>
            <p:extLst>
              <p:ext uri="{D42A27DB-BD31-4B8C-83A1-F6EECF244321}">
                <p14:modId xmlns:p14="http://schemas.microsoft.com/office/powerpoint/2010/main" val="1830187102"/>
              </p:ext>
            </p:extLst>
          </p:nvPr>
        </p:nvGraphicFramePr>
        <p:xfrm>
          <a:off x="876300" y="1468438"/>
          <a:ext cx="7391400" cy="1263650"/>
        </p:xfrm>
        <a:graphic>
          <a:graphicData uri="http://schemas.openxmlformats.org/presentationml/2006/ole">
            <mc:AlternateContent xmlns:mc="http://schemas.openxmlformats.org/markup-compatibility/2006">
              <mc:Choice xmlns:v="urn:schemas-microsoft-com:vml" Requires="v">
                <p:oleObj name="Equation" r:id="rId4" imgW="3047760" imgH="520560" progId="Equation.DSMT4">
                  <p:embed/>
                </p:oleObj>
              </mc:Choice>
              <mc:Fallback>
                <p:oleObj name="Equation" r:id="rId4" imgW="3047760" imgH="520560" progId="Equation.DSMT4">
                  <p:embed/>
                  <p:pic>
                    <p:nvPicPr>
                      <p:cNvPr id="15" name="Object 14">
                        <a:extLst>
                          <a:ext uri="{FF2B5EF4-FFF2-40B4-BE49-F238E27FC236}">
                            <a16:creationId xmlns:a16="http://schemas.microsoft.com/office/drawing/2014/main" id="{598D97C9-2878-D041-CDE9-B59EF17CCAE8}"/>
                          </a:ext>
                        </a:extLst>
                      </p:cNvPr>
                      <p:cNvPicPr/>
                      <p:nvPr/>
                    </p:nvPicPr>
                    <p:blipFill>
                      <a:blip r:embed="rId5"/>
                      <a:stretch>
                        <a:fillRect/>
                      </a:stretch>
                    </p:blipFill>
                    <p:spPr>
                      <a:xfrm>
                        <a:off x="876300" y="1468438"/>
                        <a:ext cx="7391400" cy="126365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060F1C0-A648-9742-FCC8-A787E6AF83E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97656" y="2835846"/>
            <a:ext cx="7748688" cy="786452"/>
          </a:xfrm>
          <a:prstGeom prst="rect">
            <a:avLst/>
          </a:prstGeom>
        </p:spPr>
      </p:pic>
      <p:graphicFrame>
        <p:nvGraphicFramePr>
          <p:cNvPr id="8" name="Object 7">
            <a:extLst>
              <a:ext uri="{FF2B5EF4-FFF2-40B4-BE49-F238E27FC236}">
                <a16:creationId xmlns:a16="http://schemas.microsoft.com/office/drawing/2014/main" id="{6FB1FE27-533E-01E9-F069-89622C68CFFD}"/>
              </a:ext>
            </a:extLst>
          </p:cNvPr>
          <p:cNvGraphicFramePr>
            <a:graphicFrameLocks noChangeAspect="1"/>
          </p:cNvGraphicFramePr>
          <p:nvPr>
            <p:extLst>
              <p:ext uri="{D42A27DB-BD31-4B8C-83A1-F6EECF244321}">
                <p14:modId xmlns:p14="http://schemas.microsoft.com/office/powerpoint/2010/main" val="2234331755"/>
              </p:ext>
            </p:extLst>
          </p:nvPr>
        </p:nvGraphicFramePr>
        <p:xfrm>
          <a:off x="788194" y="2870200"/>
          <a:ext cx="7567612" cy="717550"/>
        </p:xfrm>
        <a:graphic>
          <a:graphicData uri="http://schemas.openxmlformats.org/presentationml/2006/ole">
            <mc:AlternateContent xmlns:mc="http://schemas.openxmlformats.org/markup-compatibility/2006">
              <mc:Choice xmlns:v="urn:schemas-microsoft-com:vml" Requires="v">
                <p:oleObj name="Equation" r:id="rId7" imgW="3886200" imgH="368280" progId="Equation.DSMT4">
                  <p:embed/>
                </p:oleObj>
              </mc:Choice>
              <mc:Fallback>
                <p:oleObj name="Equation" r:id="rId7" imgW="3886200" imgH="368280" progId="Equation.DSMT4">
                  <p:embed/>
                  <p:pic>
                    <p:nvPicPr>
                      <p:cNvPr id="16" name="Object 15">
                        <a:extLst>
                          <a:ext uri="{FF2B5EF4-FFF2-40B4-BE49-F238E27FC236}">
                            <a16:creationId xmlns:a16="http://schemas.microsoft.com/office/drawing/2014/main" id="{DD919B54-EA91-7DC8-D9F6-999458EF1EE9}"/>
                          </a:ext>
                        </a:extLst>
                      </p:cNvPr>
                      <p:cNvPicPr/>
                      <p:nvPr/>
                    </p:nvPicPr>
                    <p:blipFill>
                      <a:blip r:embed="rId8"/>
                      <a:stretch>
                        <a:fillRect/>
                      </a:stretch>
                    </p:blipFill>
                    <p:spPr>
                      <a:xfrm>
                        <a:off x="788194" y="2870200"/>
                        <a:ext cx="7567612" cy="71755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721C91B-319A-BA30-4B5B-B97872A4D3E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679031" y="2125225"/>
            <a:ext cx="1621677" cy="1018120"/>
          </a:xfrm>
          <a:prstGeom prst="rect">
            <a:avLst/>
          </a:prstGeom>
        </p:spPr>
      </p:pic>
      <p:pic>
        <p:nvPicPr>
          <p:cNvPr id="10" name="Picture 9">
            <a:extLst>
              <a:ext uri="{FF2B5EF4-FFF2-40B4-BE49-F238E27FC236}">
                <a16:creationId xmlns:a16="http://schemas.microsoft.com/office/drawing/2014/main" id="{9213C76B-2277-06B7-ACA0-E2284BDABAA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43469" y="4006684"/>
            <a:ext cx="7057063" cy="563004"/>
          </a:xfrm>
          <a:prstGeom prst="rect">
            <a:avLst/>
          </a:prstGeom>
        </p:spPr>
      </p:pic>
      <p:graphicFrame>
        <p:nvGraphicFramePr>
          <p:cNvPr id="11" name="Object 10">
            <a:extLst>
              <a:ext uri="{FF2B5EF4-FFF2-40B4-BE49-F238E27FC236}">
                <a16:creationId xmlns:a16="http://schemas.microsoft.com/office/drawing/2014/main" id="{D01979FF-657D-8DF4-499B-7D5246F19009}"/>
              </a:ext>
            </a:extLst>
          </p:cNvPr>
          <p:cNvGraphicFramePr>
            <a:graphicFrameLocks noChangeAspect="1"/>
          </p:cNvGraphicFramePr>
          <p:nvPr>
            <p:extLst>
              <p:ext uri="{D42A27DB-BD31-4B8C-83A1-F6EECF244321}">
                <p14:modId xmlns:p14="http://schemas.microsoft.com/office/powerpoint/2010/main" val="1692665545"/>
              </p:ext>
            </p:extLst>
          </p:nvPr>
        </p:nvGraphicFramePr>
        <p:xfrm>
          <a:off x="1164432" y="4025900"/>
          <a:ext cx="6815137" cy="523875"/>
        </p:xfrm>
        <a:graphic>
          <a:graphicData uri="http://schemas.openxmlformats.org/presentationml/2006/ole">
            <mc:AlternateContent xmlns:mc="http://schemas.openxmlformats.org/markup-compatibility/2006">
              <mc:Choice xmlns:v="urn:schemas-microsoft-com:vml" Requires="v">
                <p:oleObj name="Equation" r:id="rId11" imgW="5105160" imgH="393480" progId="Equation.DSMT4">
                  <p:embed/>
                </p:oleObj>
              </mc:Choice>
              <mc:Fallback>
                <p:oleObj name="Equation" r:id="rId11" imgW="5105160" imgH="39348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12"/>
                      <a:stretch>
                        <a:fillRect/>
                      </a:stretch>
                    </p:blipFill>
                    <p:spPr>
                      <a:xfrm>
                        <a:off x="1164432" y="4025900"/>
                        <a:ext cx="6815137" cy="523875"/>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666497" y="4952204"/>
            <a:ext cx="7811006" cy="834986"/>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how many times a company converts its receivables into cash.</a:t>
            </a:r>
          </a:p>
        </p:txBody>
      </p:sp>
      <p:sp>
        <p:nvSpPr>
          <p:cNvPr id="12" name="Slide Number Placeholder">
            <a:extLst>
              <a:ext uri="{FF2B5EF4-FFF2-40B4-BE49-F238E27FC236}">
                <a16:creationId xmlns:a16="http://schemas.microsoft.com/office/drawing/2014/main" id="{45D66365-0225-1C54-77C3-072A2E8A88C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30</a:t>
            </a:fld>
            <a:endParaRPr lang="en-US"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Inventory Turnover</a:t>
            </a:r>
          </a:p>
        </p:txBody>
      </p:sp>
      <p:pic>
        <p:nvPicPr>
          <p:cNvPr id="6" name="Picture 5">
            <a:extLst>
              <a:ext uri="{FF2B5EF4-FFF2-40B4-BE49-F238E27FC236}">
                <a16:creationId xmlns:a16="http://schemas.microsoft.com/office/drawing/2014/main" id="{1351369A-8666-3C83-85FF-A065923BF1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3870" y="1455635"/>
            <a:ext cx="7559695" cy="1261981"/>
          </a:xfrm>
          <a:prstGeom prst="rect">
            <a:avLst/>
          </a:prstGeom>
        </p:spPr>
      </p:pic>
      <p:graphicFrame>
        <p:nvGraphicFramePr>
          <p:cNvPr id="4" name="Object 3">
            <a:extLst>
              <a:ext uri="{FF2B5EF4-FFF2-40B4-BE49-F238E27FC236}">
                <a16:creationId xmlns:a16="http://schemas.microsoft.com/office/drawing/2014/main" id="{475094C0-CA8E-7002-587F-D92FF8309509}"/>
              </a:ext>
            </a:extLst>
          </p:cNvPr>
          <p:cNvGraphicFramePr>
            <a:graphicFrameLocks noChangeAspect="1"/>
          </p:cNvGraphicFramePr>
          <p:nvPr>
            <p:extLst>
              <p:ext uri="{D42A27DB-BD31-4B8C-83A1-F6EECF244321}">
                <p14:modId xmlns:p14="http://schemas.microsoft.com/office/powerpoint/2010/main" val="3381610042"/>
              </p:ext>
            </p:extLst>
          </p:nvPr>
        </p:nvGraphicFramePr>
        <p:xfrm>
          <a:off x="1157804" y="1517306"/>
          <a:ext cx="6831827" cy="1138639"/>
        </p:xfrm>
        <a:graphic>
          <a:graphicData uri="http://schemas.openxmlformats.org/presentationml/2006/ole">
            <mc:AlternateContent xmlns:mc="http://schemas.openxmlformats.org/markup-compatibility/2006">
              <mc:Choice xmlns:v="urn:schemas-microsoft-com:vml" Requires="v">
                <p:oleObj name="Equation" r:id="rId4" imgW="2286000" imgH="380880" progId="Equation.DSMT4">
                  <p:embed/>
                </p:oleObj>
              </mc:Choice>
              <mc:Fallback>
                <p:oleObj name="Equation" r:id="rId4" imgW="2286000" imgH="380880" progId="Equation.DSMT4">
                  <p:embed/>
                  <p:pic>
                    <p:nvPicPr>
                      <p:cNvPr id="15" name="Object 14">
                        <a:extLst>
                          <a:ext uri="{FF2B5EF4-FFF2-40B4-BE49-F238E27FC236}">
                            <a16:creationId xmlns:a16="http://schemas.microsoft.com/office/drawing/2014/main" id="{598D97C9-2878-D041-CDE9-B59EF17CCAE8}"/>
                          </a:ext>
                        </a:extLst>
                      </p:cNvPr>
                      <p:cNvPicPr/>
                      <p:nvPr/>
                    </p:nvPicPr>
                    <p:blipFill>
                      <a:blip r:embed="rId5"/>
                      <a:stretch>
                        <a:fillRect/>
                      </a:stretch>
                    </p:blipFill>
                    <p:spPr>
                      <a:xfrm>
                        <a:off x="1157804" y="1517306"/>
                        <a:ext cx="6831827" cy="1138639"/>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173D915C-6362-111B-EFDE-163976A7450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73969" y="2923674"/>
            <a:ext cx="7196060" cy="757990"/>
          </a:xfrm>
          <a:prstGeom prst="rect">
            <a:avLst/>
          </a:prstGeom>
        </p:spPr>
      </p:pic>
      <p:graphicFrame>
        <p:nvGraphicFramePr>
          <p:cNvPr id="9" name="Object 8">
            <a:extLst>
              <a:ext uri="{FF2B5EF4-FFF2-40B4-BE49-F238E27FC236}">
                <a16:creationId xmlns:a16="http://schemas.microsoft.com/office/drawing/2014/main" id="{974CA059-4DD3-47B4-822A-CC5CF2996B9D}"/>
              </a:ext>
            </a:extLst>
          </p:cNvPr>
          <p:cNvGraphicFramePr>
            <a:graphicFrameLocks noChangeAspect="1"/>
          </p:cNvGraphicFramePr>
          <p:nvPr>
            <p:extLst>
              <p:ext uri="{D42A27DB-BD31-4B8C-83A1-F6EECF244321}">
                <p14:modId xmlns:p14="http://schemas.microsoft.com/office/powerpoint/2010/main" val="3339490197"/>
              </p:ext>
            </p:extLst>
          </p:nvPr>
        </p:nvGraphicFramePr>
        <p:xfrm>
          <a:off x="1289032" y="2961307"/>
          <a:ext cx="6565934" cy="682725"/>
        </p:xfrm>
        <a:graphic>
          <a:graphicData uri="http://schemas.openxmlformats.org/presentationml/2006/ole">
            <mc:AlternateContent xmlns:mc="http://schemas.openxmlformats.org/markup-compatibility/2006">
              <mc:Choice xmlns:v="urn:schemas-microsoft-com:vml" Requires="v">
                <p:oleObj name="Equation" r:id="rId7" imgW="3543120" imgH="368280" progId="Equation.DSMT4">
                  <p:embed/>
                </p:oleObj>
              </mc:Choice>
              <mc:Fallback>
                <p:oleObj name="Equation" r:id="rId7" imgW="3543120" imgH="368280" progId="Equation.DSMT4">
                  <p:embed/>
                  <p:pic>
                    <p:nvPicPr>
                      <p:cNvPr id="16" name="Object 15">
                        <a:extLst>
                          <a:ext uri="{FF2B5EF4-FFF2-40B4-BE49-F238E27FC236}">
                            <a16:creationId xmlns:a16="http://schemas.microsoft.com/office/drawing/2014/main" id="{DD919B54-EA91-7DC8-D9F6-999458EF1EE9}"/>
                          </a:ext>
                        </a:extLst>
                      </p:cNvPr>
                      <p:cNvPicPr/>
                      <p:nvPr/>
                    </p:nvPicPr>
                    <p:blipFill>
                      <a:blip r:embed="rId8"/>
                      <a:stretch>
                        <a:fillRect/>
                      </a:stretch>
                    </p:blipFill>
                    <p:spPr>
                      <a:xfrm>
                        <a:off x="1289032" y="2961307"/>
                        <a:ext cx="6565934" cy="682725"/>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7003E7F-E0AE-5AEE-DD65-EC907DFA33A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888917" y="2202242"/>
            <a:ext cx="1902117" cy="1030313"/>
          </a:xfrm>
          <a:prstGeom prst="rect">
            <a:avLst/>
          </a:prstGeom>
        </p:spPr>
      </p:pic>
      <p:pic>
        <p:nvPicPr>
          <p:cNvPr id="12" name="Picture 11">
            <a:extLst>
              <a:ext uri="{FF2B5EF4-FFF2-40B4-BE49-F238E27FC236}">
                <a16:creationId xmlns:a16="http://schemas.microsoft.com/office/drawing/2014/main" id="{A8A01F8C-9720-C777-4E73-5E8B1E1DA9E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653319" y="3998062"/>
            <a:ext cx="5834186" cy="574320"/>
          </a:xfrm>
          <a:prstGeom prst="rect">
            <a:avLst/>
          </a:prstGeom>
        </p:spPr>
      </p:pic>
      <p:graphicFrame>
        <p:nvGraphicFramePr>
          <p:cNvPr id="11" name="Object 10">
            <a:extLst>
              <a:ext uri="{FF2B5EF4-FFF2-40B4-BE49-F238E27FC236}">
                <a16:creationId xmlns:a16="http://schemas.microsoft.com/office/drawing/2014/main" id="{9C1968ED-4904-E4C1-97BC-98254AD3BA5E}"/>
              </a:ext>
            </a:extLst>
          </p:cNvPr>
          <p:cNvGraphicFramePr>
            <a:graphicFrameLocks noChangeAspect="1"/>
          </p:cNvGraphicFramePr>
          <p:nvPr>
            <p:extLst>
              <p:ext uri="{D42A27DB-BD31-4B8C-83A1-F6EECF244321}">
                <p14:modId xmlns:p14="http://schemas.microsoft.com/office/powerpoint/2010/main" val="2344360564"/>
              </p:ext>
            </p:extLst>
          </p:nvPr>
        </p:nvGraphicFramePr>
        <p:xfrm>
          <a:off x="1833563" y="4022725"/>
          <a:ext cx="5473700" cy="523875"/>
        </p:xfrm>
        <a:graphic>
          <a:graphicData uri="http://schemas.openxmlformats.org/presentationml/2006/ole">
            <mc:AlternateContent xmlns:mc="http://schemas.openxmlformats.org/markup-compatibility/2006">
              <mc:Choice xmlns:v="urn:schemas-microsoft-com:vml" Requires="v">
                <p:oleObj name="Equation" r:id="rId11" imgW="4101840" imgH="393480" progId="Equation.DSMT4">
                  <p:embed/>
                </p:oleObj>
              </mc:Choice>
              <mc:Fallback>
                <p:oleObj name="Equation" r:id="rId11" imgW="4101840" imgH="39348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12"/>
                      <a:stretch>
                        <a:fillRect/>
                      </a:stretch>
                    </p:blipFill>
                    <p:spPr>
                      <a:xfrm>
                        <a:off x="1833563" y="4022725"/>
                        <a:ext cx="5473700" cy="523875"/>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05166" y="4952203"/>
            <a:ext cx="7733669" cy="871081"/>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how long a company holds inventory before selling it.</a:t>
            </a:r>
          </a:p>
        </p:txBody>
      </p:sp>
      <p:sp>
        <p:nvSpPr>
          <p:cNvPr id="3" name="Slide Number Placeholder">
            <a:extLst>
              <a:ext uri="{FF2B5EF4-FFF2-40B4-BE49-F238E27FC236}">
                <a16:creationId xmlns:a16="http://schemas.microsoft.com/office/drawing/2014/main" id="{3116CABD-2EDD-EE41-4554-37ED961CB951}"/>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31</a:t>
            </a:fld>
            <a:endParaRPr lang="en-US"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Days’ Sales Uncollected</a:t>
            </a:r>
          </a:p>
        </p:txBody>
      </p:sp>
      <p:pic>
        <p:nvPicPr>
          <p:cNvPr id="4" name="Picture 3">
            <a:extLst>
              <a:ext uri="{FF2B5EF4-FFF2-40B4-BE49-F238E27FC236}">
                <a16:creationId xmlns:a16="http://schemas.microsoft.com/office/drawing/2014/main" id="{B0D4011E-C346-F320-D457-1F2578FF14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101" y="1777454"/>
            <a:ext cx="6986622" cy="946400"/>
          </a:xfrm>
          <a:prstGeom prst="rect">
            <a:avLst/>
          </a:prstGeom>
        </p:spPr>
      </p:pic>
      <p:graphicFrame>
        <p:nvGraphicFramePr>
          <p:cNvPr id="6" name="Object 5">
            <a:extLst>
              <a:ext uri="{FF2B5EF4-FFF2-40B4-BE49-F238E27FC236}">
                <a16:creationId xmlns:a16="http://schemas.microsoft.com/office/drawing/2014/main" id="{72CCFB31-56A8-EFC6-CDF1-9450D31991F0}"/>
              </a:ext>
            </a:extLst>
          </p:cNvPr>
          <p:cNvGraphicFramePr>
            <a:graphicFrameLocks noChangeAspect="1"/>
          </p:cNvGraphicFramePr>
          <p:nvPr>
            <p:extLst>
              <p:ext uri="{D42A27DB-BD31-4B8C-83A1-F6EECF244321}">
                <p14:modId xmlns:p14="http://schemas.microsoft.com/office/powerpoint/2010/main" val="3506938341"/>
              </p:ext>
            </p:extLst>
          </p:nvPr>
        </p:nvGraphicFramePr>
        <p:xfrm>
          <a:off x="1320800" y="1806575"/>
          <a:ext cx="6502400" cy="887413"/>
        </p:xfrm>
        <a:graphic>
          <a:graphicData uri="http://schemas.openxmlformats.org/presentationml/2006/ole">
            <mc:AlternateContent xmlns:mc="http://schemas.openxmlformats.org/markup-compatibility/2006">
              <mc:Choice xmlns:v="urn:schemas-microsoft-com:vml" Requires="v">
                <p:oleObj name="Equation" r:id="rId4" imgW="2603160" imgH="355320" progId="Equation.DSMT4">
                  <p:embed/>
                </p:oleObj>
              </mc:Choice>
              <mc:Fallback>
                <p:oleObj name="Equation" r:id="rId4" imgW="2603160" imgH="355320" progId="Equation.DSMT4">
                  <p:embed/>
                  <p:pic>
                    <p:nvPicPr>
                      <p:cNvPr id="10" name="Object 9">
                        <a:extLst>
                          <a:ext uri="{FF2B5EF4-FFF2-40B4-BE49-F238E27FC236}">
                            <a16:creationId xmlns:a16="http://schemas.microsoft.com/office/drawing/2014/main" id="{ABA4AC26-650F-F69B-D92B-AC1B6113B6C3}"/>
                          </a:ext>
                        </a:extLst>
                      </p:cNvPr>
                      <p:cNvPicPr/>
                      <p:nvPr/>
                    </p:nvPicPr>
                    <p:blipFill>
                      <a:blip r:embed="rId5"/>
                      <a:stretch>
                        <a:fillRect/>
                      </a:stretch>
                    </p:blipFill>
                    <p:spPr>
                      <a:xfrm>
                        <a:off x="1320800" y="1806575"/>
                        <a:ext cx="6502400" cy="88741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FB4A61C-9961-BD53-B6E6-F0842D828F9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9423" y="2990046"/>
            <a:ext cx="7125154" cy="647158"/>
          </a:xfrm>
          <a:prstGeom prst="rect">
            <a:avLst/>
          </a:prstGeom>
        </p:spPr>
      </p:pic>
      <p:graphicFrame>
        <p:nvGraphicFramePr>
          <p:cNvPr id="8" name="Object 7">
            <a:extLst>
              <a:ext uri="{FF2B5EF4-FFF2-40B4-BE49-F238E27FC236}">
                <a16:creationId xmlns:a16="http://schemas.microsoft.com/office/drawing/2014/main" id="{C172BF9C-2FDC-1758-3F1B-9AD21BA9B5E6}"/>
              </a:ext>
            </a:extLst>
          </p:cNvPr>
          <p:cNvGraphicFramePr>
            <a:graphicFrameLocks noChangeAspect="1"/>
          </p:cNvGraphicFramePr>
          <p:nvPr>
            <p:extLst>
              <p:ext uri="{D42A27DB-BD31-4B8C-83A1-F6EECF244321}">
                <p14:modId xmlns:p14="http://schemas.microsoft.com/office/powerpoint/2010/main" val="790722412"/>
              </p:ext>
            </p:extLst>
          </p:nvPr>
        </p:nvGraphicFramePr>
        <p:xfrm>
          <a:off x="1042988" y="3042163"/>
          <a:ext cx="7056437" cy="542925"/>
        </p:xfrm>
        <a:graphic>
          <a:graphicData uri="http://schemas.openxmlformats.org/presentationml/2006/ole">
            <mc:AlternateContent xmlns:mc="http://schemas.openxmlformats.org/markup-compatibility/2006">
              <mc:Choice xmlns:v="urn:schemas-microsoft-com:vml" Requires="v">
                <p:oleObj name="Equation" r:id="rId7" imgW="5448240" imgH="419040" progId="Equation.DSMT4">
                  <p:embed/>
                </p:oleObj>
              </mc:Choice>
              <mc:Fallback>
                <p:oleObj name="Equation" r:id="rId7" imgW="5448240" imgH="41904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1042988" y="3042163"/>
                        <a:ext cx="7056437" cy="542925"/>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71267" y="3990778"/>
            <a:ext cx="6401467" cy="849441"/>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how frequently a company collects its accounts receivable.</a:t>
            </a:r>
          </a:p>
        </p:txBody>
      </p:sp>
      <p:sp>
        <p:nvSpPr>
          <p:cNvPr id="9" name="Slide Number Placeholder">
            <a:extLst>
              <a:ext uri="{FF2B5EF4-FFF2-40B4-BE49-F238E27FC236}">
                <a16:creationId xmlns:a16="http://schemas.microsoft.com/office/drawing/2014/main" id="{377DA06C-0249-81D7-E190-7AE09D718480}"/>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32</a:t>
            </a:fld>
            <a:endParaRPr lang="en-US"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Days’ Sales in Inventory</a:t>
            </a:r>
          </a:p>
        </p:txBody>
      </p:sp>
      <p:pic>
        <p:nvPicPr>
          <p:cNvPr id="4" name="Picture 3">
            <a:extLst>
              <a:ext uri="{FF2B5EF4-FFF2-40B4-BE49-F238E27FC236}">
                <a16:creationId xmlns:a16="http://schemas.microsoft.com/office/drawing/2014/main" id="{4BB19D90-5F0B-0DF0-0791-C7F51176FD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101" y="1849438"/>
            <a:ext cx="6986622" cy="933450"/>
          </a:xfrm>
          <a:prstGeom prst="rect">
            <a:avLst/>
          </a:prstGeom>
        </p:spPr>
      </p:pic>
      <p:graphicFrame>
        <p:nvGraphicFramePr>
          <p:cNvPr id="3" name="Object 2">
            <a:extLst>
              <a:ext uri="{FF2B5EF4-FFF2-40B4-BE49-F238E27FC236}">
                <a16:creationId xmlns:a16="http://schemas.microsoft.com/office/drawing/2014/main" id="{24942D4F-2655-1B7B-78AF-FDEC7FF31392}"/>
              </a:ext>
            </a:extLst>
          </p:cNvPr>
          <p:cNvGraphicFramePr>
            <a:graphicFrameLocks noChangeAspect="1"/>
          </p:cNvGraphicFramePr>
          <p:nvPr>
            <p:extLst>
              <p:ext uri="{D42A27DB-BD31-4B8C-83A1-F6EECF244321}">
                <p14:modId xmlns:p14="http://schemas.microsoft.com/office/powerpoint/2010/main" val="3015754777"/>
              </p:ext>
            </p:extLst>
          </p:nvPr>
        </p:nvGraphicFramePr>
        <p:xfrm>
          <a:off x="1647825" y="1849438"/>
          <a:ext cx="5846763" cy="933450"/>
        </p:xfrm>
        <a:graphic>
          <a:graphicData uri="http://schemas.openxmlformats.org/presentationml/2006/ole">
            <mc:AlternateContent xmlns:mc="http://schemas.openxmlformats.org/markup-compatibility/2006">
              <mc:Choice xmlns:v="urn:schemas-microsoft-com:vml" Requires="v">
                <p:oleObj name="Equation" r:id="rId4" imgW="2387520" imgH="380880" progId="Equation.DSMT4">
                  <p:embed/>
                </p:oleObj>
              </mc:Choice>
              <mc:Fallback>
                <p:oleObj name="Equation" r:id="rId4" imgW="2387520" imgH="380880" progId="Equation.DSMT4">
                  <p:embed/>
                  <p:pic>
                    <p:nvPicPr>
                      <p:cNvPr id="10" name="Object 9">
                        <a:extLst>
                          <a:ext uri="{FF2B5EF4-FFF2-40B4-BE49-F238E27FC236}">
                            <a16:creationId xmlns:a16="http://schemas.microsoft.com/office/drawing/2014/main" id="{ABA4AC26-650F-F69B-D92B-AC1B6113B6C3}"/>
                          </a:ext>
                        </a:extLst>
                      </p:cNvPr>
                      <p:cNvPicPr/>
                      <p:nvPr/>
                    </p:nvPicPr>
                    <p:blipFill>
                      <a:blip r:embed="rId5"/>
                      <a:stretch>
                        <a:fillRect/>
                      </a:stretch>
                    </p:blipFill>
                    <p:spPr>
                      <a:xfrm>
                        <a:off x="1647825" y="1849438"/>
                        <a:ext cx="5846763" cy="93345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212D2D0-1392-EDC6-8DDB-F4989D721D2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82493" y="3099535"/>
            <a:ext cx="6779340" cy="615749"/>
          </a:xfrm>
          <a:prstGeom prst="rect">
            <a:avLst/>
          </a:prstGeom>
        </p:spPr>
      </p:pic>
      <p:graphicFrame>
        <p:nvGraphicFramePr>
          <p:cNvPr id="8" name="Object 7">
            <a:extLst>
              <a:ext uri="{FF2B5EF4-FFF2-40B4-BE49-F238E27FC236}">
                <a16:creationId xmlns:a16="http://schemas.microsoft.com/office/drawing/2014/main" id="{404EF2FE-1750-09D8-CCBA-6B9956065106}"/>
              </a:ext>
            </a:extLst>
          </p:cNvPr>
          <p:cNvGraphicFramePr>
            <a:graphicFrameLocks noChangeAspect="1"/>
          </p:cNvGraphicFramePr>
          <p:nvPr>
            <p:extLst>
              <p:ext uri="{D42A27DB-BD31-4B8C-83A1-F6EECF244321}">
                <p14:modId xmlns:p14="http://schemas.microsoft.com/office/powerpoint/2010/main" val="2334260377"/>
              </p:ext>
            </p:extLst>
          </p:nvPr>
        </p:nvGraphicFramePr>
        <p:xfrm>
          <a:off x="1206500" y="3127375"/>
          <a:ext cx="6731000" cy="558800"/>
        </p:xfrm>
        <a:graphic>
          <a:graphicData uri="http://schemas.openxmlformats.org/presentationml/2006/ole">
            <mc:AlternateContent xmlns:mc="http://schemas.openxmlformats.org/markup-compatibility/2006">
              <mc:Choice xmlns:v="urn:schemas-microsoft-com:vml" Requires="v">
                <p:oleObj name="Equation" r:id="rId7" imgW="6730920" imgH="558720" progId="Equation.DSMT4">
                  <p:embed/>
                </p:oleObj>
              </mc:Choice>
              <mc:Fallback>
                <p:oleObj name="Equation" r:id="rId7" imgW="6730920" imgH="558720" progId="Equation.DSMT4">
                  <p:embed/>
                  <p:pic>
                    <p:nvPicPr>
                      <p:cNvPr id="0" name=""/>
                      <p:cNvPicPr/>
                      <p:nvPr/>
                    </p:nvPicPr>
                    <p:blipFill>
                      <a:blip r:embed="rId8"/>
                      <a:stretch>
                        <a:fillRect/>
                      </a:stretch>
                    </p:blipFill>
                    <p:spPr>
                      <a:xfrm>
                        <a:off x="1206500" y="3127375"/>
                        <a:ext cx="6731000" cy="558800"/>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71267" y="3990778"/>
            <a:ext cx="6401467" cy="849441"/>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is a useful measure in evaluating inventory liquidity.</a:t>
            </a:r>
          </a:p>
        </p:txBody>
      </p:sp>
      <p:sp>
        <p:nvSpPr>
          <p:cNvPr id="9" name="Slide Number Placeholder">
            <a:extLst>
              <a:ext uri="{FF2B5EF4-FFF2-40B4-BE49-F238E27FC236}">
                <a16:creationId xmlns:a16="http://schemas.microsoft.com/office/drawing/2014/main" id="{22C65D95-E089-3745-5FBC-5DAB069D10BA}"/>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33</a:t>
            </a:fld>
            <a:endParaRPr lang="en-US"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Total Asset Turnover</a:t>
            </a:r>
          </a:p>
        </p:txBody>
      </p:sp>
      <p:pic>
        <p:nvPicPr>
          <p:cNvPr id="3" name="Picture 2">
            <a:extLst>
              <a:ext uri="{FF2B5EF4-FFF2-40B4-BE49-F238E27FC236}">
                <a16:creationId xmlns:a16="http://schemas.microsoft.com/office/drawing/2014/main" id="{E415E6AE-0E01-F223-7C25-FBFD316038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0435" y="1501399"/>
            <a:ext cx="7563130" cy="992992"/>
          </a:xfrm>
          <a:prstGeom prst="rect">
            <a:avLst/>
          </a:prstGeom>
        </p:spPr>
      </p:pic>
      <p:graphicFrame>
        <p:nvGraphicFramePr>
          <p:cNvPr id="8" name="Object 7">
            <a:extLst>
              <a:ext uri="{FF2B5EF4-FFF2-40B4-BE49-F238E27FC236}">
                <a16:creationId xmlns:a16="http://schemas.microsoft.com/office/drawing/2014/main" id="{FFE7DA9D-7CB0-AD3B-9932-B691039BC1B4}"/>
              </a:ext>
            </a:extLst>
          </p:cNvPr>
          <p:cNvGraphicFramePr>
            <a:graphicFrameLocks noChangeAspect="1"/>
          </p:cNvGraphicFramePr>
          <p:nvPr>
            <p:extLst>
              <p:ext uri="{D42A27DB-BD31-4B8C-83A1-F6EECF244321}">
                <p14:modId xmlns:p14="http://schemas.microsoft.com/office/powerpoint/2010/main" val="2741358043"/>
              </p:ext>
            </p:extLst>
          </p:nvPr>
        </p:nvGraphicFramePr>
        <p:xfrm>
          <a:off x="888044" y="1432365"/>
          <a:ext cx="7367912" cy="1114960"/>
        </p:xfrm>
        <a:graphic>
          <a:graphicData uri="http://schemas.openxmlformats.org/presentationml/2006/ole">
            <mc:AlternateContent xmlns:mc="http://schemas.openxmlformats.org/markup-compatibility/2006">
              <mc:Choice xmlns:v="urn:schemas-microsoft-com:vml" Requires="v">
                <p:oleObj name="Equation" r:id="rId4" imgW="2514600" imgH="380880" progId="Equation.DSMT4">
                  <p:embed/>
                </p:oleObj>
              </mc:Choice>
              <mc:Fallback>
                <p:oleObj name="Equation" r:id="rId4" imgW="2514600" imgH="380880" progId="Equation.DSMT4">
                  <p:embed/>
                  <p:pic>
                    <p:nvPicPr>
                      <p:cNvPr id="15" name="Object 14">
                        <a:extLst>
                          <a:ext uri="{FF2B5EF4-FFF2-40B4-BE49-F238E27FC236}">
                            <a16:creationId xmlns:a16="http://schemas.microsoft.com/office/drawing/2014/main" id="{598D97C9-2878-D041-CDE9-B59EF17CCAE8}"/>
                          </a:ext>
                        </a:extLst>
                      </p:cNvPr>
                      <p:cNvPicPr/>
                      <p:nvPr/>
                    </p:nvPicPr>
                    <p:blipFill>
                      <a:blip r:embed="rId5"/>
                      <a:stretch>
                        <a:fillRect/>
                      </a:stretch>
                    </p:blipFill>
                    <p:spPr>
                      <a:xfrm>
                        <a:off x="888044" y="1432365"/>
                        <a:ext cx="7367912" cy="111496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1A823453-057D-984A-3790-536C78EBAB1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73969" y="2923673"/>
            <a:ext cx="7196059" cy="757990"/>
          </a:xfrm>
          <a:prstGeom prst="rect">
            <a:avLst/>
          </a:prstGeom>
        </p:spPr>
      </p:pic>
      <p:graphicFrame>
        <p:nvGraphicFramePr>
          <p:cNvPr id="9" name="Object 8">
            <a:extLst>
              <a:ext uri="{FF2B5EF4-FFF2-40B4-BE49-F238E27FC236}">
                <a16:creationId xmlns:a16="http://schemas.microsoft.com/office/drawing/2014/main" id="{5D022AD3-8CF2-691D-77BF-2D20B783B131}"/>
              </a:ext>
            </a:extLst>
          </p:cNvPr>
          <p:cNvGraphicFramePr>
            <a:graphicFrameLocks noChangeAspect="1"/>
          </p:cNvGraphicFramePr>
          <p:nvPr>
            <p:extLst>
              <p:ext uri="{D42A27DB-BD31-4B8C-83A1-F6EECF244321}">
                <p14:modId xmlns:p14="http://schemas.microsoft.com/office/powerpoint/2010/main" val="1026720685"/>
              </p:ext>
            </p:extLst>
          </p:nvPr>
        </p:nvGraphicFramePr>
        <p:xfrm>
          <a:off x="1608384" y="2944540"/>
          <a:ext cx="5927228" cy="711995"/>
        </p:xfrm>
        <a:graphic>
          <a:graphicData uri="http://schemas.openxmlformats.org/presentationml/2006/ole">
            <mc:AlternateContent xmlns:mc="http://schemas.openxmlformats.org/markup-compatibility/2006">
              <mc:Choice xmlns:v="urn:schemas-microsoft-com:vml" Requires="v">
                <p:oleObj name="Equation" r:id="rId7" imgW="3073320" imgH="368280" progId="Equation.DSMT4">
                  <p:embed/>
                </p:oleObj>
              </mc:Choice>
              <mc:Fallback>
                <p:oleObj name="Equation" r:id="rId7" imgW="3073320" imgH="368280" progId="Equation.DSMT4">
                  <p:embed/>
                  <p:pic>
                    <p:nvPicPr>
                      <p:cNvPr id="16" name="Object 15">
                        <a:extLst>
                          <a:ext uri="{FF2B5EF4-FFF2-40B4-BE49-F238E27FC236}">
                            <a16:creationId xmlns:a16="http://schemas.microsoft.com/office/drawing/2014/main" id="{DD919B54-EA91-7DC8-D9F6-999458EF1EE9}"/>
                          </a:ext>
                        </a:extLst>
                      </p:cNvPr>
                      <p:cNvPicPr/>
                      <p:nvPr/>
                    </p:nvPicPr>
                    <p:blipFill>
                      <a:blip r:embed="rId8"/>
                      <a:stretch>
                        <a:fillRect/>
                      </a:stretch>
                    </p:blipFill>
                    <p:spPr>
                      <a:xfrm>
                        <a:off x="1608384" y="2944540"/>
                        <a:ext cx="5927228" cy="711995"/>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9CCFD3F3-CC58-3FEC-F1DD-2B87AE5DCF3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696608" y="2429117"/>
            <a:ext cx="1243692" cy="627942"/>
          </a:xfrm>
          <a:prstGeom prst="rect">
            <a:avLst/>
          </a:prstGeom>
        </p:spPr>
      </p:pic>
      <p:pic>
        <p:nvPicPr>
          <p:cNvPr id="6" name="Picture 5">
            <a:extLst>
              <a:ext uri="{FF2B5EF4-FFF2-40B4-BE49-F238E27FC236}">
                <a16:creationId xmlns:a16="http://schemas.microsoft.com/office/drawing/2014/main" id="{A0472701-461C-BA4C-A7A2-A94BCE1901A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73937" y="3969112"/>
            <a:ext cx="7198324" cy="634406"/>
          </a:xfrm>
          <a:prstGeom prst="rect">
            <a:avLst/>
          </a:prstGeom>
        </p:spPr>
      </p:pic>
      <p:graphicFrame>
        <p:nvGraphicFramePr>
          <p:cNvPr id="11" name="Object 10">
            <a:extLst>
              <a:ext uri="{FF2B5EF4-FFF2-40B4-BE49-F238E27FC236}">
                <a16:creationId xmlns:a16="http://schemas.microsoft.com/office/drawing/2014/main" id="{20C96B79-ECC9-7B4C-3C80-66F1A9FF49BC}"/>
              </a:ext>
            </a:extLst>
          </p:cNvPr>
          <p:cNvGraphicFramePr>
            <a:graphicFrameLocks noChangeAspect="1"/>
          </p:cNvGraphicFramePr>
          <p:nvPr>
            <p:extLst>
              <p:ext uri="{D42A27DB-BD31-4B8C-83A1-F6EECF244321}">
                <p14:modId xmlns:p14="http://schemas.microsoft.com/office/powerpoint/2010/main" val="3997839741"/>
              </p:ext>
            </p:extLst>
          </p:nvPr>
        </p:nvGraphicFramePr>
        <p:xfrm>
          <a:off x="1030288" y="3990975"/>
          <a:ext cx="7083425" cy="592138"/>
        </p:xfrm>
        <a:graphic>
          <a:graphicData uri="http://schemas.openxmlformats.org/presentationml/2006/ole">
            <mc:AlternateContent xmlns:mc="http://schemas.openxmlformats.org/markup-compatibility/2006">
              <mc:Choice xmlns:v="urn:schemas-microsoft-com:vml" Requires="v">
                <p:oleObj name="Equation" r:id="rId11" imgW="5308560" imgH="444240" progId="Equation.DSMT4">
                  <p:embed/>
                </p:oleObj>
              </mc:Choice>
              <mc:Fallback>
                <p:oleObj name="Equation" r:id="rId11" imgW="5308560" imgH="44424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12"/>
                      <a:stretch>
                        <a:fillRect/>
                      </a:stretch>
                    </p:blipFill>
                    <p:spPr>
                      <a:xfrm>
                        <a:off x="1030288" y="3990975"/>
                        <a:ext cx="7083425" cy="592138"/>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818889" y="4952203"/>
            <a:ext cx="7506223" cy="1256092"/>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marL="342900" indent="-342900" fontAlgn="base">
              <a:spcBef>
                <a:spcPct val="0"/>
              </a:spcBef>
              <a:spcAft>
                <a:spcPct val="0"/>
              </a:spcAft>
              <a:buChar char="•"/>
            </a:pPr>
            <a:r>
              <a:rPr lang="en-US" sz="2400">
                <a:solidFill>
                  <a:srgbClr val="9BBB59">
                    <a:lumMod val="50000"/>
                  </a:srgbClr>
                </a:solidFill>
                <a:latin typeface="Arial" charset="0"/>
                <a:ea typeface="ＭＳ Ｐゴシック" pitchFamily="-108" charset="-128"/>
                <a:cs typeface="Arial" pitchFamily="34" charset="0"/>
              </a:rPr>
              <a:t>This ratio measures a company’s ability to use its assets to generate sales. </a:t>
            </a:r>
          </a:p>
          <a:p>
            <a:pPr marL="342900" indent="-342900" fontAlgn="base">
              <a:spcBef>
                <a:spcPct val="0"/>
              </a:spcBef>
              <a:spcAft>
                <a:spcPct val="0"/>
              </a:spcAft>
              <a:buChar char="•"/>
            </a:pPr>
            <a:r>
              <a:rPr lang="en-US" sz="2400">
                <a:solidFill>
                  <a:srgbClr val="9BBB59">
                    <a:lumMod val="50000"/>
                  </a:srgbClr>
                </a:solidFill>
                <a:latin typeface="Arial" charset="0"/>
                <a:ea typeface="ＭＳ Ｐゴシック" pitchFamily="-108" charset="-128"/>
                <a:cs typeface="Arial" pitchFamily="34" charset="0"/>
              </a:rPr>
              <a:t>It is an important indication of operating efficiency.</a:t>
            </a:r>
          </a:p>
        </p:txBody>
      </p:sp>
      <p:sp>
        <p:nvSpPr>
          <p:cNvPr id="12" name="Slide Number Placeholder">
            <a:extLst>
              <a:ext uri="{FF2B5EF4-FFF2-40B4-BE49-F238E27FC236}">
                <a16:creationId xmlns:a16="http://schemas.microsoft.com/office/drawing/2014/main" id="{E689C681-F2EE-20AC-C17A-E995CC0B36B0}"/>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34</a:t>
            </a:fld>
            <a:endParaRPr lang="en-US"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Solvency</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070128" y="1529779"/>
            <a:ext cx="1479245" cy="827864"/>
          </a:xfrm>
          <a:prstGeom prst="rect">
            <a:avLst/>
          </a:prstGeom>
          <a:solidFill>
            <a:schemeClr val="bg2"/>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0"/>
              </a:spcBef>
              <a:spcAft>
                <a:spcPct val="0"/>
              </a:spcAft>
            </a:pPr>
            <a:r>
              <a:rPr lang="en-US" sz="2400">
                <a:solidFill>
                  <a:schemeClr val="accent2">
                    <a:lumMod val="50000"/>
                  </a:schemeClr>
                </a:solidFill>
                <a:latin typeface="Arial" charset="0"/>
                <a:ea typeface="ＭＳ Ｐゴシック" pitchFamily="-108" charset="-128"/>
                <a:cs typeface="Arial" pitchFamily="34" charset="0"/>
              </a:rPr>
              <a:t>Debt Ratio</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2771286" y="2745890"/>
            <a:ext cx="1734529" cy="827864"/>
          </a:xfrm>
          <a:solidFill>
            <a:schemeClr val="accent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0"/>
              </a:spcBef>
              <a:spcAft>
                <a:spcPct val="0"/>
              </a:spcAft>
            </a:pPr>
            <a:r>
              <a:rPr lang="en-US" sz="2400">
                <a:solidFill>
                  <a:schemeClr val="bg1"/>
                </a:solidFill>
                <a:latin typeface="Arial" charset="0"/>
                <a:ea typeface="ＭＳ Ｐゴシック" pitchFamily="-108" charset="-128"/>
                <a:cs typeface="Arial" pitchFamily="34" charset="0"/>
              </a:rPr>
              <a:t>Equity Ratio</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4238625" y="3884904"/>
            <a:ext cx="2466976" cy="827864"/>
          </a:xfrm>
          <a:solidFill>
            <a:schemeClr val="bg2"/>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a:solidFill>
                  <a:schemeClr val="accent2">
                    <a:lumMod val="50000"/>
                  </a:schemeClr>
                </a:solidFill>
                <a:latin typeface="Arial" charset="0"/>
                <a:ea typeface="ＭＳ Ｐゴシック" pitchFamily="-108" charset="-128"/>
                <a:cs typeface="Arial" pitchFamily="34" charset="0"/>
              </a:rPr>
              <a:t>Debt-to-Equity Ratio</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6248398" y="5098325"/>
            <a:ext cx="2095501" cy="1200381"/>
          </a:xfrm>
          <a:solidFill>
            <a:schemeClr val="accent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400">
                <a:solidFill>
                  <a:schemeClr val="bg1"/>
                </a:solidFill>
                <a:latin typeface="Arial" charset="0"/>
                <a:ea typeface="ＭＳ Ｐゴシック" pitchFamily="-108" charset="-128"/>
                <a:cs typeface="Arial" pitchFamily="34" charset="0"/>
              </a:rPr>
              <a:t>Times Interest Earned</a:t>
            </a:r>
          </a:p>
        </p:txBody>
      </p:sp>
      <p:sp>
        <p:nvSpPr>
          <p:cNvPr id="3" name="Slide Number Placeholder">
            <a:extLst>
              <a:ext uri="{FF2B5EF4-FFF2-40B4-BE49-F238E27FC236}">
                <a16:creationId xmlns:a16="http://schemas.microsoft.com/office/drawing/2014/main" id="{7EA9F621-FBFC-9E4C-3D14-158EA7FCB821}"/>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35</a:t>
            </a:fld>
            <a:endParaRPr lang="en-US" dirty="0">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Debt Ratio and Equity Ratio</a:t>
            </a:r>
          </a:p>
        </p:txBody>
      </p:sp>
      <p:sp>
        <p:nvSpPr>
          <p:cNvPr id="5" name="Table Summary 1" hidden="1">
            <a:extLst>
              <a:ext uri="{FF2B5EF4-FFF2-40B4-BE49-F238E27FC236}">
                <a16:creationId xmlns:a16="http://schemas.microsoft.com/office/drawing/2014/main" id="{D13536C2-DC17-4031-9948-17E37EF99112}"/>
              </a:ext>
            </a:extLst>
          </p:cNvPr>
          <p:cNvSpPr>
            <a:spLocks noGrp="1"/>
          </p:cNvSpPr>
          <p:nvPr>
            <p:ph sz="quarter" idx="11"/>
          </p:nvPr>
        </p:nvSpPr>
        <p:spPr>
          <a:xfrm>
            <a:off x="2303009" y="1587156"/>
            <a:ext cx="3352663" cy="533540"/>
          </a:xfrm>
          <a:prstGeom prst="rect">
            <a:avLst/>
          </a:prstGeom>
        </p:spPr>
        <p:txBody>
          <a:bodyPr/>
          <a:lstStyle>
            <a:lvl1pPr>
              <a:defRPr/>
            </a:lvl1pPr>
          </a:lstStyle>
          <a:p>
            <a:pPr marL="0" marR="0" lvl="0" indent="0" algn="l" fontAlgn="auto">
              <a:lnSpc>
                <a:spcPct val="100000"/>
              </a:lnSpc>
              <a:spcBef>
                <a:spcPct val="0"/>
              </a:spcBef>
              <a:spcAft>
                <a:spcPts val="800"/>
              </a:spcAft>
            </a:pPr>
            <a:r>
              <a:rPr lang="en-US" sz="1000" b="0" i="0" u="none" strike="noStrike" baseline="0" dirty="0">
                <a:solidFill>
                  <a:srgbClr val="000000"/>
                </a:solidFill>
                <a:latin typeface="Calibri"/>
              </a:rPr>
              <a:t>A table summarizes the current year and ratio values of 3 accounts listed in column 1. The ratio 82.4 percent is labeled debt ratio and the ratio 17.6 percent is labeled, equity ratio.</a:t>
            </a:r>
          </a:p>
        </p:txBody>
      </p:sp>
      <p:graphicFrame>
        <p:nvGraphicFramePr>
          <p:cNvPr id="3" name="Table 2">
            <a:extLst>
              <a:ext uri="{FF2B5EF4-FFF2-40B4-BE49-F238E27FC236}">
                <a16:creationId xmlns:a16="http://schemas.microsoft.com/office/drawing/2014/main" id="{CBB13F5B-D7A8-149C-6C58-FB5DBD31375D}"/>
              </a:ext>
            </a:extLst>
          </p:cNvPr>
          <p:cNvGraphicFramePr>
            <a:graphicFrameLocks noGrp="1"/>
          </p:cNvGraphicFramePr>
          <p:nvPr>
            <p:extLst>
              <p:ext uri="{D42A27DB-BD31-4B8C-83A1-F6EECF244321}">
                <p14:modId xmlns:p14="http://schemas.microsoft.com/office/powerpoint/2010/main" val="3306328739"/>
              </p:ext>
            </p:extLst>
          </p:nvPr>
        </p:nvGraphicFramePr>
        <p:xfrm>
          <a:off x="2314732" y="1598879"/>
          <a:ext cx="4514536" cy="991712"/>
        </p:xfrm>
        <a:graphic>
          <a:graphicData uri="http://schemas.openxmlformats.org/drawingml/2006/table">
            <a:tbl>
              <a:tblPr firstRow="1" bandRow="1">
                <a:tableStyleId>{5C22544A-7EE6-4342-B048-85BDC9FD1C3A}</a:tableStyleId>
              </a:tblPr>
              <a:tblGrid>
                <a:gridCol w="1675377">
                  <a:extLst>
                    <a:ext uri="{9D8B030D-6E8A-4147-A177-3AD203B41FA5}">
                      <a16:colId xmlns:a16="http://schemas.microsoft.com/office/drawing/2014/main" val="1262929459"/>
                    </a:ext>
                  </a:extLst>
                </a:gridCol>
                <a:gridCol w="902525">
                  <a:extLst>
                    <a:ext uri="{9D8B030D-6E8A-4147-A177-3AD203B41FA5}">
                      <a16:colId xmlns:a16="http://schemas.microsoft.com/office/drawing/2014/main" val="1152438664"/>
                    </a:ext>
                  </a:extLst>
                </a:gridCol>
                <a:gridCol w="961901">
                  <a:extLst>
                    <a:ext uri="{9D8B030D-6E8A-4147-A177-3AD203B41FA5}">
                      <a16:colId xmlns:a16="http://schemas.microsoft.com/office/drawing/2014/main" val="911885673"/>
                    </a:ext>
                  </a:extLst>
                </a:gridCol>
                <a:gridCol w="974733">
                  <a:extLst>
                    <a:ext uri="{9D8B030D-6E8A-4147-A177-3AD203B41FA5}">
                      <a16:colId xmlns:a16="http://schemas.microsoft.com/office/drawing/2014/main" val="2101405077"/>
                    </a:ext>
                  </a:extLst>
                </a:gridCol>
              </a:tblGrid>
              <a:tr h="235610">
                <a:tc>
                  <a:txBody>
                    <a:bodyPr/>
                    <a:lstStyle/>
                    <a:p>
                      <a:r>
                        <a:rPr lang="en-US" sz="1000" dirty="0">
                          <a:latin typeface="Calibri" panose="020F0502020204030204" pitchFamily="34" charset="0"/>
                          <a:cs typeface="Calibri" panose="020F0502020204030204" pitchFamily="34" charset="0"/>
                        </a:rPr>
                        <a:t>Apple, $ millions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000" dirty="0">
                          <a:latin typeface="Calibri" panose="020F0502020204030204" pitchFamily="34" charset="0"/>
                          <a:cs typeface="Calibri" panose="020F0502020204030204" pitchFamily="34" charset="0"/>
                        </a:rPr>
                        <a:t>Current Year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r"/>
                      <a:r>
                        <a:rPr lang="en-US" sz="1000" dirty="0">
                          <a:latin typeface="Calibri" panose="020F0502020204030204" pitchFamily="34" charset="0"/>
                          <a:cs typeface="Calibri" panose="020F0502020204030204" pitchFamily="34" charset="0"/>
                        </a:rPr>
                        <a:t>Ratios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endParaRPr lang="en-US" sz="10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3313541494"/>
                  </a:ext>
                </a:extLst>
              </a:tr>
              <a:tr h="235610">
                <a:tc>
                  <a:txBody>
                    <a:bodyPr/>
                    <a:lstStyle/>
                    <a:p>
                      <a:r>
                        <a:rPr lang="en-US" sz="1000" dirty="0">
                          <a:latin typeface="Calibri" panose="020F0502020204030204" pitchFamily="34" charset="0"/>
                          <a:cs typeface="Calibri" panose="020F0502020204030204" pitchFamily="34" charset="0"/>
                        </a:rPr>
                        <a:t>Total liabilities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dirty="0">
                          <a:latin typeface="Calibri" panose="020F0502020204030204" pitchFamily="34" charset="0"/>
                          <a:cs typeface="Calibri" panose="020F0502020204030204" pitchFamily="34" charset="0"/>
                        </a:rPr>
                        <a:t>$290,437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b="1" dirty="0">
                          <a:solidFill>
                            <a:srgbClr val="C00000"/>
                          </a:solidFill>
                          <a:latin typeface="Calibri" panose="020F0502020204030204" pitchFamily="34" charset="0"/>
                          <a:cs typeface="Calibri" panose="020F0502020204030204" pitchFamily="34" charset="0"/>
                        </a:rPr>
                        <a:t>82.4%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91440"/>
                      <a:r>
                        <a:rPr lang="en-US" sz="1000" b="1" dirty="0">
                          <a:solidFill>
                            <a:srgbClr val="C00000"/>
                          </a:solidFill>
                          <a:latin typeface="Calibri" panose="020F0502020204030204" pitchFamily="34" charset="0"/>
                          <a:cs typeface="Calibri" panose="020F0502020204030204" pitchFamily="34" charset="0"/>
                        </a:rPr>
                        <a:t>[Debt ratio]</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602062838"/>
                  </a:ext>
                </a:extLst>
              </a:tr>
              <a:tr h="235610">
                <a:tc>
                  <a:txBody>
                    <a:bodyPr/>
                    <a:lstStyle/>
                    <a:p>
                      <a:r>
                        <a:rPr lang="en-US" sz="1000" dirty="0">
                          <a:latin typeface="Calibri" panose="020F0502020204030204" pitchFamily="34" charset="0"/>
                          <a:cs typeface="Calibri" panose="020F0502020204030204" pitchFamily="34" charset="0"/>
                        </a:rPr>
                        <a:t>Total equity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u="sng" baseline="0" dirty="0">
                          <a:uFill>
                            <a:solidFill>
                              <a:schemeClr val="tx1"/>
                            </a:solidFill>
                          </a:uFill>
                          <a:latin typeface="Calibri" panose="020F0502020204030204" pitchFamily="34" charset="0"/>
                          <a:cs typeface="Calibri" panose="020F0502020204030204" pitchFamily="34" charset="0"/>
                        </a:rPr>
                        <a:t>    62,146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algn="r"/>
                      <a:r>
                        <a:rPr lang="en-US" sz="1000" b="1" u="sng" baseline="0" dirty="0">
                          <a:solidFill>
                            <a:srgbClr val="C00000"/>
                          </a:solidFill>
                          <a:uFill>
                            <a:solidFill>
                              <a:schemeClr val="tx1"/>
                            </a:solidFill>
                          </a:uFill>
                          <a:latin typeface="Calibri" panose="020F0502020204030204" pitchFamily="34" charset="0"/>
                          <a:cs typeface="Calibri" panose="020F0502020204030204" pitchFamily="34" charset="0"/>
                        </a:rPr>
                        <a:t>  17.6</a:t>
                      </a:r>
                      <a:r>
                        <a:rPr lang="en-US" sz="1000" b="1" u="none" baseline="0" dirty="0">
                          <a:solidFill>
                            <a:srgbClr val="C00000"/>
                          </a:solidFill>
                          <a:uFill>
                            <a:solidFill>
                              <a:schemeClr val="tx1"/>
                            </a:solidFill>
                          </a:uFill>
                          <a:latin typeface="Calibri" panose="020F0502020204030204" pitchFamily="34" charset="0"/>
                          <a:cs typeface="Calibri" panose="020F050202020403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tc>
                  <a:txBody>
                    <a:bodyPr/>
                    <a:lstStyle/>
                    <a:p>
                      <a:pPr marL="91440"/>
                      <a:r>
                        <a:rPr lang="en-US" sz="1000" b="1" dirty="0">
                          <a:solidFill>
                            <a:srgbClr val="C00000"/>
                          </a:solidFill>
                          <a:latin typeface="Calibri" panose="020F0502020204030204" pitchFamily="34" charset="0"/>
                          <a:cs typeface="Calibri" panose="020F0502020204030204" pitchFamily="34" charset="0"/>
                        </a:rPr>
                        <a:t>[Equity ratio]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580624135"/>
                  </a:ext>
                </a:extLst>
              </a:tr>
              <a:tr h="260192">
                <a:tc>
                  <a:txBody>
                    <a:bodyPr/>
                    <a:lstStyle/>
                    <a:p>
                      <a:r>
                        <a:rPr lang="en-US" sz="1000" dirty="0">
                          <a:latin typeface="Calibri" panose="020F0502020204030204" pitchFamily="34" charset="0"/>
                          <a:cs typeface="Calibri" panose="020F0502020204030204" pitchFamily="34" charset="0"/>
                        </a:rPr>
                        <a:t>Total liabilities and equity</a:t>
                      </a:r>
                    </a:p>
                  </a:txBody>
                  <a:tcPr>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000" u="dbl" baseline="0" dirty="0">
                          <a:uFill>
                            <a:solidFill>
                              <a:schemeClr val="tx1"/>
                            </a:solidFill>
                          </a:uFill>
                          <a:latin typeface="Calibri" panose="020F0502020204030204" pitchFamily="34" charset="0"/>
                          <a:cs typeface="Calibri" panose="020F0502020204030204" pitchFamily="34" charset="0"/>
                        </a:rPr>
                        <a:t>$352,583</a:t>
                      </a:r>
                    </a:p>
                  </a:txBody>
                  <a:tcPr>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r"/>
                      <a:r>
                        <a:rPr lang="en-US" sz="1000" u="dbl" baseline="0" dirty="0">
                          <a:uFill>
                            <a:solidFill>
                              <a:schemeClr val="tx1"/>
                            </a:solidFill>
                          </a:uFill>
                          <a:latin typeface="Calibri" panose="020F0502020204030204" pitchFamily="34" charset="0"/>
                          <a:cs typeface="Calibri" panose="020F0502020204030204" pitchFamily="34" charset="0"/>
                        </a:rPr>
                        <a:t>100.0</a:t>
                      </a:r>
                      <a:r>
                        <a:rPr lang="en-US" sz="1000" dirty="0">
                          <a:latin typeface="Calibri" panose="020F0502020204030204" pitchFamily="34" charset="0"/>
                          <a:cs typeface="Calibri" panose="020F0502020204030204" pitchFamily="34" charset="0"/>
                        </a:rPr>
                        <a:t>%</a:t>
                      </a:r>
                    </a:p>
                  </a:txBody>
                  <a:tcPr>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endParaRPr lang="en-US" sz="10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110770497"/>
                  </a:ext>
                </a:extLst>
              </a:tr>
            </a:tbl>
          </a:graphicData>
        </a:graphic>
      </p:graphicFrame>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2197303" y="3397555"/>
            <a:ext cx="4749395" cy="414423"/>
          </a:xfrm>
          <a:solidFill>
            <a:srgbClr val="632523"/>
          </a:solidFill>
        </p:spPr>
        <p:txBody>
          <a:bodyPr vert="horz" lIns="91440" tIns="45720" rIns="91440" bIns="45720" rtlCol="0">
            <a:noAutofit/>
          </a:bodyPr>
          <a:lstStyle>
            <a:lvl1pPr>
              <a:defRPr/>
            </a:lvl1pPr>
          </a:lstStyle>
          <a:p>
            <a:pPr algn="ctr" fontAlgn="base">
              <a:spcBef>
                <a:spcPct val="0"/>
              </a:spcBef>
              <a:spcAft>
                <a:spcPct val="0"/>
              </a:spcAft>
              <a:buFontTx/>
            </a:pPr>
            <a:r>
              <a:rPr lang="en-US" dirty="0">
                <a:solidFill>
                  <a:prstClr val="white"/>
                </a:solidFill>
                <a:latin typeface="Arial" pitchFamily="34" charset="0"/>
                <a:ea typeface="MS PGothic" pitchFamily="34" charset="-128"/>
                <a:cs typeface="Arial" pitchFamily="34" charset="0"/>
              </a:rPr>
              <a:t>$290,437 ÷ $352,583 = 82.4%</a:t>
            </a:r>
          </a:p>
        </p:txBody>
      </p:sp>
      <p:pic>
        <p:nvPicPr>
          <p:cNvPr id="9" name="Picture 8" descr="points to debt ratio">
            <a:extLst>
              <a:ext uri="{FF2B5EF4-FFF2-40B4-BE49-F238E27FC236}">
                <a16:creationId xmlns:a16="http://schemas.microsoft.com/office/drawing/2014/main" id="{6160589A-4084-CC9E-3159-6FEEDA68AC70}"/>
              </a:ext>
            </a:extLst>
          </p:cNvPr>
          <p:cNvPicPr>
            <a:picLocks noChangeAspect="1"/>
          </p:cNvPicPr>
          <p:nvPr/>
        </p:nvPicPr>
        <p:blipFill>
          <a:blip r:embed="rId3"/>
          <a:stretch>
            <a:fillRect/>
          </a:stretch>
        </p:blipFill>
        <p:spPr>
          <a:xfrm>
            <a:off x="5601951" y="1878136"/>
            <a:ext cx="792549" cy="1682642"/>
          </a:xfrm>
          <a:prstGeom prst="rect">
            <a:avLst/>
          </a:prstGeom>
        </p:spPr>
      </p:pic>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548157" y="4239489"/>
            <a:ext cx="8047687" cy="1639879"/>
          </a:xfr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The </a:t>
            </a:r>
            <a:r>
              <a:rPr kumimoji="0" lang="en-US" sz="2400" b="0" i="1"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debt ratio</a:t>
            </a:r>
            <a:r>
              <a:rPr kumimoji="0" lang="en-US" sz="2400" b="0" i="0"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 shows total liabilities as a percent of total assets.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The </a:t>
            </a:r>
            <a:r>
              <a:rPr kumimoji="0" lang="en-US" sz="2400" b="0" i="1"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equity ratio</a:t>
            </a:r>
            <a:r>
              <a:rPr kumimoji="0" lang="en-US" sz="2400" b="0" i="0" u="none" strike="noStrike" kern="1200" cap="none" spc="0" normalizeH="0" baseline="0" noProof="0" dirty="0">
                <a:ln>
                  <a:noFill/>
                </a:ln>
                <a:solidFill>
                  <a:srgbClr val="9BBB59">
                    <a:lumMod val="50000"/>
                  </a:srgbClr>
                </a:solidFill>
                <a:effectLst/>
                <a:uLnTx/>
                <a:uFillTx/>
                <a:latin typeface="Arial" charset="0"/>
                <a:ea typeface="ＭＳ Ｐゴシック" pitchFamily="-108" charset="-128"/>
                <a:cs typeface="Arial" pitchFamily="34" charset="0"/>
              </a:rPr>
              <a:t> shows total equity as a percent of total assets.</a:t>
            </a:r>
          </a:p>
        </p:txBody>
      </p:sp>
      <p:sp>
        <p:nvSpPr>
          <p:cNvPr id="4" name="Slide Number Placeholder">
            <a:extLst>
              <a:ext uri="{FF2B5EF4-FFF2-40B4-BE49-F238E27FC236}">
                <a16:creationId xmlns:a16="http://schemas.microsoft.com/office/drawing/2014/main" id="{72BA4CD1-51EF-E8EF-5366-1EE405091F83}"/>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36</a:t>
            </a:fld>
            <a:endParaRPr lang="en-US"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Debt-to-Equity Ratio</a:t>
            </a:r>
          </a:p>
        </p:txBody>
      </p:sp>
      <p:pic>
        <p:nvPicPr>
          <p:cNvPr id="3" name="Picture 2">
            <a:extLst>
              <a:ext uri="{FF2B5EF4-FFF2-40B4-BE49-F238E27FC236}">
                <a16:creationId xmlns:a16="http://schemas.microsoft.com/office/drawing/2014/main" id="{64BB5ADD-A6B8-E63A-9B79-B22DEB2652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9788" y="1611706"/>
            <a:ext cx="6986622" cy="1164437"/>
          </a:xfrm>
          <a:prstGeom prst="rect">
            <a:avLst/>
          </a:prstGeom>
        </p:spPr>
      </p:pic>
      <p:graphicFrame>
        <p:nvGraphicFramePr>
          <p:cNvPr id="4" name="Object 3">
            <a:extLst>
              <a:ext uri="{FF2B5EF4-FFF2-40B4-BE49-F238E27FC236}">
                <a16:creationId xmlns:a16="http://schemas.microsoft.com/office/drawing/2014/main" id="{DF66AA0D-49E6-FC08-8896-142DC4E3586F}"/>
              </a:ext>
            </a:extLst>
          </p:cNvPr>
          <p:cNvGraphicFramePr>
            <a:graphicFrameLocks noChangeAspect="1"/>
          </p:cNvGraphicFramePr>
          <p:nvPr>
            <p:extLst>
              <p:ext uri="{D42A27DB-BD31-4B8C-83A1-F6EECF244321}">
                <p14:modId xmlns:p14="http://schemas.microsoft.com/office/powerpoint/2010/main" val="482486241"/>
              </p:ext>
            </p:extLst>
          </p:nvPr>
        </p:nvGraphicFramePr>
        <p:xfrm>
          <a:off x="1495485" y="1675683"/>
          <a:ext cx="6155229" cy="1036483"/>
        </p:xfrm>
        <a:graphic>
          <a:graphicData uri="http://schemas.openxmlformats.org/presentationml/2006/ole">
            <mc:AlternateContent xmlns:mc="http://schemas.openxmlformats.org/markup-compatibility/2006">
              <mc:Choice xmlns:v="urn:schemas-microsoft-com:vml" Requires="v">
                <p:oleObj name="Equation" r:id="rId4" imgW="2489040" imgH="419040" progId="Equation.DSMT4">
                  <p:embed/>
                </p:oleObj>
              </mc:Choice>
              <mc:Fallback>
                <p:oleObj name="Equation" r:id="rId4" imgW="2489040" imgH="41904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1495485" y="1675683"/>
                        <a:ext cx="6155229" cy="103648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F2FC78E-3DF9-72D6-8FBB-419F1094C4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34138" y="2954126"/>
            <a:ext cx="6072820" cy="714866"/>
          </a:xfrm>
          <a:prstGeom prst="rect">
            <a:avLst/>
          </a:prstGeom>
        </p:spPr>
      </p:pic>
      <p:graphicFrame>
        <p:nvGraphicFramePr>
          <p:cNvPr id="8" name="Object 7">
            <a:extLst>
              <a:ext uri="{FF2B5EF4-FFF2-40B4-BE49-F238E27FC236}">
                <a16:creationId xmlns:a16="http://schemas.microsoft.com/office/drawing/2014/main" id="{B5F4D482-F5F2-66DF-19D4-C67BE359C562}"/>
              </a:ext>
            </a:extLst>
          </p:cNvPr>
          <p:cNvGraphicFramePr>
            <a:graphicFrameLocks noChangeAspect="1"/>
          </p:cNvGraphicFramePr>
          <p:nvPr>
            <p:extLst>
              <p:ext uri="{D42A27DB-BD31-4B8C-83A1-F6EECF244321}">
                <p14:modId xmlns:p14="http://schemas.microsoft.com/office/powerpoint/2010/main" val="3348231599"/>
              </p:ext>
            </p:extLst>
          </p:nvPr>
        </p:nvGraphicFramePr>
        <p:xfrm>
          <a:off x="1717675" y="2997200"/>
          <a:ext cx="5705475" cy="628650"/>
        </p:xfrm>
        <a:graphic>
          <a:graphicData uri="http://schemas.openxmlformats.org/presentationml/2006/ole">
            <mc:AlternateContent xmlns:mc="http://schemas.openxmlformats.org/markup-compatibility/2006">
              <mc:Choice xmlns:v="urn:schemas-microsoft-com:vml" Requires="v">
                <p:oleObj name="Equation" r:id="rId7" imgW="4584600" imgH="507960" progId="Equation.DSMT4">
                  <p:embed/>
                </p:oleObj>
              </mc:Choice>
              <mc:Fallback>
                <p:oleObj name="Equation" r:id="rId7" imgW="4584600" imgH="50796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1717675" y="2997200"/>
                        <a:ext cx="5705475" cy="628650"/>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856048" y="3990778"/>
            <a:ext cx="7431904" cy="1650001"/>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what portion of a company’s assets are contributed by creditors. A larger debt-to-equity ratio implies less opportunity to expand through use of debt financing.</a:t>
            </a:r>
          </a:p>
        </p:txBody>
      </p:sp>
      <p:sp>
        <p:nvSpPr>
          <p:cNvPr id="9" name="Slide Number Placeholder">
            <a:extLst>
              <a:ext uri="{FF2B5EF4-FFF2-40B4-BE49-F238E27FC236}">
                <a16:creationId xmlns:a16="http://schemas.microsoft.com/office/drawing/2014/main" id="{6E34964C-FF69-B363-BB70-F03ABCE1FAE5}"/>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37</a:t>
            </a:fld>
            <a:endParaRPr lang="en-US"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Times Interest Earned</a:t>
            </a:r>
          </a:p>
        </p:txBody>
      </p:sp>
      <p:pic>
        <p:nvPicPr>
          <p:cNvPr id="3" name="Picture 2">
            <a:extLst>
              <a:ext uri="{FF2B5EF4-FFF2-40B4-BE49-F238E27FC236}">
                <a16:creationId xmlns:a16="http://schemas.microsoft.com/office/drawing/2014/main" id="{355261A6-076A-5F12-7A74-A0BE677246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7808" y="1518310"/>
            <a:ext cx="8108383" cy="1359526"/>
          </a:xfrm>
          <a:prstGeom prst="rect">
            <a:avLst/>
          </a:prstGeom>
        </p:spPr>
      </p:pic>
      <p:graphicFrame>
        <p:nvGraphicFramePr>
          <p:cNvPr id="4" name="Object 3">
            <a:extLst>
              <a:ext uri="{FF2B5EF4-FFF2-40B4-BE49-F238E27FC236}">
                <a16:creationId xmlns:a16="http://schemas.microsoft.com/office/drawing/2014/main" id="{865F6221-B1FE-C127-A5B1-DCB483066FD8}"/>
              </a:ext>
            </a:extLst>
          </p:cNvPr>
          <p:cNvGraphicFramePr>
            <a:graphicFrameLocks noChangeAspect="1"/>
          </p:cNvGraphicFramePr>
          <p:nvPr>
            <p:extLst>
              <p:ext uri="{D42A27DB-BD31-4B8C-83A1-F6EECF244321}">
                <p14:modId xmlns:p14="http://schemas.microsoft.com/office/powerpoint/2010/main" val="4145134242"/>
              </p:ext>
            </p:extLst>
          </p:nvPr>
        </p:nvGraphicFramePr>
        <p:xfrm>
          <a:off x="530849" y="1544425"/>
          <a:ext cx="7607300" cy="1231900"/>
        </p:xfrm>
        <a:graphic>
          <a:graphicData uri="http://schemas.openxmlformats.org/presentationml/2006/ole">
            <mc:AlternateContent xmlns:mc="http://schemas.openxmlformats.org/markup-compatibility/2006">
              <mc:Choice xmlns:v="urn:schemas-microsoft-com:vml" Requires="v">
                <p:oleObj name="Equation" r:id="rId4" imgW="7607160" imgH="1231560" progId="Equation.DSMT4">
                  <p:embed/>
                </p:oleObj>
              </mc:Choice>
              <mc:Fallback>
                <p:oleObj name="Equation" r:id="rId4" imgW="7607160" imgH="1231560" progId="Equation.DSMT4">
                  <p:embed/>
                  <p:pic>
                    <p:nvPicPr>
                      <p:cNvPr id="0" name=""/>
                      <p:cNvPicPr/>
                      <p:nvPr/>
                    </p:nvPicPr>
                    <p:blipFill>
                      <a:blip r:embed="rId5"/>
                      <a:stretch>
                        <a:fillRect/>
                      </a:stretch>
                    </p:blipFill>
                    <p:spPr>
                      <a:xfrm>
                        <a:off x="530849" y="1544425"/>
                        <a:ext cx="7607300" cy="12319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FFFDBEDA-7614-D811-2933-D8B6E482BC9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9783" y="3138529"/>
            <a:ext cx="3834716" cy="1438781"/>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99783" y="3138529"/>
            <a:ext cx="3834716" cy="1438781"/>
          </a:xfrm>
          <a:prstGeom prst="rect">
            <a:avLst/>
          </a:prstGeom>
        </p:spPr>
        <p:txBody>
          <a:bodyPr/>
          <a:lstStyle>
            <a:lvl1pPr>
              <a:defRPr/>
            </a:lvl1pPr>
          </a:lstStyle>
          <a:p>
            <a:pPr marL="201168" marR="0" lvl="0" indent="0" algn="l" fontAlgn="base">
              <a:lnSpc>
                <a:spcPct val="100000"/>
              </a:lnSpc>
              <a:spcBef>
                <a:spcPct val="0"/>
              </a:spcBef>
              <a:spcAft>
                <a:spcPct val="0"/>
              </a:spcAft>
            </a:pPr>
            <a:r>
              <a:rPr lang="en-US" sz="1800" b="0" i="0" u="none" strike="noStrike" baseline="0">
                <a:solidFill>
                  <a:srgbClr val="1F497D"/>
                </a:solidFill>
                <a:latin typeface="Arial"/>
              </a:rPr>
              <a:t>Net income</a:t>
            </a:r>
          </a:p>
          <a:p>
            <a:pPr marL="0" marR="0" lvl="0" indent="0" algn="l" fontAlgn="base">
              <a:lnSpc>
                <a:spcPct val="100000"/>
              </a:lnSpc>
              <a:spcBef>
                <a:spcPct val="0"/>
              </a:spcBef>
              <a:spcAft>
                <a:spcPct val="0"/>
              </a:spcAft>
            </a:pPr>
            <a:r>
              <a:rPr lang="en-US" sz="1800" b="0" i="0" u="none" strike="noStrike" baseline="0">
                <a:solidFill>
                  <a:srgbClr val="1F497D"/>
                </a:solidFill>
                <a:latin typeface="Arial"/>
              </a:rPr>
              <a:t>+ Interest expense</a:t>
            </a:r>
          </a:p>
          <a:p>
            <a:pPr marL="0" marR="0" lvl="0" indent="0" algn="l" fontAlgn="base">
              <a:lnSpc>
                <a:spcPct val="100000"/>
              </a:lnSpc>
              <a:spcBef>
                <a:spcPct val="0"/>
              </a:spcBef>
              <a:spcAft>
                <a:spcPct val="0"/>
              </a:spcAft>
            </a:pPr>
            <a:r>
              <a:rPr lang="en-US" sz="1800" b="0" i="0" u="none" strike="noStrike" baseline="0">
                <a:solidFill>
                  <a:srgbClr val="1F497D"/>
                </a:solidFill>
                <a:latin typeface="Arial"/>
              </a:rPr>
              <a:t>+ Income taxes</a:t>
            </a:r>
          </a:p>
          <a:p>
            <a:pPr marL="0" marR="0" lvl="0" indent="0" algn="l" fontAlgn="base">
              <a:lnSpc>
                <a:spcPct val="100000"/>
              </a:lnSpc>
              <a:spcBef>
                <a:spcPct val="0"/>
              </a:spcBef>
              <a:spcAft>
                <a:spcPct val="0"/>
              </a:spcAft>
            </a:pPr>
            <a:r>
              <a:rPr lang="en-US" sz="1800" b="0" i="0" u="none" strike="noStrike" baseline="0">
                <a:solidFill>
                  <a:srgbClr val="1F497D"/>
                </a:solidFill>
                <a:latin typeface="Arial"/>
              </a:rPr>
              <a:t>= Income before interest and taxes</a:t>
            </a:r>
          </a:p>
        </p:txBody>
      </p:sp>
      <p:pic>
        <p:nvPicPr>
          <p:cNvPr id="9" name="Picture 8">
            <a:extLst>
              <a:ext uri="{FF2B5EF4-FFF2-40B4-BE49-F238E27FC236}">
                <a16:creationId xmlns:a16="http://schemas.microsoft.com/office/drawing/2014/main" id="{5E4D021E-ED00-8362-3847-EF06F9A8DC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295779" y="2070044"/>
            <a:ext cx="1018120" cy="2078916"/>
          </a:xfrm>
          <a:prstGeom prst="rect">
            <a:avLst/>
          </a:prstGeom>
        </p:spPr>
      </p:pic>
      <p:pic>
        <p:nvPicPr>
          <p:cNvPr id="11" name="Picture 10">
            <a:extLst>
              <a:ext uri="{FF2B5EF4-FFF2-40B4-BE49-F238E27FC236}">
                <a16:creationId xmlns:a16="http://schemas.microsoft.com/office/drawing/2014/main" id="{8A3ECBBD-DA54-F9CE-5388-5D3284EFCDB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494682" y="3364484"/>
            <a:ext cx="4277383" cy="751331"/>
          </a:xfrm>
          <a:prstGeom prst="rect">
            <a:avLst/>
          </a:prstGeom>
        </p:spPr>
      </p:pic>
      <p:graphicFrame>
        <p:nvGraphicFramePr>
          <p:cNvPr id="12" name="Object 11">
            <a:extLst>
              <a:ext uri="{FF2B5EF4-FFF2-40B4-BE49-F238E27FC236}">
                <a16:creationId xmlns:a16="http://schemas.microsoft.com/office/drawing/2014/main" id="{084731D4-A4A2-26DD-BF99-55BFB5E3E120}"/>
              </a:ext>
            </a:extLst>
          </p:cNvPr>
          <p:cNvGraphicFramePr>
            <a:graphicFrameLocks noChangeAspect="1"/>
          </p:cNvGraphicFramePr>
          <p:nvPr>
            <p:extLst>
              <p:ext uri="{D42A27DB-BD31-4B8C-83A1-F6EECF244321}">
                <p14:modId xmlns:p14="http://schemas.microsoft.com/office/powerpoint/2010/main" val="3864658871"/>
              </p:ext>
            </p:extLst>
          </p:nvPr>
        </p:nvGraphicFramePr>
        <p:xfrm>
          <a:off x="4592638" y="3413125"/>
          <a:ext cx="4081462" cy="654050"/>
        </p:xfrm>
        <a:graphic>
          <a:graphicData uri="http://schemas.openxmlformats.org/presentationml/2006/ole">
            <mc:AlternateContent xmlns:mc="http://schemas.openxmlformats.org/markup-compatibility/2006">
              <mc:Choice xmlns:v="urn:schemas-microsoft-com:vml" Requires="v">
                <p:oleObj name="Equation" r:id="rId9" imgW="3149280" imgH="507960" progId="Equation.DSMT4">
                  <p:embed/>
                </p:oleObj>
              </mc:Choice>
              <mc:Fallback>
                <p:oleObj name="Equation" r:id="rId9" imgW="3149280" imgH="50796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10"/>
                      <a:stretch>
                        <a:fillRect/>
                      </a:stretch>
                    </p:blipFill>
                    <p:spPr>
                      <a:xfrm>
                        <a:off x="4592638" y="3413125"/>
                        <a:ext cx="4081462" cy="654050"/>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339259" y="4902900"/>
            <a:ext cx="6465482" cy="879449"/>
          </a:xfr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dirty="0">
                <a:solidFill>
                  <a:srgbClr val="9BBB59">
                    <a:lumMod val="50000"/>
                  </a:srgbClr>
                </a:solidFill>
                <a:latin typeface="Arial" charset="0"/>
                <a:ea typeface="ＭＳ Ｐゴシック" pitchFamily="-108" charset="-128"/>
                <a:cs typeface="Arial" pitchFamily="34" charset="0"/>
              </a:rPr>
              <a:t>This is the most common measure of a company’s ability to pay interest expense.</a:t>
            </a:r>
          </a:p>
        </p:txBody>
      </p:sp>
      <p:sp>
        <p:nvSpPr>
          <p:cNvPr id="10" name="Slide Number Placeholder">
            <a:extLst>
              <a:ext uri="{FF2B5EF4-FFF2-40B4-BE49-F238E27FC236}">
                <a16:creationId xmlns:a16="http://schemas.microsoft.com/office/drawing/2014/main" id="{5B4B13F0-B469-BDC9-D74E-BCC4DF944474}"/>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38</a:t>
            </a:fld>
            <a:endParaRPr lang="en-US"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Profitability</a:t>
            </a:r>
          </a:p>
        </p:txBody>
      </p:sp>
      <p:pic>
        <p:nvPicPr>
          <p:cNvPr id="3" name="Picture 2">
            <a:extLst>
              <a:ext uri="{FF2B5EF4-FFF2-40B4-BE49-F238E27FC236}">
                <a16:creationId xmlns:a16="http://schemas.microsoft.com/office/drawing/2014/main" id="{9E595818-799E-C839-11D4-1AD2134556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3653" y="2159173"/>
            <a:ext cx="2213040" cy="94496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75210" y="2159173"/>
            <a:ext cx="1700352" cy="827864"/>
          </a:xfrm>
          <a:prstGeom prst="rect">
            <a:avLst/>
          </a:prstGeom>
        </p:spPr>
        <p:txBody>
          <a:bodyPr/>
          <a:lstStyle>
            <a:lvl1pPr>
              <a:defRPr/>
            </a:lvl1pPr>
          </a:lstStyle>
          <a:p>
            <a:pPr marL="0" marR="0" lvl="0" indent="0" algn="ctr" fontAlgn="base">
              <a:lnSpc>
                <a:spcPct val="100000"/>
              </a:lnSpc>
              <a:spcBef>
                <a:spcPct val="0"/>
              </a:spcBef>
              <a:spcAft>
                <a:spcPct val="0"/>
              </a:spcAft>
            </a:pPr>
            <a:r>
              <a:rPr lang="en-US" sz="2400" b="0" i="0" u="none" strike="noStrike" baseline="0">
                <a:solidFill>
                  <a:srgbClr val="FFFFFF"/>
                </a:solidFill>
                <a:latin typeface="Arial"/>
              </a:rPr>
              <a:t>Profit Margin</a:t>
            </a:r>
          </a:p>
        </p:txBody>
      </p:sp>
      <p:pic>
        <p:nvPicPr>
          <p:cNvPr id="4" name="Picture 3">
            <a:extLst>
              <a:ext uri="{FF2B5EF4-FFF2-40B4-BE49-F238E27FC236}">
                <a16:creationId xmlns:a16="http://schemas.microsoft.com/office/drawing/2014/main" id="{01054979-1E44-B606-EE28-AA13AC1E1FA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52930" y="2159173"/>
            <a:ext cx="2213040" cy="938865"/>
          </a:xfrm>
          <a:prstGeom prst="rect">
            <a:avLst/>
          </a:prstGeom>
        </p:spPr>
      </p:pic>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5870864" y="2175877"/>
            <a:ext cx="2095500" cy="827864"/>
          </a:xfrm>
        </p:spPr>
        <p:txBody>
          <a:bodyPr/>
          <a:lstStyle>
            <a:lvl1pPr>
              <a:defRPr/>
            </a:lvl1pPr>
          </a:lstStyle>
          <a:p>
            <a:pPr marL="0" marR="0" lvl="0" indent="0" algn="ctr" fontAlgn="base">
              <a:lnSpc>
                <a:spcPct val="100000"/>
              </a:lnSpc>
              <a:spcBef>
                <a:spcPct val="50000"/>
              </a:spcBef>
              <a:spcAft>
                <a:spcPct val="0"/>
              </a:spcAft>
            </a:pPr>
            <a:r>
              <a:rPr lang="en-US" sz="2400" b="0" i="0" u="none" strike="noStrike" baseline="0">
                <a:solidFill>
                  <a:srgbClr val="FFFFFF"/>
                </a:solidFill>
                <a:latin typeface="Arial"/>
              </a:rPr>
              <a:t>Return on Total Assets</a:t>
            </a:r>
          </a:p>
        </p:txBody>
      </p:sp>
      <p:pic>
        <p:nvPicPr>
          <p:cNvPr id="9" name="Picture 8">
            <a:extLst>
              <a:ext uri="{FF2B5EF4-FFF2-40B4-BE49-F238E27FC236}">
                <a16:creationId xmlns:a16="http://schemas.microsoft.com/office/drawing/2014/main" id="{3E3F67FF-ED81-8A70-2D5C-D29C9C84D13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53653" y="4455746"/>
            <a:ext cx="2206943" cy="944962"/>
          </a:xfrm>
          <a:prstGeom prst="rect">
            <a:avLst/>
          </a:prstGeom>
        </p:spPr>
      </p:pic>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1257785" y="4490545"/>
            <a:ext cx="2021412" cy="827864"/>
          </a:xfrm>
        </p:spPr>
        <p:txBody>
          <a:bodyPr/>
          <a:lstStyle>
            <a:lvl1pPr>
              <a:defRPr/>
            </a:lvl1pPr>
          </a:lstStyle>
          <a:p>
            <a:pPr marL="0" marR="0" lvl="0" indent="0" algn="ctr" fontAlgn="base">
              <a:lnSpc>
                <a:spcPct val="100000"/>
              </a:lnSpc>
              <a:spcBef>
                <a:spcPct val="50000"/>
              </a:spcBef>
              <a:spcAft>
                <a:spcPct val="0"/>
              </a:spcAft>
            </a:pPr>
            <a:r>
              <a:rPr lang="en-US" sz="2400" b="0" i="0" u="none" strike="noStrike" baseline="0">
                <a:solidFill>
                  <a:scrgbClr r="7824" g="12187" b="2132"/>
                </a:solidFill>
                <a:latin typeface="Arial"/>
              </a:rPr>
              <a:t>Return on Equity</a:t>
            </a:r>
          </a:p>
        </p:txBody>
      </p:sp>
      <p:pic>
        <p:nvPicPr>
          <p:cNvPr id="10" name="Picture 9">
            <a:extLst>
              <a:ext uri="{FF2B5EF4-FFF2-40B4-BE49-F238E27FC236}">
                <a16:creationId xmlns:a16="http://schemas.microsoft.com/office/drawing/2014/main" id="{40584C58-2A49-5E8C-35E0-E3C020648D5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41055" y="4454920"/>
            <a:ext cx="2206943" cy="944962"/>
          </a:xfrm>
          <a:prstGeom prst="rect">
            <a:avLst/>
          </a:prstGeom>
        </p:spPr>
      </p:pic>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5870864" y="4490545"/>
            <a:ext cx="2104403" cy="819819"/>
          </a:xfrm>
        </p:spPr>
        <p:txBody>
          <a:bodyPr/>
          <a:lstStyle>
            <a:lvl1pPr>
              <a:defRPr/>
            </a:lvl1pPr>
          </a:lstStyle>
          <a:p>
            <a:pPr marL="0" marR="0" lvl="0" indent="0" algn="ctr" fontAlgn="base">
              <a:lnSpc>
                <a:spcPct val="90000"/>
              </a:lnSpc>
              <a:spcBef>
                <a:spcPct val="50000"/>
              </a:spcBef>
              <a:spcAft>
                <a:spcPct val="0"/>
              </a:spcAft>
            </a:pPr>
            <a:r>
              <a:rPr lang="en-US" sz="2400" b="0" i="0" u="none" strike="noStrike" baseline="0">
                <a:solidFill>
                  <a:scrgbClr r="7824" g="12187" b="2132"/>
                </a:solidFill>
                <a:latin typeface="Arial"/>
              </a:rPr>
              <a:t>Gross Margin Ratio</a:t>
            </a:r>
          </a:p>
        </p:txBody>
      </p:sp>
      <p:sp>
        <p:nvSpPr>
          <p:cNvPr id="12" name="Slide Number Placeholder">
            <a:extLst>
              <a:ext uri="{FF2B5EF4-FFF2-40B4-BE49-F238E27FC236}">
                <a16:creationId xmlns:a16="http://schemas.microsoft.com/office/drawing/2014/main" id="{C16846E9-7EBE-A73D-943A-51DAD1BF5FF3}"/>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39</a:t>
            </a:fld>
            <a:endParaRPr lang="en-US"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Purpose of Analysis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627442" y="1394757"/>
            <a:ext cx="7889116" cy="3379127"/>
          </a:xfrm>
          <a:prstGeom prst="rect">
            <a:avLst/>
          </a:prstGeom>
          <a:solidFill>
            <a:srgbClr val="FAC090"/>
          </a:solidFill>
          <a:ln w="12700">
            <a:solidFill>
              <a:schemeClr val="tx1"/>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8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Common goal of financial statement analysis for both external and internal users is to evaluate company performance and financial condition and to assist in evaluating: </a:t>
            </a:r>
          </a:p>
          <a:p>
            <a:pPr marL="514350" marR="0" lvl="0" indent="-514350" algn="l" defTabSz="914400" rtl="0" eaLnBrk="1" fontAlgn="base" latinLnBrk="0" hangingPunct="1">
              <a:lnSpc>
                <a:spcPts val="2800"/>
              </a:lnSpc>
              <a:spcBef>
                <a:spcPts val="1200"/>
              </a:spcBef>
              <a:spcAft>
                <a:spcPct val="0"/>
              </a:spcAft>
              <a:buClrTx/>
              <a:buSzTx/>
              <a:buFont typeface="+mj-lt"/>
              <a:buAutoNum type="arabicPeriod"/>
              <a:tabLst/>
              <a:defRPr/>
            </a:pPr>
            <a:r>
              <a:rPr kumimoji="0" lang="en-US" sz="28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Past and current performance</a:t>
            </a:r>
          </a:p>
          <a:p>
            <a:pPr marL="514350" marR="0" lvl="0" indent="-514350" algn="l" defTabSz="914400" rtl="0" eaLnBrk="1" fontAlgn="base" latinLnBrk="0" hangingPunct="1">
              <a:lnSpc>
                <a:spcPts val="2800"/>
              </a:lnSpc>
              <a:spcBef>
                <a:spcPts val="1200"/>
              </a:spcBef>
              <a:spcAft>
                <a:spcPct val="0"/>
              </a:spcAft>
              <a:buClrTx/>
              <a:buSzTx/>
              <a:buFont typeface="+mj-lt"/>
              <a:buAutoNum type="arabicPeriod"/>
              <a:tabLst/>
              <a:defRPr/>
            </a:pPr>
            <a:r>
              <a:rPr kumimoji="0" lang="en-US" sz="28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Current financial position</a:t>
            </a:r>
          </a:p>
          <a:p>
            <a:pPr marL="514350" marR="0" lvl="0" indent="-514350" algn="l" defTabSz="914400" rtl="0" eaLnBrk="1" fontAlgn="base" latinLnBrk="0" hangingPunct="1">
              <a:lnSpc>
                <a:spcPts val="2800"/>
              </a:lnSpc>
              <a:spcBef>
                <a:spcPts val="1200"/>
              </a:spcBef>
              <a:spcAft>
                <a:spcPct val="0"/>
              </a:spcAft>
              <a:buClrTx/>
              <a:buSzTx/>
              <a:buFont typeface="+mj-lt"/>
              <a:buAutoNum type="arabicPeriod"/>
              <a:tabLst/>
              <a:defRPr/>
            </a:pPr>
            <a:r>
              <a:rPr kumimoji="0" lang="en-US" sz="28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Future performance and risk</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116280" y="4893839"/>
            <a:ext cx="2660073" cy="1578213"/>
          </a:xfrm>
          <a:noFill/>
          <a:ln w="19050">
            <a:solidFill>
              <a:srgbClr val="4F81BD"/>
            </a:solidFill>
            <a:miter lim="800000"/>
            <a:headEnd/>
            <a:tailEnd/>
          </a:ln>
        </p:spPr>
        <p:txBody>
          <a:bodyPr vert="horz" wrap="square" lIns="91440" tIns="45720" rIns="91440" bIns="45720" rtlCol="0">
            <a:no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1F497D">
                    <a:lumMod val="50000"/>
                  </a:srgbClr>
                </a:solidFill>
                <a:effectLst/>
                <a:uLnTx/>
                <a:uFillTx/>
                <a:latin typeface="Arial" charset="0"/>
                <a:ea typeface="ＭＳ Ｐゴシック" pitchFamily="-108" charset="-128"/>
                <a:cs typeface="Arial" pitchFamily="34" charset="0"/>
              </a:rPr>
              <a:t>Internal Users</a:t>
            </a:r>
            <a:br>
              <a:rPr kumimoji="0" lang="en-US" sz="2400" b="1" i="0" u="sng"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br>
            <a: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Managers</a:t>
            </a:r>
            <a:b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br>
            <a: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Officers</a:t>
            </a:r>
            <a:b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br>
            <a: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Internal Auditors</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5367646" y="4893839"/>
            <a:ext cx="2660073" cy="1578213"/>
          </a:xfrm>
          <a:noFill/>
          <a:ln w="12700">
            <a:solidFill>
              <a:srgbClr val="C0504D"/>
            </a:solidFill>
          </a:ln>
        </p:spPr>
        <p:txBody>
          <a:bodyPr vert="horz" lIns="91440" tIns="45720" rIns="91440" bIns="45720" rtlCol="0">
            <a:noAutofit/>
          </a:bodyPr>
          <a:lstStyle>
            <a:lvl1pPr>
              <a:defRPr/>
            </a:lvl1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1F497D">
                    <a:lumMod val="50000"/>
                  </a:srgbClr>
                </a:solidFill>
                <a:effectLst/>
                <a:uLnTx/>
                <a:uFillTx/>
                <a:latin typeface="Arial" charset="0"/>
                <a:ea typeface="ＭＳ Ｐゴシック" pitchFamily="-108" charset="-128"/>
                <a:cs typeface="Arial" pitchFamily="34" charset="0"/>
              </a:rPr>
              <a:t>External Users</a:t>
            </a:r>
            <a:br>
              <a:rPr kumimoji="0" lang="en-US" sz="2400" b="0" i="0" u="sng" strike="noStrike" kern="1200" cap="none" spc="0" normalizeH="0" baseline="0" noProof="0" dirty="0">
                <a:ln>
                  <a:noFill/>
                </a:ln>
                <a:solidFill>
                  <a:prstClr val="black"/>
                </a:solidFill>
                <a:effectLst/>
                <a:uLnTx/>
                <a:uFillTx/>
                <a:latin typeface="Arial" charset="0"/>
                <a:ea typeface="ＭＳ Ｐゴシック" pitchFamily="-108" charset="-128"/>
                <a:cs typeface="Arial" pitchFamily="34" charset="0"/>
              </a:rPr>
            </a:br>
            <a: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Shareholders</a:t>
            </a:r>
            <a:b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br>
            <a: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Lenders</a:t>
            </a:r>
            <a:b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br>
            <a:r>
              <a:rPr kumimoji="0" lang="en-US" sz="2400" b="0" i="0" u="none"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rPr>
              <a:t>Suppliers</a:t>
            </a:r>
            <a:endParaRPr kumimoji="0" lang="en-US" sz="2400" b="0" i="0" u="sng" strike="noStrike" kern="1200" cap="none" spc="0" normalizeH="0" baseline="0" noProof="0" dirty="0">
              <a:ln>
                <a:noFill/>
              </a:ln>
              <a:solidFill>
                <a:srgbClr val="C0504D">
                  <a:lumMod val="50000"/>
                </a:srgbClr>
              </a:solidFill>
              <a:effectLst/>
              <a:uLnTx/>
              <a:uFillTx/>
              <a:latin typeface="Arial" charset="0"/>
              <a:ea typeface="ＭＳ Ｐゴシック" pitchFamily="-108" charset="-128"/>
              <a:cs typeface="Arial" pitchFamily="34" charset="0"/>
            </a:endParaRPr>
          </a:p>
        </p:txBody>
      </p:sp>
      <p:sp>
        <p:nvSpPr>
          <p:cNvPr id="3" name="Slide Number Placeholder">
            <a:extLst>
              <a:ext uri="{FF2B5EF4-FFF2-40B4-BE49-F238E27FC236}">
                <a16:creationId xmlns:a16="http://schemas.microsoft.com/office/drawing/2014/main" id="{4BAC4882-A0C5-A788-F5EE-FF0A9E27F6BE}"/>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a:t>
            </a:fld>
            <a:endParaRPr lang="en-US"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Gross Margin Ratio</a:t>
            </a:r>
          </a:p>
        </p:txBody>
      </p:sp>
      <p:pic>
        <p:nvPicPr>
          <p:cNvPr id="4" name="Picture 3">
            <a:extLst>
              <a:ext uri="{FF2B5EF4-FFF2-40B4-BE49-F238E27FC236}">
                <a16:creationId xmlns:a16="http://schemas.microsoft.com/office/drawing/2014/main" id="{02A7E7FE-496A-7423-709C-FA3BC143F7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102" y="1819808"/>
            <a:ext cx="6986622" cy="865707"/>
          </a:xfrm>
          <a:prstGeom prst="rect">
            <a:avLst/>
          </a:prstGeom>
        </p:spPr>
      </p:pic>
      <p:graphicFrame>
        <p:nvGraphicFramePr>
          <p:cNvPr id="6" name="Object 5">
            <a:extLst>
              <a:ext uri="{FF2B5EF4-FFF2-40B4-BE49-F238E27FC236}">
                <a16:creationId xmlns:a16="http://schemas.microsoft.com/office/drawing/2014/main" id="{93C2F88E-5ADC-E0F6-F908-6888F6C7B082}"/>
              </a:ext>
            </a:extLst>
          </p:cNvPr>
          <p:cNvGraphicFramePr>
            <a:graphicFrameLocks noChangeAspect="1"/>
          </p:cNvGraphicFramePr>
          <p:nvPr>
            <p:extLst>
              <p:ext uri="{D42A27DB-BD31-4B8C-83A1-F6EECF244321}">
                <p14:modId xmlns:p14="http://schemas.microsoft.com/office/powerpoint/2010/main" val="1564137170"/>
              </p:ext>
            </p:extLst>
          </p:nvPr>
        </p:nvGraphicFramePr>
        <p:xfrm>
          <a:off x="1214266" y="1876559"/>
          <a:ext cx="6715469" cy="752206"/>
        </p:xfrm>
        <a:graphic>
          <a:graphicData uri="http://schemas.openxmlformats.org/presentationml/2006/ole">
            <mc:AlternateContent xmlns:mc="http://schemas.openxmlformats.org/markup-compatibility/2006">
              <mc:Choice xmlns:v="urn:schemas-microsoft-com:vml" Requires="v">
                <p:oleObj name="Equation" r:id="rId4" imgW="3517560" imgH="393480" progId="Equation.DSMT4">
                  <p:embed/>
                </p:oleObj>
              </mc:Choice>
              <mc:Fallback>
                <p:oleObj name="Equation" r:id="rId4" imgW="3517560" imgH="39348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1214266" y="1876559"/>
                        <a:ext cx="6715469" cy="75220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A2260D-1A19-B147-CB72-0B7C9FD9046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83767" y="2975437"/>
            <a:ext cx="3373293" cy="743892"/>
          </a:xfrm>
          <a:prstGeom prst="rect">
            <a:avLst/>
          </a:prstGeom>
        </p:spPr>
      </p:pic>
      <p:graphicFrame>
        <p:nvGraphicFramePr>
          <p:cNvPr id="8" name="Object 7">
            <a:extLst>
              <a:ext uri="{FF2B5EF4-FFF2-40B4-BE49-F238E27FC236}">
                <a16:creationId xmlns:a16="http://schemas.microsoft.com/office/drawing/2014/main" id="{43EF36ED-B368-FCED-608E-786BD921034F}"/>
              </a:ext>
            </a:extLst>
          </p:cNvPr>
          <p:cNvGraphicFramePr>
            <a:graphicFrameLocks noChangeAspect="1"/>
          </p:cNvGraphicFramePr>
          <p:nvPr>
            <p:extLst>
              <p:ext uri="{D42A27DB-BD31-4B8C-83A1-F6EECF244321}">
                <p14:modId xmlns:p14="http://schemas.microsoft.com/office/powerpoint/2010/main" val="815283613"/>
              </p:ext>
            </p:extLst>
          </p:nvPr>
        </p:nvGraphicFramePr>
        <p:xfrm>
          <a:off x="3055938" y="3027363"/>
          <a:ext cx="3030537" cy="646112"/>
        </p:xfrm>
        <a:graphic>
          <a:graphicData uri="http://schemas.openxmlformats.org/presentationml/2006/ole">
            <mc:AlternateContent xmlns:mc="http://schemas.openxmlformats.org/markup-compatibility/2006">
              <mc:Choice xmlns:v="urn:schemas-microsoft-com:vml" Requires="v">
                <p:oleObj name="Equation" r:id="rId7" imgW="2361960" imgH="507960" progId="Equation.DSMT4">
                  <p:embed/>
                </p:oleObj>
              </mc:Choice>
              <mc:Fallback>
                <p:oleObj name="Equation" r:id="rId7" imgW="2361960" imgH="50796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3055938" y="3027363"/>
                        <a:ext cx="3030537" cy="646112"/>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71267" y="3967032"/>
            <a:ext cx="6401467" cy="866230"/>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a company’s percent of gross margin in each dollar of net sales.</a:t>
            </a:r>
          </a:p>
        </p:txBody>
      </p:sp>
      <p:sp>
        <p:nvSpPr>
          <p:cNvPr id="9" name="Slide Number Placeholder">
            <a:extLst>
              <a:ext uri="{FF2B5EF4-FFF2-40B4-BE49-F238E27FC236}">
                <a16:creationId xmlns:a16="http://schemas.microsoft.com/office/drawing/2014/main" id="{D4290E9C-A033-E882-A38B-A524D057519F}"/>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40</a:t>
            </a:fld>
            <a:endParaRPr lang="en-US"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Profit Margin</a:t>
            </a:r>
          </a:p>
        </p:txBody>
      </p:sp>
      <p:pic>
        <p:nvPicPr>
          <p:cNvPr id="4" name="Picture 3">
            <a:extLst>
              <a:ext uri="{FF2B5EF4-FFF2-40B4-BE49-F238E27FC236}">
                <a16:creationId xmlns:a16="http://schemas.microsoft.com/office/drawing/2014/main" id="{7864E207-2773-6535-3466-A7BFE8BDBC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97912" y="2088597"/>
            <a:ext cx="4743099" cy="1042506"/>
          </a:xfrm>
          <a:prstGeom prst="rect">
            <a:avLst/>
          </a:prstGeom>
        </p:spPr>
      </p:pic>
      <p:graphicFrame>
        <p:nvGraphicFramePr>
          <p:cNvPr id="3" name="Object 2">
            <a:extLst>
              <a:ext uri="{FF2B5EF4-FFF2-40B4-BE49-F238E27FC236}">
                <a16:creationId xmlns:a16="http://schemas.microsoft.com/office/drawing/2014/main" id="{9BFC28E2-122C-812B-A207-0DDE90F05B16}"/>
              </a:ext>
            </a:extLst>
          </p:cNvPr>
          <p:cNvGraphicFramePr>
            <a:graphicFrameLocks noChangeAspect="1"/>
          </p:cNvGraphicFramePr>
          <p:nvPr>
            <p:extLst>
              <p:ext uri="{D42A27DB-BD31-4B8C-83A1-F6EECF244321}">
                <p14:modId xmlns:p14="http://schemas.microsoft.com/office/powerpoint/2010/main" val="3425662274"/>
              </p:ext>
            </p:extLst>
          </p:nvPr>
        </p:nvGraphicFramePr>
        <p:xfrm>
          <a:off x="2501900" y="2173288"/>
          <a:ext cx="4138613" cy="873125"/>
        </p:xfrm>
        <a:graphic>
          <a:graphicData uri="http://schemas.openxmlformats.org/presentationml/2006/ole">
            <mc:AlternateContent xmlns:mc="http://schemas.openxmlformats.org/markup-compatibility/2006">
              <mc:Choice xmlns:v="urn:schemas-microsoft-com:vml" Requires="v">
                <p:oleObj name="Equation" r:id="rId4" imgW="1866600" imgH="393480" progId="Equation.DSMT4">
                  <p:embed/>
                </p:oleObj>
              </mc:Choice>
              <mc:Fallback>
                <p:oleObj name="Equation" r:id="rId4" imgW="1866600" imgH="39348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2501900" y="2173288"/>
                        <a:ext cx="4138613" cy="87312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B91DCA99-FA64-865B-0E48-3C88C7CAAC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83467" y="3604013"/>
            <a:ext cx="2771988" cy="838235"/>
          </a:xfrm>
          <a:prstGeom prst="rect">
            <a:avLst/>
          </a:prstGeom>
        </p:spPr>
      </p:pic>
      <p:graphicFrame>
        <p:nvGraphicFramePr>
          <p:cNvPr id="8" name="Object 7">
            <a:extLst>
              <a:ext uri="{FF2B5EF4-FFF2-40B4-BE49-F238E27FC236}">
                <a16:creationId xmlns:a16="http://schemas.microsoft.com/office/drawing/2014/main" id="{4B34E030-EC2E-7D87-D614-3B4E25EF85E5}"/>
              </a:ext>
            </a:extLst>
          </p:cNvPr>
          <p:cNvGraphicFramePr>
            <a:graphicFrameLocks noChangeAspect="1"/>
          </p:cNvGraphicFramePr>
          <p:nvPr>
            <p:extLst>
              <p:ext uri="{D42A27DB-BD31-4B8C-83A1-F6EECF244321}">
                <p14:modId xmlns:p14="http://schemas.microsoft.com/office/powerpoint/2010/main" val="4206442630"/>
              </p:ext>
            </p:extLst>
          </p:nvPr>
        </p:nvGraphicFramePr>
        <p:xfrm>
          <a:off x="3435350" y="3630613"/>
          <a:ext cx="2268538" cy="784225"/>
        </p:xfrm>
        <a:graphic>
          <a:graphicData uri="http://schemas.openxmlformats.org/presentationml/2006/ole">
            <mc:AlternateContent xmlns:mc="http://schemas.openxmlformats.org/markup-compatibility/2006">
              <mc:Choice xmlns:v="urn:schemas-microsoft-com:vml" Requires="v">
                <p:oleObj name="Equation" r:id="rId7" imgW="1752480" imgH="609480" progId="Equation.DSMT4">
                  <p:embed/>
                </p:oleObj>
              </mc:Choice>
              <mc:Fallback>
                <p:oleObj name="Equation" r:id="rId7" imgW="1752480" imgH="60948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3435350" y="3630613"/>
                        <a:ext cx="2268538" cy="784225"/>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71267" y="4917054"/>
            <a:ext cx="6401467" cy="866230"/>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a company’s ability to earn net income from each sales dollar.</a:t>
            </a:r>
          </a:p>
        </p:txBody>
      </p:sp>
      <p:sp>
        <p:nvSpPr>
          <p:cNvPr id="9" name="Slide Number Placeholder">
            <a:extLst>
              <a:ext uri="{FF2B5EF4-FFF2-40B4-BE49-F238E27FC236}">
                <a16:creationId xmlns:a16="http://schemas.microsoft.com/office/drawing/2014/main" id="{97A5D510-3C05-1179-4857-5A04C96006FC}"/>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41</a:t>
            </a:fld>
            <a:endParaRPr lang="en-US"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Return on Total Assets</a:t>
            </a:r>
          </a:p>
        </p:txBody>
      </p:sp>
      <p:pic>
        <p:nvPicPr>
          <p:cNvPr id="4" name="Picture 3">
            <a:extLst>
              <a:ext uri="{FF2B5EF4-FFF2-40B4-BE49-F238E27FC236}">
                <a16:creationId xmlns:a16="http://schemas.microsoft.com/office/drawing/2014/main" id="{E2860D75-4FCA-F203-DA50-4AA90B1114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14750" y="1338318"/>
            <a:ext cx="6511092" cy="1426588"/>
          </a:xfrm>
          <a:prstGeom prst="rect">
            <a:avLst/>
          </a:prstGeom>
        </p:spPr>
      </p:pic>
      <p:graphicFrame>
        <p:nvGraphicFramePr>
          <p:cNvPr id="6" name="Object 5">
            <a:extLst>
              <a:ext uri="{FF2B5EF4-FFF2-40B4-BE49-F238E27FC236}">
                <a16:creationId xmlns:a16="http://schemas.microsoft.com/office/drawing/2014/main" id="{7EB0142C-DDCE-7E38-F734-F91F2667E493}"/>
              </a:ext>
            </a:extLst>
          </p:cNvPr>
          <p:cNvGraphicFramePr>
            <a:graphicFrameLocks noChangeAspect="1"/>
          </p:cNvGraphicFramePr>
          <p:nvPr>
            <p:extLst>
              <p:ext uri="{D42A27DB-BD31-4B8C-83A1-F6EECF244321}">
                <p14:modId xmlns:p14="http://schemas.microsoft.com/office/powerpoint/2010/main" val="192104155"/>
              </p:ext>
            </p:extLst>
          </p:nvPr>
        </p:nvGraphicFramePr>
        <p:xfrm>
          <a:off x="1509713" y="1355725"/>
          <a:ext cx="6124575" cy="1389063"/>
        </p:xfrm>
        <a:graphic>
          <a:graphicData uri="http://schemas.openxmlformats.org/presentationml/2006/ole">
            <mc:AlternateContent xmlns:mc="http://schemas.openxmlformats.org/markup-compatibility/2006">
              <mc:Choice xmlns:v="urn:schemas-microsoft-com:vml" Requires="v">
                <p:oleObj name="Equation" r:id="rId4" imgW="2628720" imgH="596880" progId="Equation.DSMT4">
                  <p:embed/>
                </p:oleObj>
              </mc:Choice>
              <mc:Fallback>
                <p:oleObj name="Equation" r:id="rId4" imgW="2628720" imgH="59688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1509713" y="1355725"/>
                        <a:ext cx="6124575" cy="138906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B8E2F8E-ADCD-AF3F-BA41-569AA05EF5C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02601" y="2860711"/>
            <a:ext cx="3544081" cy="736527"/>
          </a:xfrm>
          <a:prstGeom prst="rect">
            <a:avLst/>
          </a:prstGeom>
        </p:spPr>
      </p:pic>
      <p:graphicFrame>
        <p:nvGraphicFramePr>
          <p:cNvPr id="8" name="Object 7">
            <a:extLst>
              <a:ext uri="{FF2B5EF4-FFF2-40B4-BE49-F238E27FC236}">
                <a16:creationId xmlns:a16="http://schemas.microsoft.com/office/drawing/2014/main" id="{49EA6860-7976-50EF-7C73-ADE9139A75E0}"/>
              </a:ext>
            </a:extLst>
          </p:cNvPr>
          <p:cNvGraphicFramePr>
            <a:graphicFrameLocks noChangeAspect="1"/>
          </p:cNvGraphicFramePr>
          <p:nvPr>
            <p:extLst>
              <p:ext uri="{D42A27DB-BD31-4B8C-83A1-F6EECF244321}">
                <p14:modId xmlns:p14="http://schemas.microsoft.com/office/powerpoint/2010/main" val="1514468047"/>
              </p:ext>
            </p:extLst>
          </p:nvPr>
        </p:nvGraphicFramePr>
        <p:xfrm>
          <a:off x="2824163" y="2878138"/>
          <a:ext cx="3497262" cy="701675"/>
        </p:xfrm>
        <a:graphic>
          <a:graphicData uri="http://schemas.openxmlformats.org/presentationml/2006/ole">
            <mc:AlternateContent xmlns:mc="http://schemas.openxmlformats.org/markup-compatibility/2006">
              <mc:Choice xmlns:v="urn:schemas-microsoft-com:vml" Requires="v">
                <p:oleObj name="Equation" r:id="rId7" imgW="2895480" imgH="583920" progId="Equation.DSMT4">
                  <p:embed/>
                </p:oleObj>
              </mc:Choice>
              <mc:Fallback>
                <p:oleObj name="Equation" r:id="rId7" imgW="2895480" imgH="58392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2824163" y="2878138"/>
                        <a:ext cx="3497262" cy="701675"/>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26230" y="3706235"/>
            <a:ext cx="8291540" cy="1638122"/>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marL="342900" indent="-342900" fontAlgn="base">
              <a:spcBef>
                <a:spcPct val="0"/>
              </a:spcBef>
              <a:spcAft>
                <a:spcPct val="0"/>
              </a:spcAft>
              <a:buChar char="•"/>
            </a:pPr>
            <a:r>
              <a:rPr lang="en-US" sz="2400" dirty="0">
                <a:solidFill>
                  <a:srgbClr val="9BBB59">
                    <a:lumMod val="50000"/>
                  </a:srgbClr>
                </a:solidFill>
                <a:latin typeface="Arial" charset="0"/>
                <a:ea typeface="ＭＳ Ｐゴシック" pitchFamily="-108" charset="-128"/>
                <a:cs typeface="Arial" pitchFamily="34" charset="0"/>
              </a:rPr>
              <a:t>Return on total assets measures how well assets are utilized by the company.</a:t>
            </a:r>
          </a:p>
          <a:p>
            <a:pPr marL="342900" indent="-342900" fontAlgn="base">
              <a:spcBef>
                <a:spcPct val="0"/>
              </a:spcBef>
              <a:spcAft>
                <a:spcPct val="0"/>
              </a:spcAft>
              <a:buChar char="•"/>
            </a:pPr>
            <a:r>
              <a:rPr lang="en-US" sz="2400" dirty="0">
                <a:solidFill>
                  <a:srgbClr val="9BBB59">
                    <a:lumMod val="50000"/>
                  </a:srgbClr>
                </a:solidFill>
                <a:latin typeface="Arial" charset="0"/>
                <a:ea typeface="ＭＳ Ｐゴシック" pitchFamily="-108" charset="-128"/>
                <a:cs typeface="Arial" pitchFamily="34" charset="0"/>
              </a:rPr>
              <a:t>The relation between profit margin, total asset turnover, and return on total assets is:</a:t>
            </a:r>
          </a:p>
        </p:txBody>
      </p:sp>
      <p:pic>
        <p:nvPicPr>
          <p:cNvPr id="9" name="Picture 8">
            <a:extLst>
              <a:ext uri="{FF2B5EF4-FFF2-40B4-BE49-F238E27FC236}">
                <a16:creationId xmlns:a16="http://schemas.microsoft.com/office/drawing/2014/main" id="{3B2CA0E3-7045-7A4F-2704-1C14668C2E8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79787" y="5464174"/>
            <a:ext cx="6986622" cy="1173163"/>
          </a:xfrm>
          <a:prstGeom prst="rect">
            <a:avLst/>
          </a:prstGeom>
        </p:spPr>
      </p:pic>
      <p:graphicFrame>
        <p:nvGraphicFramePr>
          <p:cNvPr id="10" name="Object 9">
            <a:extLst>
              <a:ext uri="{FF2B5EF4-FFF2-40B4-BE49-F238E27FC236}">
                <a16:creationId xmlns:a16="http://schemas.microsoft.com/office/drawing/2014/main" id="{DFBF660A-8270-1B91-DA79-4BD99CD4DA7A}"/>
              </a:ext>
            </a:extLst>
          </p:cNvPr>
          <p:cNvGraphicFramePr>
            <a:graphicFrameLocks noChangeAspect="1"/>
          </p:cNvGraphicFramePr>
          <p:nvPr>
            <p:extLst>
              <p:ext uri="{D42A27DB-BD31-4B8C-83A1-F6EECF244321}">
                <p14:modId xmlns:p14="http://schemas.microsoft.com/office/powerpoint/2010/main" val="2155398214"/>
              </p:ext>
            </p:extLst>
          </p:nvPr>
        </p:nvGraphicFramePr>
        <p:xfrm>
          <a:off x="1257300" y="5464175"/>
          <a:ext cx="6632575" cy="1173163"/>
        </p:xfrm>
        <a:graphic>
          <a:graphicData uri="http://schemas.openxmlformats.org/presentationml/2006/ole">
            <mc:AlternateContent xmlns:mc="http://schemas.openxmlformats.org/markup-compatibility/2006">
              <mc:Choice xmlns:v="urn:schemas-microsoft-com:vml" Requires="v">
                <p:oleObj name="Equation" r:id="rId10" imgW="4775040" imgH="850680" progId="Equation.DSMT4">
                  <p:embed/>
                </p:oleObj>
              </mc:Choice>
              <mc:Fallback>
                <p:oleObj name="Equation" r:id="rId10" imgW="4775040" imgH="850680" progId="Equation.DSMT4">
                  <p:embed/>
                  <p:pic>
                    <p:nvPicPr>
                      <p:cNvPr id="13" name="Object 12">
                        <a:extLst>
                          <a:ext uri="{FF2B5EF4-FFF2-40B4-BE49-F238E27FC236}">
                            <a16:creationId xmlns:a16="http://schemas.microsoft.com/office/drawing/2014/main" id="{246E753B-B10E-DC93-758F-A16AF507F2E5}"/>
                          </a:ext>
                        </a:extLst>
                      </p:cNvPr>
                      <p:cNvPicPr/>
                      <p:nvPr/>
                    </p:nvPicPr>
                    <p:blipFill>
                      <a:blip r:embed="rId11"/>
                      <a:stretch>
                        <a:fillRect/>
                      </a:stretch>
                    </p:blipFill>
                    <p:spPr>
                      <a:xfrm>
                        <a:off x="1257300" y="5464175"/>
                        <a:ext cx="6632575" cy="1173163"/>
                      </a:xfrm>
                      <a:prstGeom prst="rect">
                        <a:avLst/>
                      </a:prstGeom>
                    </p:spPr>
                  </p:pic>
                </p:oleObj>
              </mc:Fallback>
            </mc:AlternateContent>
          </a:graphicData>
        </a:graphic>
      </p:graphicFrame>
      <p:sp>
        <p:nvSpPr>
          <p:cNvPr id="11" name="Slide Number Placeholder">
            <a:extLst>
              <a:ext uri="{FF2B5EF4-FFF2-40B4-BE49-F238E27FC236}">
                <a16:creationId xmlns:a16="http://schemas.microsoft.com/office/drawing/2014/main" id="{C24B9CDE-5C46-9831-543A-AF0AB83A68A7}"/>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42</a:t>
            </a:fld>
            <a:endParaRPr lang="en-US" dirty="0">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Return on Equity</a:t>
            </a:r>
          </a:p>
        </p:txBody>
      </p:sp>
      <p:pic>
        <p:nvPicPr>
          <p:cNvPr id="4" name="Picture 3">
            <a:extLst>
              <a:ext uri="{FF2B5EF4-FFF2-40B4-BE49-F238E27FC236}">
                <a16:creationId xmlns:a16="http://schemas.microsoft.com/office/drawing/2014/main" id="{669B9689-EA58-B047-AFCB-7D317F167B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333" y="1765733"/>
            <a:ext cx="7645047" cy="975445"/>
          </a:xfrm>
          <a:prstGeom prst="rect">
            <a:avLst/>
          </a:prstGeom>
        </p:spPr>
      </p:pic>
      <p:graphicFrame>
        <p:nvGraphicFramePr>
          <p:cNvPr id="6" name="Object 5">
            <a:extLst>
              <a:ext uri="{FF2B5EF4-FFF2-40B4-BE49-F238E27FC236}">
                <a16:creationId xmlns:a16="http://schemas.microsoft.com/office/drawing/2014/main" id="{59A7E793-0AAE-0AD8-B251-41A2C3109C27}"/>
              </a:ext>
            </a:extLst>
          </p:cNvPr>
          <p:cNvGraphicFramePr>
            <a:graphicFrameLocks noChangeAspect="1"/>
          </p:cNvGraphicFramePr>
          <p:nvPr>
            <p:extLst>
              <p:ext uri="{D42A27DB-BD31-4B8C-83A1-F6EECF244321}">
                <p14:modId xmlns:p14="http://schemas.microsoft.com/office/powerpoint/2010/main" val="300322557"/>
              </p:ext>
            </p:extLst>
          </p:nvPr>
        </p:nvGraphicFramePr>
        <p:xfrm>
          <a:off x="1619851" y="1798262"/>
          <a:ext cx="5904299" cy="910388"/>
        </p:xfrm>
        <a:graphic>
          <a:graphicData uri="http://schemas.openxmlformats.org/presentationml/2006/ole">
            <mc:AlternateContent xmlns:mc="http://schemas.openxmlformats.org/markup-compatibility/2006">
              <mc:Choice xmlns:v="urn:schemas-microsoft-com:vml" Requires="v">
                <p:oleObj name="Equation" r:id="rId4" imgW="2717640" imgH="419040" progId="Equation.DSMT4">
                  <p:embed/>
                </p:oleObj>
              </mc:Choice>
              <mc:Fallback>
                <p:oleObj name="Equation" r:id="rId4" imgW="2717640" imgH="41904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1619851" y="1798262"/>
                        <a:ext cx="5904299" cy="9103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9F7EF22-301C-B4BF-D5DA-9ADEEB7B097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427262" y="3112087"/>
            <a:ext cx="4283188" cy="944544"/>
          </a:xfrm>
          <a:prstGeom prst="rect">
            <a:avLst/>
          </a:prstGeom>
        </p:spPr>
      </p:pic>
      <p:graphicFrame>
        <p:nvGraphicFramePr>
          <p:cNvPr id="8" name="Object 7">
            <a:extLst>
              <a:ext uri="{FF2B5EF4-FFF2-40B4-BE49-F238E27FC236}">
                <a16:creationId xmlns:a16="http://schemas.microsoft.com/office/drawing/2014/main" id="{3B6F656F-4FDB-564F-9219-00B1AC379E6D}"/>
              </a:ext>
            </a:extLst>
          </p:cNvPr>
          <p:cNvGraphicFramePr>
            <a:graphicFrameLocks noChangeAspect="1"/>
          </p:cNvGraphicFramePr>
          <p:nvPr>
            <p:extLst>
              <p:ext uri="{D42A27DB-BD31-4B8C-83A1-F6EECF244321}">
                <p14:modId xmlns:p14="http://schemas.microsoft.com/office/powerpoint/2010/main" val="256891597"/>
              </p:ext>
            </p:extLst>
          </p:nvPr>
        </p:nvGraphicFramePr>
        <p:xfrm>
          <a:off x="2743200" y="3203575"/>
          <a:ext cx="3657600" cy="760413"/>
        </p:xfrm>
        <a:graphic>
          <a:graphicData uri="http://schemas.openxmlformats.org/presentationml/2006/ole">
            <mc:AlternateContent xmlns:mc="http://schemas.openxmlformats.org/markup-compatibility/2006">
              <mc:Choice xmlns:v="urn:schemas-microsoft-com:vml" Requires="v">
                <p:oleObj name="Equation" r:id="rId7" imgW="3085920" imgH="647640" progId="Equation.DSMT4">
                  <p:embed/>
                </p:oleObj>
              </mc:Choice>
              <mc:Fallback>
                <p:oleObj name="Equation" r:id="rId7" imgW="3085920" imgH="64764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2743200" y="3203575"/>
                        <a:ext cx="3657600" cy="760413"/>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71267" y="4750801"/>
            <a:ext cx="6401467" cy="866230"/>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measure indicates the company’s ability to earn income for common stockholders.</a:t>
            </a:r>
          </a:p>
        </p:txBody>
      </p:sp>
      <p:sp>
        <p:nvSpPr>
          <p:cNvPr id="9" name="Slide Number Placeholder">
            <a:extLst>
              <a:ext uri="{FF2B5EF4-FFF2-40B4-BE49-F238E27FC236}">
                <a16:creationId xmlns:a16="http://schemas.microsoft.com/office/drawing/2014/main" id="{A54FC9E7-A118-2A22-AB0C-DA5F2B930F16}"/>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43</a:t>
            </a:fld>
            <a:endParaRPr lang="en-US"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Market Prospects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282532" y="1945416"/>
            <a:ext cx="2671948" cy="1070914"/>
          </a:xfrm>
          <a:prstGeom prst="rect">
            <a:avLst/>
          </a:prstGeom>
          <a:solidFill>
            <a:schemeClr val="accent2">
              <a:lumMod val="20000"/>
              <a:lumOff val="8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800">
                <a:solidFill>
                  <a:schemeClr val="accent2">
                    <a:lumMod val="50000"/>
                  </a:schemeClr>
                </a:solidFill>
                <a:latin typeface="Arial" charset="0"/>
                <a:ea typeface="ＭＳ Ｐゴシック" pitchFamily="-108" charset="-128"/>
                <a:cs typeface="Arial" pitchFamily="34" charset="0"/>
              </a:rPr>
              <a:t>Price-Earnings Ratio</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5189522" y="1938365"/>
            <a:ext cx="1935673" cy="1077965"/>
          </a:xfrm>
          <a:solidFill>
            <a:srgbClr val="F4F4A3"/>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noAutofit/>
          </a:bodyPr>
          <a:lstStyle>
            <a:lvl1pPr>
              <a:defRPr/>
            </a:lvl1pPr>
          </a:lstStyle>
          <a:p>
            <a:pPr algn="ctr" fontAlgn="base">
              <a:spcBef>
                <a:spcPct val="50000"/>
              </a:spcBef>
              <a:spcAft>
                <a:spcPct val="0"/>
              </a:spcAft>
            </a:pPr>
            <a:r>
              <a:rPr lang="en-US" sz="2800">
                <a:solidFill>
                  <a:schemeClr val="accent3">
                    <a:lumMod val="50000"/>
                  </a:schemeClr>
                </a:solidFill>
                <a:latin typeface="Arial" charset="0"/>
                <a:ea typeface="ＭＳ Ｐゴシック" pitchFamily="-108" charset="-128"/>
                <a:cs typeface="Arial" pitchFamily="34" charset="0"/>
              </a:rPr>
              <a:t>Dividend Yield</a:t>
            </a:r>
          </a:p>
        </p:txBody>
      </p:sp>
      <p:sp>
        <p:nvSpPr>
          <p:cNvPr id="3" name="Slide Number Placeholder">
            <a:extLst>
              <a:ext uri="{FF2B5EF4-FFF2-40B4-BE49-F238E27FC236}">
                <a16:creationId xmlns:a16="http://schemas.microsoft.com/office/drawing/2014/main" id="{017840A4-9BF8-439A-3F01-FB053097C92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44</a:t>
            </a:fld>
            <a:endParaRPr lang="en-US" dirty="0">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Price-Earnings Ratio</a:t>
            </a:r>
          </a:p>
        </p:txBody>
      </p:sp>
      <p:pic>
        <p:nvPicPr>
          <p:cNvPr id="3" name="Picture 2">
            <a:extLst>
              <a:ext uri="{FF2B5EF4-FFF2-40B4-BE49-F238E27FC236}">
                <a16:creationId xmlns:a16="http://schemas.microsoft.com/office/drawing/2014/main" id="{52C8BF98-7108-7D44-86EC-894DBDE2CB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2619" y="1649720"/>
            <a:ext cx="7645047" cy="969348"/>
          </a:xfrm>
          <a:prstGeom prst="rect">
            <a:avLst/>
          </a:prstGeom>
        </p:spPr>
      </p:pic>
      <p:graphicFrame>
        <p:nvGraphicFramePr>
          <p:cNvPr id="4" name="Object 3">
            <a:extLst>
              <a:ext uri="{FF2B5EF4-FFF2-40B4-BE49-F238E27FC236}">
                <a16:creationId xmlns:a16="http://schemas.microsoft.com/office/drawing/2014/main" id="{D9B6FED3-4A43-3E75-586F-1280061CEBEF}"/>
              </a:ext>
            </a:extLst>
          </p:cNvPr>
          <p:cNvGraphicFramePr>
            <a:graphicFrameLocks noChangeAspect="1"/>
          </p:cNvGraphicFramePr>
          <p:nvPr>
            <p:extLst>
              <p:ext uri="{D42A27DB-BD31-4B8C-83A1-F6EECF244321}">
                <p14:modId xmlns:p14="http://schemas.microsoft.com/office/powerpoint/2010/main" val="2502487699"/>
              </p:ext>
            </p:extLst>
          </p:nvPr>
        </p:nvGraphicFramePr>
        <p:xfrm>
          <a:off x="888075" y="1718192"/>
          <a:ext cx="7367850" cy="832405"/>
        </p:xfrm>
        <a:graphic>
          <a:graphicData uri="http://schemas.openxmlformats.org/presentationml/2006/ole">
            <mc:AlternateContent xmlns:mc="http://schemas.openxmlformats.org/markup-compatibility/2006">
              <mc:Choice xmlns:v="urn:schemas-microsoft-com:vml" Requires="v">
                <p:oleObj name="Equation" r:id="rId4" imgW="3708360" imgH="419040" progId="Equation.DSMT4">
                  <p:embed/>
                </p:oleObj>
              </mc:Choice>
              <mc:Fallback>
                <p:oleObj name="Equation" r:id="rId4" imgW="3708360" imgH="41904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888075" y="1718192"/>
                        <a:ext cx="7367850" cy="83240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6B69C65A-F5EE-A02C-0488-71A9D8A79CA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550735" y="3110578"/>
            <a:ext cx="2038431" cy="714866"/>
          </a:xfrm>
          <a:prstGeom prst="rect">
            <a:avLst/>
          </a:prstGeom>
        </p:spPr>
      </p:pic>
      <p:graphicFrame>
        <p:nvGraphicFramePr>
          <p:cNvPr id="8" name="Object 7">
            <a:extLst>
              <a:ext uri="{FF2B5EF4-FFF2-40B4-BE49-F238E27FC236}">
                <a16:creationId xmlns:a16="http://schemas.microsoft.com/office/drawing/2014/main" id="{BEB4DE0F-2F04-0C17-26B7-FBD6D3F686E6}"/>
              </a:ext>
            </a:extLst>
          </p:cNvPr>
          <p:cNvGraphicFramePr>
            <a:graphicFrameLocks noChangeAspect="1"/>
          </p:cNvGraphicFramePr>
          <p:nvPr>
            <p:extLst>
              <p:ext uri="{D42A27DB-BD31-4B8C-83A1-F6EECF244321}">
                <p14:modId xmlns:p14="http://schemas.microsoft.com/office/powerpoint/2010/main" val="1305324104"/>
              </p:ext>
            </p:extLst>
          </p:nvPr>
        </p:nvGraphicFramePr>
        <p:xfrm>
          <a:off x="3819525" y="3162300"/>
          <a:ext cx="1498600" cy="609600"/>
        </p:xfrm>
        <a:graphic>
          <a:graphicData uri="http://schemas.openxmlformats.org/presentationml/2006/ole">
            <mc:AlternateContent xmlns:mc="http://schemas.openxmlformats.org/markup-compatibility/2006">
              <mc:Choice xmlns:v="urn:schemas-microsoft-com:vml" Requires="v">
                <p:oleObj name="Equation" r:id="rId7" imgW="1498320" imgH="609480" progId="Equation.DSMT4">
                  <p:embed/>
                </p:oleObj>
              </mc:Choice>
              <mc:Fallback>
                <p:oleObj name="Equation" r:id="rId7" imgW="1498320" imgH="609480" progId="Equation.DSMT4">
                  <p:embed/>
                  <p:pic>
                    <p:nvPicPr>
                      <p:cNvPr id="0" name=""/>
                      <p:cNvPicPr/>
                      <p:nvPr/>
                    </p:nvPicPr>
                    <p:blipFill>
                      <a:blip r:embed="rId8"/>
                      <a:stretch>
                        <a:fillRect/>
                      </a:stretch>
                    </p:blipFill>
                    <p:spPr>
                      <a:xfrm>
                        <a:off x="3819525" y="3162300"/>
                        <a:ext cx="1498600" cy="609600"/>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207997" y="4477669"/>
            <a:ext cx="6728006" cy="866230"/>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a:solidFill>
                  <a:srgbClr val="9BBB59">
                    <a:lumMod val="50000"/>
                  </a:srgbClr>
                </a:solidFill>
                <a:latin typeface="Arial" charset="0"/>
                <a:ea typeface="ＭＳ Ｐゴシック" pitchFamily="-108" charset="-128"/>
                <a:cs typeface="Arial" pitchFamily="34" charset="0"/>
              </a:rPr>
              <a:t>This ratio measures market expectations for future growth.</a:t>
            </a:r>
          </a:p>
        </p:txBody>
      </p:sp>
      <p:sp>
        <p:nvSpPr>
          <p:cNvPr id="9" name="Slide Number Placeholder">
            <a:extLst>
              <a:ext uri="{FF2B5EF4-FFF2-40B4-BE49-F238E27FC236}">
                <a16:creationId xmlns:a16="http://schemas.microsoft.com/office/drawing/2014/main" id="{38FD06B7-BDA7-E929-8A0D-CB665F776592}"/>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45</a:t>
            </a:fld>
            <a:endParaRPr lang="en-US"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Dividend Yield</a:t>
            </a:r>
          </a:p>
        </p:txBody>
      </p:sp>
      <p:pic>
        <p:nvPicPr>
          <p:cNvPr id="4" name="Picture 3">
            <a:extLst>
              <a:ext uri="{FF2B5EF4-FFF2-40B4-BE49-F238E27FC236}">
                <a16:creationId xmlns:a16="http://schemas.microsoft.com/office/drawing/2014/main" id="{878D2E00-E780-5F4C-6EC1-3C9BD94CA4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333" y="1649720"/>
            <a:ext cx="7645047" cy="969348"/>
          </a:xfrm>
          <a:prstGeom prst="rect">
            <a:avLst/>
          </a:prstGeom>
        </p:spPr>
      </p:pic>
      <p:graphicFrame>
        <p:nvGraphicFramePr>
          <p:cNvPr id="6" name="Object 5">
            <a:extLst>
              <a:ext uri="{FF2B5EF4-FFF2-40B4-BE49-F238E27FC236}">
                <a16:creationId xmlns:a16="http://schemas.microsoft.com/office/drawing/2014/main" id="{EE533CB3-4B99-428B-16EE-F1D1BD4A02D4}"/>
              </a:ext>
            </a:extLst>
          </p:cNvPr>
          <p:cNvGraphicFramePr>
            <a:graphicFrameLocks noChangeAspect="1"/>
          </p:cNvGraphicFramePr>
          <p:nvPr>
            <p:extLst>
              <p:ext uri="{D42A27DB-BD31-4B8C-83A1-F6EECF244321}">
                <p14:modId xmlns:p14="http://schemas.microsoft.com/office/powerpoint/2010/main" val="2460405151"/>
              </p:ext>
            </p:extLst>
          </p:nvPr>
        </p:nvGraphicFramePr>
        <p:xfrm>
          <a:off x="1017159" y="1696962"/>
          <a:ext cx="7108095" cy="874865"/>
        </p:xfrm>
        <a:graphic>
          <a:graphicData uri="http://schemas.openxmlformats.org/presentationml/2006/ole">
            <mc:AlternateContent xmlns:mc="http://schemas.openxmlformats.org/markup-compatibility/2006">
              <mc:Choice xmlns:v="urn:schemas-microsoft-com:vml" Requires="v">
                <p:oleObj name="Equation" r:id="rId4" imgW="3403440" imgH="419040" progId="Equation.DSMT4">
                  <p:embed/>
                </p:oleObj>
              </mc:Choice>
              <mc:Fallback>
                <p:oleObj name="Equation" r:id="rId4" imgW="3403440" imgH="419040" progId="Equation.DSMT4">
                  <p:embed/>
                  <p:pic>
                    <p:nvPicPr>
                      <p:cNvPr id="9" name="Object 8">
                        <a:extLst>
                          <a:ext uri="{FF2B5EF4-FFF2-40B4-BE49-F238E27FC236}">
                            <a16:creationId xmlns:a16="http://schemas.microsoft.com/office/drawing/2014/main" id="{152C5EEB-E869-4A5F-875D-256480FF3EB4}"/>
                          </a:ext>
                        </a:extLst>
                      </p:cNvPr>
                      <p:cNvPicPr/>
                      <p:nvPr/>
                    </p:nvPicPr>
                    <p:blipFill>
                      <a:blip r:embed="rId5"/>
                      <a:stretch>
                        <a:fillRect/>
                      </a:stretch>
                    </p:blipFill>
                    <p:spPr>
                      <a:xfrm>
                        <a:off x="1017159" y="1696962"/>
                        <a:ext cx="7108095" cy="87486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9C2E866-14C3-81F2-037D-BE9D0813D46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11059" y="3129422"/>
            <a:ext cx="1920294" cy="673436"/>
          </a:xfrm>
          <a:prstGeom prst="rect">
            <a:avLst/>
          </a:prstGeom>
        </p:spPr>
      </p:pic>
      <p:graphicFrame>
        <p:nvGraphicFramePr>
          <p:cNvPr id="8" name="Object 7">
            <a:extLst>
              <a:ext uri="{FF2B5EF4-FFF2-40B4-BE49-F238E27FC236}">
                <a16:creationId xmlns:a16="http://schemas.microsoft.com/office/drawing/2014/main" id="{F82D324C-09E4-4E46-0C3F-01D16B22961D}"/>
              </a:ext>
            </a:extLst>
          </p:cNvPr>
          <p:cNvGraphicFramePr>
            <a:graphicFrameLocks noChangeAspect="1"/>
          </p:cNvGraphicFramePr>
          <p:nvPr>
            <p:extLst>
              <p:ext uri="{D42A27DB-BD31-4B8C-83A1-F6EECF244321}">
                <p14:modId xmlns:p14="http://schemas.microsoft.com/office/powerpoint/2010/main" val="3781278519"/>
              </p:ext>
            </p:extLst>
          </p:nvPr>
        </p:nvGraphicFramePr>
        <p:xfrm>
          <a:off x="3757613" y="3160713"/>
          <a:ext cx="1627187" cy="612775"/>
        </p:xfrm>
        <a:graphic>
          <a:graphicData uri="http://schemas.openxmlformats.org/presentationml/2006/ole">
            <mc:AlternateContent xmlns:mc="http://schemas.openxmlformats.org/markup-compatibility/2006">
              <mc:Choice xmlns:v="urn:schemas-microsoft-com:vml" Requires="v">
                <p:oleObj name="Equation" r:id="rId7" imgW="1269720" imgH="482400" progId="Equation.DSMT4">
                  <p:embed/>
                </p:oleObj>
              </mc:Choice>
              <mc:Fallback>
                <p:oleObj name="Equation" r:id="rId7" imgW="1269720" imgH="482400" progId="Equation.DSMT4">
                  <p:embed/>
                  <p:pic>
                    <p:nvPicPr>
                      <p:cNvPr id="17" name="Object 16">
                        <a:extLst>
                          <a:ext uri="{FF2B5EF4-FFF2-40B4-BE49-F238E27FC236}">
                            <a16:creationId xmlns:a16="http://schemas.microsoft.com/office/drawing/2014/main" id="{EB30A4F2-2025-7B88-E31D-49CA4E74B089}"/>
                          </a:ext>
                        </a:extLst>
                      </p:cNvPr>
                      <p:cNvPicPr/>
                      <p:nvPr/>
                    </p:nvPicPr>
                    <p:blipFill>
                      <a:blip r:embed="rId8"/>
                      <a:stretch>
                        <a:fillRect/>
                      </a:stretch>
                    </p:blipFill>
                    <p:spPr>
                      <a:xfrm>
                        <a:off x="3757613" y="3160713"/>
                        <a:ext cx="1627187" cy="612775"/>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207997" y="4477669"/>
            <a:ext cx="6728006" cy="866230"/>
          </a:xfrm>
          <a:prstGeom prst="rect">
            <a:avLst/>
          </a:prstGeom>
          <a:solidFill>
            <a:srgbClr val="EEECE1"/>
          </a:solidFill>
          <a:ln w="12700">
            <a:solidFill>
              <a:srgbClr val="77933C"/>
            </a:solidFill>
          </a:ln>
          <a:effectLst>
            <a:outerShdw blurRad="50800" dist="38100" dir="2700000" algn="ctr" rotWithShape="0">
              <a:srgbClr val="000000">
                <a:alpha val="40000"/>
              </a:srgbClr>
            </a:outerShdw>
          </a:effectLst>
        </p:spPr>
        <p:txBody>
          <a:bodyPr vert="horz" lIns="91440" tIns="45720" rIns="91440" bIns="45720" rtlCol="0">
            <a:noAutofit/>
          </a:bodyPr>
          <a:lstStyle>
            <a:lvl1pPr>
              <a:defRPr/>
            </a:lvl1pPr>
          </a:lstStyle>
          <a:p>
            <a:pPr algn="ctr" fontAlgn="base">
              <a:spcBef>
                <a:spcPct val="0"/>
              </a:spcBef>
              <a:spcAft>
                <a:spcPct val="0"/>
              </a:spcAft>
              <a:buFontTx/>
            </a:pPr>
            <a:r>
              <a:rPr lang="en-US" sz="2400" dirty="0">
                <a:solidFill>
                  <a:srgbClr val="9BBB59">
                    <a:lumMod val="50000"/>
                  </a:srgbClr>
                </a:solidFill>
                <a:latin typeface="Arial" charset="0"/>
                <a:ea typeface="ＭＳ Ｐゴシック" pitchFamily="-108" charset="-128"/>
                <a:cs typeface="Arial" pitchFamily="34" charset="0"/>
              </a:rPr>
              <a:t>This ratio is used to compare the dividend-paying performance of different companies.</a:t>
            </a:r>
          </a:p>
        </p:txBody>
      </p:sp>
      <p:sp>
        <p:nvSpPr>
          <p:cNvPr id="9" name="Slide Number Placeholder">
            <a:extLst>
              <a:ext uri="{FF2B5EF4-FFF2-40B4-BE49-F238E27FC236}">
                <a16:creationId xmlns:a16="http://schemas.microsoft.com/office/drawing/2014/main" id="{21F3195D-E01A-D7A7-DF03-A58DDA17941F}"/>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46</a:t>
            </a:fld>
            <a:endParaRPr lang="en-US" dirty="0">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0"/>
            <a:ext cx="8458200" cy="539262"/>
          </a:xfrm>
          <a:prstGeom prst="rect">
            <a:avLst/>
          </a:prstGeom>
        </p:spPr>
        <p:txBody>
          <a:bodyPr anchor="ctr"/>
          <a:lstStyle>
            <a:lvl1pPr>
              <a:defRPr sz="4400"/>
            </a:lvl1pPr>
          </a:lstStyle>
          <a:p>
            <a:pPr lvl="0" algn="ctr">
              <a:lnSpc>
                <a:spcPct val="90000"/>
              </a:lnSpc>
              <a:spcBef>
                <a:spcPct val="0"/>
              </a:spcBef>
            </a:pPr>
            <a:r>
              <a:rPr lang="en-US" sz="3600" b="1" i="0" u="none" strike="noStrike" baseline="0" dirty="0">
                <a:solidFill>
                  <a:srgbClr val="FFFFFF"/>
                </a:solidFill>
                <a:latin typeface="Calibri"/>
              </a:rPr>
              <a:t>Summary of Ratios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319392" y="748057"/>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17.16</a:t>
            </a:r>
          </a:p>
        </p:txBody>
      </p:sp>
      <p:pic>
        <p:nvPicPr>
          <p:cNvPr id="3" name="Picture 2" descr="A table summarizes the formula and measure of 18 ratios listed in column 1.">
            <a:extLst>
              <a:ext uri="{FF2B5EF4-FFF2-40B4-BE49-F238E27FC236}">
                <a16:creationId xmlns:a16="http://schemas.microsoft.com/office/drawing/2014/main" id="{E2BBADA5-58BA-69FC-0857-635C147F0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851" y="616608"/>
            <a:ext cx="4388298" cy="5960687"/>
          </a:xfrm>
          <a:prstGeom prst="rect">
            <a:avLst/>
          </a:prstGeom>
        </p:spPr>
      </p:pic>
      <p:sp>
        <p:nvSpPr>
          <p:cNvPr id="11" name="Text Placeholder 3">
            <a:extLst>
              <a:ext uri="{FF2B5EF4-FFF2-40B4-BE49-F238E27FC236}">
                <a16:creationId xmlns:a16="http://schemas.microsoft.com/office/drawing/2014/main" id="{9BDA8A97-7F83-79A0-0697-F42FC9F2AAFC}"/>
              </a:ext>
            </a:extLst>
          </p:cNvPr>
          <p:cNvSpPr>
            <a:spLocks noGrp="1"/>
          </p:cNvSpPr>
          <p:nvPr>
            <p:ph type="body" sz="quarter" idx="31"/>
          </p:nvPr>
        </p:nvSpPr>
        <p:spPr>
          <a:xfrm>
            <a:off x="3374136" y="6660113"/>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4" name="Slide Number Placeholder">
            <a:extLst>
              <a:ext uri="{FF2B5EF4-FFF2-40B4-BE49-F238E27FC236}">
                <a16:creationId xmlns:a16="http://schemas.microsoft.com/office/drawing/2014/main" id="{0A20C0FA-8D50-3235-918E-B56451DC86A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47</a:t>
            </a:fld>
            <a:endParaRPr lang="en-US" dirty="0">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733864"/>
            <a:ext cx="8458200" cy="768096"/>
          </a:xfrm>
          <a:prstGeom prst="rect">
            <a:avLst/>
          </a:prstGeom>
        </p:spPr>
        <p:txBody>
          <a:bodyPr anchor="ctr"/>
          <a:lstStyle>
            <a:lvl1pPr>
              <a:defRPr sz="4400"/>
            </a:lvl1pPr>
          </a:lstStyle>
          <a:p>
            <a:pPr marL="0" marR="0" lvl="0" indent="0" algn="ctr" fontAlgn="base">
              <a:lnSpc>
                <a:spcPct val="100000"/>
              </a:lnSpc>
              <a:spcBef>
                <a:spcPct val="0"/>
              </a:spcBef>
              <a:spcAft>
                <a:spcPct val="0"/>
              </a:spcAft>
            </a:pPr>
            <a:r>
              <a:rPr lang="en-US" sz="4400" b="1" i="0" u="none" strike="noStrike" baseline="0">
                <a:solidFill>
                  <a:srgbClr val="000000"/>
                </a:solidFill>
                <a:latin typeface="Calibri"/>
              </a:rPr>
              <a:t>Learning Objective A1</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830831"/>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914400" y="1918143"/>
            <a:ext cx="7315200" cy="2426690"/>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400" b="0" i="0" u="none" strike="noStrike" baseline="0" dirty="0">
                <a:solidFill>
                  <a:srgbClr val="000000"/>
                </a:solidFill>
                <a:latin typeface="Calibri"/>
              </a:rPr>
              <a:t>Apply DuPont analysis to return on equity.</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4344833"/>
            <a:ext cx="7315200" cy="87313"/>
          </a:xfrm>
          <a:prstGeom prst="rect">
            <a:avLst/>
          </a:prstGeom>
        </p:spPr>
      </p:pic>
      <p:sp>
        <p:nvSpPr>
          <p:cNvPr id="3" name="Slide Number Placeholder">
            <a:extLst>
              <a:ext uri="{FF2B5EF4-FFF2-40B4-BE49-F238E27FC236}">
                <a16:creationId xmlns:a16="http://schemas.microsoft.com/office/drawing/2014/main" id="{FAA69116-C27A-C093-9802-B858DDBC3028}"/>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48</a:t>
            </a:fld>
            <a:endParaRPr lang="en-US" dirty="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DuPont Analysis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1" y="1805722"/>
            <a:ext cx="8458200" cy="2718777"/>
          </a:xfrm>
          <a:prstGeom prst="rect">
            <a:avLst/>
          </a:prstGeom>
          <a:solidFill>
            <a:srgbClr val="DDD9C3"/>
          </a:solidFill>
          <a:ln w="38100">
            <a:solidFill>
              <a:srgbClr val="000000"/>
            </a:solidFill>
          </a:ln>
          <a:effectLst/>
        </p:spPr>
        <p:txBody>
          <a:bodyPr vert="horz" lIns="91440" tIns="45720" rIns="91440" bIns="45720" rtlCol="0">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DuPont Analysis is used to break down return on equity into three components: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Profit margin = net income earned on each dollar of sales.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Asset turnover = sales generated on each dollar of assets.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Leverage = financing of assets through liabilities.</a:t>
            </a:r>
          </a:p>
        </p:txBody>
      </p:sp>
      <p:pic>
        <p:nvPicPr>
          <p:cNvPr id="4" name="Picture 3">
            <a:extLst>
              <a:ext uri="{FF2B5EF4-FFF2-40B4-BE49-F238E27FC236}">
                <a16:creationId xmlns:a16="http://schemas.microsoft.com/office/drawing/2014/main" id="{23AEF0C0-0227-A3EE-1AF2-57CA7EE813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4869" y="4830468"/>
            <a:ext cx="7974259" cy="993734"/>
          </a:xfrm>
          <a:prstGeom prst="rect">
            <a:avLst/>
          </a:prstGeom>
        </p:spPr>
      </p:pic>
      <p:graphicFrame>
        <p:nvGraphicFramePr>
          <p:cNvPr id="3" name="Object 2">
            <a:extLst>
              <a:ext uri="{FF2B5EF4-FFF2-40B4-BE49-F238E27FC236}">
                <a16:creationId xmlns:a16="http://schemas.microsoft.com/office/drawing/2014/main" id="{C227CE20-F730-0B77-A2B4-1B8241960D64}"/>
              </a:ext>
            </a:extLst>
          </p:cNvPr>
          <p:cNvGraphicFramePr>
            <a:graphicFrameLocks noChangeAspect="1"/>
          </p:cNvGraphicFramePr>
          <p:nvPr>
            <p:extLst>
              <p:ext uri="{D42A27DB-BD31-4B8C-83A1-F6EECF244321}">
                <p14:modId xmlns:p14="http://schemas.microsoft.com/office/powerpoint/2010/main" val="3057424889"/>
              </p:ext>
            </p:extLst>
          </p:nvPr>
        </p:nvGraphicFramePr>
        <p:xfrm>
          <a:off x="652463" y="4902200"/>
          <a:ext cx="7835900" cy="850900"/>
        </p:xfrm>
        <a:graphic>
          <a:graphicData uri="http://schemas.openxmlformats.org/presentationml/2006/ole">
            <mc:AlternateContent xmlns:mc="http://schemas.openxmlformats.org/markup-compatibility/2006">
              <mc:Choice xmlns:v="urn:schemas-microsoft-com:vml" Requires="v">
                <p:oleObj name="Equation" r:id="rId4" imgW="7835760" imgH="850680" progId="Equation.DSMT4">
                  <p:embed/>
                </p:oleObj>
              </mc:Choice>
              <mc:Fallback>
                <p:oleObj name="Equation" r:id="rId4" imgW="7835760" imgH="850680" progId="Equation.DSMT4">
                  <p:embed/>
                  <p:pic>
                    <p:nvPicPr>
                      <p:cNvPr id="0" name=""/>
                      <p:cNvPicPr/>
                      <p:nvPr/>
                    </p:nvPicPr>
                    <p:blipFill>
                      <a:blip r:embed="rId5"/>
                      <a:stretch>
                        <a:fillRect/>
                      </a:stretch>
                    </p:blipFill>
                    <p:spPr>
                      <a:xfrm>
                        <a:off x="652463" y="4902200"/>
                        <a:ext cx="7835900" cy="850900"/>
                      </a:xfrm>
                      <a:prstGeom prst="rect">
                        <a:avLst/>
                      </a:prstGeom>
                    </p:spPr>
                  </p:pic>
                </p:oleObj>
              </mc:Fallback>
            </mc:AlternateContent>
          </a:graphicData>
        </a:graphic>
      </p:graphicFrame>
      <p:sp>
        <p:nvSpPr>
          <p:cNvPr id="6" name="Slide Number Placeholder">
            <a:extLst>
              <a:ext uri="{FF2B5EF4-FFF2-40B4-BE49-F238E27FC236}">
                <a16:creationId xmlns:a16="http://schemas.microsoft.com/office/drawing/2014/main" id="{CFF6D7F8-79E9-131A-3C87-F76C8E37119E}"/>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49</a:t>
            </a:fld>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Building Blocks of Analysis</a:t>
            </a:r>
          </a:p>
        </p:txBody>
      </p:sp>
      <p:pic>
        <p:nvPicPr>
          <p:cNvPr id="9" name="Picture 8">
            <a:extLst>
              <a:ext uri="{FF2B5EF4-FFF2-40B4-BE49-F238E27FC236}">
                <a16:creationId xmlns:a16="http://schemas.microsoft.com/office/drawing/2014/main" id="{C90DD7DB-73B0-C6F9-AF5B-EB53376FC4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1323" y="1615042"/>
            <a:ext cx="6401355" cy="4700423"/>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389414" y="2196935"/>
            <a:ext cx="2137558" cy="1615044"/>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Liquidity and efficiency</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5058888" y="2196935"/>
            <a:ext cx="2137558" cy="1615044"/>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Solvency</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1389413" y="4664084"/>
            <a:ext cx="2137557" cy="1615043"/>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Profitability</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5011388" y="4627746"/>
            <a:ext cx="2137557" cy="1651380"/>
          </a:xfrm>
        </p:spPr>
        <p:txBody>
          <a:bodyPr anchor="ctr"/>
          <a:lstStyle>
            <a:lvl1pPr>
              <a:defRPr/>
            </a:lvl1pPr>
          </a:lstStyle>
          <a:p>
            <a:pPr marL="0" marR="0" lvl="0" indent="0" algn="ctr" fontAlgn="base">
              <a:lnSpc>
                <a:spcPct val="100000"/>
              </a:lnSpc>
              <a:spcBef>
                <a:spcPct val="0"/>
              </a:spcBef>
              <a:spcAft>
                <a:spcPct val="0"/>
              </a:spcAft>
            </a:pPr>
            <a:r>
              <a:rPr lang="en-US" sz="2400" b="1" i="0" u="none" strike="noStrike" baseline="0">
                <a:solidFill>
                  <a:srgbClr val="000000"/>
                </a:solidFill>
                <a:latin typeface="Arial"/>
              </a:rPr>
              <a:t>Market prospects</a:t>
            </a:r>
          </a:p>
        </p:txBody>
      </p:sp>
      <p:sp>
        <p:nvSpPr>
          <p:cNvPr id="3" name="Slide Number Placeholder">
            <a:extLst>
              <a:ext uri="{FF2B5EF4-FFF2-40B4-BE49-F238E27FC236}">
                <a16:creationId xmlns:a16="http://schemas.microsoft.com/office/drawing/2014/main" id="{1B74B9C1-BE23-A225-1AC0-DF333EF67373}"/>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5</a:t>
            </a:fld>
            <a:endParaRPr lang="en-US" dirty="0">
              <a:latin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DuPont Analysis: Examples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985655" y="1607468"/>
            <a:ext cx="1008346" cy="666886"/>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17.17</a:t>
            </a:r>
          </a:p>
        </p:txBody>
      </p:sp>
      <p:sp>
        <p:nvSpPr>
          <p:cNvPr id="6" name="Table Summary 2" hidden="1">
            <a:extLst>
              <a:ext uri="{FF2B5EF4-FFF2-40B4-BE49-F238E27FC236}">
                <a16:creationId xmlns:a16="http://schemas.microsoft.com/office/drawing/2014/main" id="{0B2D170F-7AF9-40BB-A11B-08474DF5C3AA}"/>
              </a:ext>
            </a:extLst>
          </p:cNvPr>
          <p:cNvSpPr>
            <a:spLocks noGrp="1"/>
          </p:cNvSpPr>
          <p:nvPr>
            <p:ph sz="quarter" idx="14"/>
          </p:nvPr>
        </p:nvSpPr>
        <p:spPr>
          <a:xfrm>
            <a:off x="217028" y="1587156"/>
            <a:ext cx="5502157" cy="532982"/>
          </a:xfrm>
        </p:spPr>
        <p:txBody>
          <a:bodyPr/>
          <a:lstStyle>
            <a:lvl1pPr>
              <a:defRPr/>
            </a:lvl1pPr>
          </a:lstStyle>
          <a:p>
            <a:pPr marL="0" marR="0" lvl="0" indent="0" algn="l" fontAlgn="base">
              <a:lnSpc>
                <a:spcPct val="100000"/>
              </a:lnSpc>
              <a:spcBef>
                <a:spcPct val="0"/>
              </a:spcBef>
              <a:spcAft>
                <a:spcPct val="0"/>
              </a:spcAft>
            </a:pPr>
            <a:r>
              <a:rPr lang="en-US" sz="1000" b="0" i="0" u="none" strike="noStrike" baseline="0" dirty="0">
                <a:solidFill>
                  <a:srgbClr val="000000"/>
                </a:solidFill>
                <a:latin typeface="Calibri"/>
              </a:rPr>
              <a:t>The following content is arranged like a table. Table divided into 9 columns. The column headers are marked from left to right as: $ millions, Net Income, Sales, Average Total Assets, Average Stockholders’ Equity, Profit Margin, Asset Turnover, Leverage, and Return on Equity.</a:t>
            </a:r>
          </a:p>
        </p:txBody>
      </p:sp>
      <p:graphicFrame>
        <p:nvGraphicFramePr>
          <p:cNvPr id="4" name="Table 3">
            <a:extLst>
              <a:ext uri="{FF2B5EF4-FFF2-40B4-BE49-F238E27FC236}">
                <a16:creationId xmlns:a16="http://schemas.microsoft.com/office/drawing/2014/main" id="{56918B19-4501-C93B-D512-12FCEDCAD617}"/>
              </a:ext>
            </a:extLst>
          </p:cNvPr>
          <p:cNvGraphicFramePr>
            <a:graphicFrameLocks noGrp="1"/>
          </p:cNvGraphicFramePr>
          <p:nvPr>
            <p:extLst>
              <p:ext uri="{D42A27DB-BD31-4B8C-83A1-F6EECF244321}">
                <p14:modId xmlns:p14="http://schemas.microsoft.com/office/powerpoint/2010/main" val="3409669725"/>
              </p:ext>
            </p:extLst>
          </p:nvPr>
        </p:nvGraphicFramePr>
        <p:xfrm>
          <a:off x="228751" y="1598879"/>
          <a:ext cx="7640792" cy="1064839"/>
        </p:xfrm>
        <a:graphic>
          <a:graphicData uri="http://schemas.openxmlformats.org/drawingml/2006/table">
            <a:tbl>
              <a:tblPr firstRow="1" bandRow="1">
                <a:tableStyleId>{5C22544A-7EE6-4342-B048-85BDC9FD1C3A}</a:tableStyleId>
              </a:tblPr>
              <a:tblGrid>
                <a:gridCol w="897112">
                  <a:extLst>
                    <a:ext uri="{9D8B030D-6E8A-4147-A177-3AD203B41FA5}">
                      <a16:colId xmlns:a16="http://schemas.microsoft.com/office/drawing/2014/main" val="1152438664"/>
                    </a:ext>
                  </a:extLst>
                </a:gridCol>
                <a:gridCol w="742666">
                  <a:extLst>
                    <a:ext uri="{9D8B030D-6E8A-4147-A177-3AD203B41FA5}">
                      <a16:colId xmlns:a16="http://schemas.microsoft.com/office/drawing/2014/main" val="911885673"/>
                    </a:ext>
                  </a:extLst>
                </a:gridCol>
                <a:gridCol w="857288">
                  <a:extLst>
                    <a:ext uri="{9D8B030D-6E8A-4147-A177-3AD203B41FA5}">
                      <a16:colId xmlns:a16="http://schemas.microsoft.com/office/drawing/2014/main" val="2101405077"/>
                    </a:ext>
                  </a:extLst>
                </a:gridCol>
                <a:gridCol w="857288">
                  <a:extLst>
                    <a:ext uri="{9D8B030D-6E8A-4147-A177-3AD203B41FA5}">
                      <a16:colId xmlns:a16="http://schemas.microsoft.com/office/drawing/2014/main" val="2715586440"/>
                    </a:ext>
                  </a:extLst>
                </a:gridCol>
                <a:gridCol w="931455">
                  <a:extLst>
                    <a:ext uri="{9D8B030D-6E8A-4147-A177-3AD203B41FA5}">
                      <a16:colId xmlns:a16="http://schemas.microsoft.com/office/drawing/2014/main" val="656745422"/>
                    </a:ext>
                  </a:extLst>
                </a:gridCol>
                <a:gridCol w="783119">
                  <a:extLst>
                    <a:ext uri="{9D8B030D-6E8A-4147-A177-3AD203B41FA5}">
                      <a16:colId xmlns:a16="http://schemas.microsoft.com/office/drawing/2014/main" val="3062157334"/>
                    </a:ext>
                  </a:extLst>
                </a:gridCol>
                <a:gridCol w="857288">
                  <a:extLst>
                    <a:ext uri="{9D8B030D-6E8A-4147-A177-3AD203B41FA5}">
                      <a16:colId xmlns:a16="http://schemas.microsoft.com/office/drawing/2014/main" val="876784786"/>
                    </a:ext>
                  </a:extLst>
                </a:gridCol>
                <a:gridCol w="857288">
                  <a:extLst>
                    <a:ext uri="{9D8B030D-6E8A-4147-A177-3AD203B41FA5}">
                      <a16:colId xmlns:a16="http://schemas.microsoft.com/office/drawing/2014/main" val="4214246334"/>
                    </a:ext>
                  </a:extLst>
                </a:gridCol>
                <a:gridCol w="857288">
                  <a:extLst>
                    <a:ext uri="{9D8B030D-6E8A-4147-A177-3AD203B41FA5}">
                      <a16:colId xmlns:a16="http://schemas.microsoft.com/office/drawing/2014/main" val="1587616757"/>
                    </a:ext>
                  </a:extLst>
                </a:gridCol>
              </a:tblGrid>
              <a:tr h="235610">
                <a:tc>
                  <a:txBody>
                    <a:bodyPr/>
                    <a:lstStyle/>
                    <a:p>
                      <a:pPr marL="91440" algn="l"/>
                      <a:r>
                        <a:rPr lang="en-US" sz="1000" dirty="0">
                          <a:latin typeface="Calibri" panose="020F0502020204030204" pitchFamily="34" charset="0"/>
                          <a:cs typeface="Calibri" panose="020F0502020204030204" pitchFamily="34" charset="0"/>
                        </a:rPr>
                        <a:t>$ millions</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Net Income</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Sales</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Average Total Assets</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Average Stockholders’ Equity</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Profit Margin</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Asset Turnover</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Leverage</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tc>
                  <a:txBody>
                    <a:bodyPr/>
                    <a:lstStyle/>
                    <a:p>
                      <a:pPr algn="ctr"/>
                      <a:r>
                        <a:rPr lang="en-US" sz="1000" dirty="0">
                          <a:latin typeface="Calibri" panose="020F0502020204030204" pitchFamily="34" charset="0"/>
                          <a:cs typeface="Calibri" panose="020F0502020204030204" pitchFamily="34" charset="0"/>
                        </a:rPr>
                        <a:t>Return on Equity*</a:t>
                      </a:r>
                    </a:p>
                  </a:txBody>
                  <a:tcPr marL="103037" marR="10303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96D33"/>
                    </a:solidFill>
                  </a:tcPr>
                </a:tc>
                <a:extLst>
                  <a:ext uri="{0D108BD9-81ED-4DB2-BD59-A6C34878D82A}">
                    <a16:rowId xmlns:a16="http://schemas.microsoft.com/office/drawing/2014/main" val="3313541494"/>
                  </a:ext>
                </a:extLst>
              </a:tr>
              <a:tr h="235610">
                <a:tc>
                  <a:txBody>
                    <a:bodyPr/>
                    <a:lstStyle/>
                    <a:p>
                      <a:pPr marL="91440" algn="l"/>
                      <a:r>
                        <a:rPr lang="en-US" sz="1000" dirty="0">
                          <a:latin typeface="Calibri" panose="020F0502020204030204" pitchFamily="34" charset="0"/>
                          <a:cs typeface="Calibri" panose="020F0502020204030204" pitchFamily="34" charset="0"/>
                        </a:rPr>
                        <a:t>FedEx</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algn="ctr"/>
                      <a:r>
                        <a:rPr lang="en-US" sz="1000" b="0" dirty="0">
                          <a:solidFill>
                            <a:srgbClr val="000000"/>
                          </a:solidFill>
                          <a:latin typeface="Calibri" panose="020F0502020204030204" pitchFamily="34" charset="0"/>
                          <a:cs typeface="Calibri" panose="020F0502020204030204" pitchFamily="34" charset="0"/>
                        </a:rPr>
                        <a:t>$3,972</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$90,155</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$86,569</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$25,514</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0.044</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1.041</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3.393</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tc>
                  <a:txBody>
                    <a:bodyPr/>
                    <a:lstStyle/>
                    <a:p>
                      <a:pPr marL="0" algn="ctr"/>
                      <a:r>
                        <a:rPr lang="en-US" sz="1000" b="0" dirty="0">
                          <a:solidFill>
                            <a:srgbClr val="000000"/>
                          </a:solidFill>
                          <a:latin typeface="Calibri" panose="020F0502020204030204" pitchFamily="34" charset="0"/>
                          <a:cs typeface="Calibri" panose="020F0502020204030204" pitchFamily="34" charset="0"/>
                        </a:rPr>
                        <a:t>0.16</a:t>
                      </a:r>
                    </a:p>
                  </a:txBody>
                  <a:tcPr marL="103037" marR="103037">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602062838"/>
                  </a:ext>
                </a:extLst>
              </a:tr>
              <a:tr h="272359">
                <a:tc>
                  <a:txBody>
                    <a:bodyPr/>
                    <a:lstStyle/>
                    <a:p>
                      <a:pPr marL="91440" algn="l"/>
                      <a:r>
                        <a:rPr lang="en-US" sz="1000" u="none" baseline="0" dirty="0">
                          <a:uFill>
                            <a:solidFill>
                              <a:schemeClr val="tx1"/>
                            </a:solidFill>
                          </a:uFill>
                          <a:latin typeface="Calibri" panose="020F0502020204030204" pitchFamily="34" charset="0"/>
                          <a:cs typeface="Calibri" panose="020F0502020204030204" pitchFamily="34" charset="0"/>
                        </a:rPr>
                        <a:t>UPS</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$6,708</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$90,958</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$70,991</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$18,559</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0.074</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1.281</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3.825</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sz="1000" dirty="0">
                          <a:latin typeface="Calibri" panose="020F0502020204030204" pitchFamily="34" charset="0"/>
                          <a:cs typeface="Calibri" panose="020F0502020204030204" pitchFamily="34" charset="0"/>
                        </a:rPr>
                        <a:t>0.36</a:t>
                      </a:r>
                    </a:p>
                  </a:txBody>
                  <a:tcPr marL="103037" marR="103037">
                    <a:lnL w="12700" cmpd="sng">
                      <a:noFill/>
                    </a:lnL>
                    <a:lnR w="12700" cmpd="sng">
                      <a:noFill/>
                    </a:lnR>
                    <a:lnT w="12700" cmpd="sng">
                      <a:noFill/>
                    </a:lnT>
                    <a:lnB w="38100" cap="flat" cmpd="sng" algn="ctr">
                      <a:solidFill>
                        <a:srgbClr val="C6C6C6"/>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110770497"/>
                  </a:ext>
                </a:extLst>
              </a:tr>
            </a:tbl>
          </a:graphicData>
        </a:graphic>
      </p:graphicFrame>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228751" y="2707308"/>
            <a:ext cx="7640793" cy="270354"/>
          </a:xfrm>
        </p:spPr>
        <p:txBody>
          <a:bodyPr/>
          <a:lstStyle>
            <a:lvl1pPr>
              <a:defRPr/>
            </a:lvl1pPr>
          </a:lstStyle>
          <a:p>
            <a:pPr marL="0" marR="0" lvl="0" indent="0" algn="l" defTabSz="914400" rtl="0" eaLnBrk="1" fontAlgn="auto" latinLnBrk="0" hangingPunct="1">
              <a:lnSpc>
                <a:spcPct val="100000"/>
              </a:lnSpc>
              <a:spcBef>
                <a:spcPct val="0"/>
              </a:spcBef>
              <a:spcAft>
                <a:spcPts val="8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uLnTx/>
                <a:uFillTx/>
                <a:latin typeface="Calibri"/>
                <a:cs typeface="Calibri" panose="020F0502020204030204" pitchFamily="34" charset="0"/>
              </a:rPr>
              <a:t>*With rounding</a:t>
            </a:r>
          </a:p>
        </p:txBody>
      </p:sp>
      <p:sp>
        <p:nvSpPr>
          <p:cNvPr id="3" name="Content Placeholder 4">
            <a:extLst>
              <a:ext uri="{FF2B5EF4-FFF2-40B4-BE49-F238E27FC236}">
                <a16:creationId xmlns:a16="http://schemas.microsoft.com/office/drawing/2014/main" id="{26D79741-2730-0D46-1947-2470A736A7B9}"/>
              </a:ext>
            </a:extLst>
          </p:cNvPr>
          <p:cNvSpPr>
            <a:spLocks noGrp="1"/>
          </p:cNvSpPr>
          <p:nvPr>
            <p:ph sz="quarter" idx="16"/>
          </p:nvPr>
        </p:nvSpPr>
        <p:spPr>
          <a:xfrm>
            <a:off x="1071405" y="3216801"/>
            <a:ext cx="7001190" cy="1616455"/>
          </a:xfrm>
          <a:solidFill>
            <a:srgbClr val="DDD9C3"/>
          </a:solidFill>
          <a:ln w="38100">
            <a:solidFill>
              <a:srgbClr val="000000"/>
            </a:solidFill>
          </a:ln>
          <a:effectLst/>
        </p:spPr>
        <p:txBody>
          <a:bodyPr vert="horz" lIns="91440" tIns="45720" rIns="91440" bIns="45720" rtlCol="0">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R</a:t>
            </a:r>
            <a:r>
              <a:rPr kumimoji="0" lang="en-US" sz="100" b="1" i="0" u="none" strike="noStrike" kern="1200" cap="none" spc="-300" normalizeH="0" baseline="0" noProof="0" dirty="0">
                <a:ln>
                  <a:noFill/>
                </a:ln>
                <a:solidFill>
                  <a:srgbClr val="C0504D">
                    <a:lumMod val="50000"/>
                  </a:srgbClr>
                </a:solidFill>
                <a:effectLst/>
                <a:uLnTx/>
                <a:uFillTx/>
                <a:latin typeface="Arial" charset="0"/>
                <a:ea typeface="+mn-ea"/>
                <a:cs typeface="Arial" pitchFamily="34" charset="0"/>
              </a:rPr>
              <a:t> </a:t>
            </a: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O</a:t>
            </a:r>
            <a:r>
              <a:rPr kumimoji="0" lang="en-US" sz="100" b="1" i="0" u="none" strike="noStrike" kern="1200" cap="none" spc="-300" normalizeH="0" baseline="0" noProof="0" dirty="0">
                <a:ln>
                  <a:noFill/>
                </a:ln>
                <a:solidFill>
                  <a:srgbClr val="C0504D">
                    <a:lumMod val="50000"/>
                  </a:srgbClr>
                </a:solidFill>
                <a:effectLst/>
                <a:uLnTx/>
                <a:uFillTx/>
                <a:latin typeface="Arial" charset="0"/>
                <a:ea typeface="+mn-ea"/>
                <a:cs typeface="Arial" pitchFamily="34" charset="0"/>
              </a:rPr>
              <a:t> </a:t>
            </a: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E for FedEx is computed as shown here: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FedEx: 0.044 profit margin </a:t>
            </a:r>
            <a:r>
              <a:rPr kumimoji="0" lang="en-US" sz="24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 1.041 asset turnover </a:t>
            </a:r>
            <a:r>
              <a:rPr kumimoji="0" lang="en-US" sz="24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a:ln>
                  <a:noFill/>
                </a:ln>
                <a:solidFill>
                  <a:srgbClr val="C0504D">
                    <a:lumMod val="50000"/>
                  </a:srgbClr>
                </a:solidFill>
                <a:effectLst/>
                <a:uLnTx/>
                <a:uFillTx/>
                <a:latin typeface="Arial" charset="0"/>
                <a:ea typeface="+mn-ea"/>
                <a:cs typeface="Arial" pitchFamily="34" charset="0"/>
              </a:rPr>
              <a:t> 3.393 leverage = 0.16 or 16% return on equity.</a:t>
            </a:r>
          </a:p>
        </p:txBody>
      </p:sp>
      <p:sp>
        <p:nvSpPr>
          <p:cNvPr id="9" name="Slide Number Placeholder">
            <a:extLst>
              <a:ext uri="{FF2B5EF4-FFF2-40B4-BE49-F238E27FC236}">
                <a16:creationId xmlns:a16="http://schemas.microsoft.com/office/drawing/2014/main" id="{9685D476-7BF0-91D1-BF09-EE284D93EDF7}"/>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50</a:t>
            </a:fld>
            <a:endParaRPr lang="en-US" dirty="0">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733864"/>
            <a:ext cx="8458200" cy="768096"/>
          </a:xfrm>
          <a:prstGeom prst="rect">
            <a:avLst/>
          </a:prstGeom>
        </p:spPr>
        <p:txBody>
          <a:bodyPr anchor="ctr"/>
          <a:lstStyle>
            <a:lvl1pPr>
              <a:defRPr sz="4400"/>
            </a:lvl1pPr>
          </a:lstStyle>
          <a:p>
            <a:pPr marL="0" marR="0" lvl="0" indent="0" algn="ctr" fontAlgn="base">
              <a:lnSpc>
                <a:spcPct val="100000"/>
              </a:lnSpc>
              <a:spcBef>
                <a:spcPct val="0"/>
              </a:spcBef>
              <a:spcAft>
                <a:spcPct val="0"/>
              </a:spcAft>
            </a:pPr>
            <a:r>
              <a:rPr lang="en-US" sz="4400" b="1" i="0" u="none" strike="noStrike" baseline="0">
                <a:solidFill>
                  <a:srgbClr val="000000"/>
                </a:solidFill>
                <a:latin typeface="Calibri"/>
              </a:rPr>
              <a:t>Learning Objective A2</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948061"/>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914400" y="2032525"/>
            <a:ext cx="7315200" cy="2790103"/>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400" b="0" i="1" u="none" strike="noStrike" baseline="0" dirty="0">
                <a:solidFill>
                  <a:srgbClr val="000000"/>
                </a:solidFill>
                <a:latin typeface="Calibri"/>
              </a:rPr>
              <a:t>Appendix 17A </a:t>
            </a:r>
            <a:r>
              <a:rPr lang="en-US" sz="4400" b="0" i="0" u="none" strike="noStrike" baseline="0" dirty="0">
                <a:solidFill>
                  <a:srgbClr val="000000"/>
                </a:solidFill>
                <a:latin typeface="Calibri"/>
              </a:rPr>
              <a:t>Explain the form and assess the content of a complete income statement.</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4825476"/>
            <a:ext cx="7315200" cy="87313"/>
          </a:xfrm>
          <a:prstGeom prst="rect">
            <a:avLst/>
          </a:prstGeom>
        </p:spPr>
      </p:pic>
      <p:sp>
        <p:nvSpPr>
          <p:cNvPr id="3" name="Slide Number Placeholder">
            <a:extLst>
              <a:ext uri="{FF2B5EF4-FFF2-40B4-BE49-F238E27FC236}">
                <a16:creationId xmlns:a16="http://schemas.microsoft.com/office/drawing/2014/main" id="{B6903CA4-D4EB-2D49-0191-C50FD8E48782}"/>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51</a:t>
            </a:fld>
            <a:endParaRPr lang="en-US" dirty="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Sustainable Income</a:t>
            </a:r>
          </a:p>
        </p:txBody>
      </p:sp>
      <p:pic>
        <p:nvPicPr>
          <p:cNvPr id="14" name="Picture 13">
            <a:extLst>
              <a:ext uri="{FF2B5EF4-FFF2-40B4-BE49-F238E27FC236}">
                <a16:creationId xmlns:a16="http://schemas.microsoft.com/office/drawing/2014/main" id="{AC945F9A-ED7D-E81B-49FE-7778935112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3555" y="1427047"/>
            <a:ext cx="7730398" cy="5023539"/>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738254" y="4524499"/>
            <a:ext cx="4156363" cy="1778696"/>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800" b="1" i="0" u="none" strike="noStrike" baseline="0">
                <a:solidFill>
                  <a:scrgbClr r="60516" g="53328" b="69965"/>
                </a:solidFill>
                <a:latin typeface="Times New Roman"/>
              </a:rPr>
              <a:t>Net Income</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2988336" y="1600829"/>
            <a:ext cx="4817998" cy="1225556"/>
          </a:xfrm>
        </p:spPr>
        <p:txBody>
          <a:bodyPr/>
          <a:lstStyle>
            <a:lvl1pPr>
              <a:defRPr/>
            </a:lvl1pPr>
          </a:lstStyle>
          <a:p>
            <a:pPr marL="0" marR="0" lvl="0" indent="0" algn="ctr" fontAlgn="auto">
              <a:lnSpc>
                <a:spcPct val="100000"/>
              </a:lnSpc>
              <a:spcBef>
                <a:spcPct val="0"/>
              </a:spcBef>
              <a:spcAft>
                <a:spcPts val="800"/>
              </a:spcAft>
            </a:pPr>
            <a:r>
              <a:rPr lang="en-US" sz="2400" b="0" i="0" u="none" strike="noStrike" baseline="0" dirty="0">
                <a:solidFill>
                  <a:scrgbClr r="12568" g="1836" b="1694"/>
                </a:solidFill>
                <a:latin typeface="Arial"/>
              </a:rPr>
              <a:t>Changes in Accounting Principles: Retrospective application on prior financial statements</a:t>
            </a:r>
            <a:r>
              <a:rPr lang="en-US" sz="2600" b="0" i="0" u="none" strike="noStrike" baseline="0" dirty="0">
                <a:solidFill>
                  <a:scrgbClr r="12568" g="1836" b="1694"/>
                </a:solidFill>
                <a:latin typeface="Arial"/>
              </a:rPr>
              <a:t>.</a:t>
            </a:r>
          </a:p>
        </p:txBody>
      </p:sp>
      <p:pic>
        <p:nvPicPr>
          <p:cNvPr id="3" name="Picture 2">
            <a:extLst>
              <a:ext uri="{FF2B5EF4-FFF2-40B4-BE49-F238E27FC236}">
                <a16:creationId xmlns:a16="http://schemas.microsoft.com/office/drawing/2014/main" id="{C219C9C8-9ACD-C32F-F1BE-C287380CDA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13390" y="2711215"/>
            <a:ext cx="944962" cy="1950889"/>
          </a:xfrm>
          <a:prstGeom prst="rect">
            <a:avLst/>
          </a:prstGeom>
        </p:spPr>
      </p:pic>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3292325" y="3132242"/>
            <a:ext cx="2274344" cy="921269"/>
          </a:xfrm>
        </p:spPr>
        <p:txBody>
          <a:bodyPr/>
          <a:lstStyle>
            <a:lvl1pPr>
              <a:defRPr/>
            </a:lvl1pPr>
          </a:lstStyle>
          <a:p>
            <a:pPr marL="0" marR="0" lvl="0" indent="0" algn="ctr" fontAlgn="base">
              <a:lnSpc>
                <a:spcPct val="100000"/>
              </a:lnSpc>
              <a:spcBef>
                <a:spcPct val="0"/>
              </a:spcBef>
              <a:spcAft>
                <a:spcPct val="0"/>
              </a:spcAft>
            </a:pPr>
            <a:r>
              <a:rPr lang="en-US" sz="2600" b="0" i="0" u="none" strike="noStrike" baseline="0">
                <a:solidFill>
                  <a:scrgbClr r="12568" g="1836" b="1694"/>
                </a:solidFill>
                <a:latin typeface="Arial"/>
              </a:rPr>
              <a:t>Discontinued</a:t>
            </a:r>
          </a:p>
          <a:p>
            <a:pPr marL="0" marR="0" lvl="0" indent="0" algn="ctr" fontAlgn="base">
              <a:lnSpc>
                <a:spcPct val="100000"/>
              </a:lnSpc>
              <a:spcBef>
                <a:spcPct val="0"/>
              </a:spcBef>
              <a:spcAft>
                <a:spcPct val="0"/>
              </a:spcAft>
            </a:pPr>
            <a:r>
              <a:rPr lang="en-US" sz="2600" b="0" i="0" u="none" strike="noStrike" baseline="0">
                <a:solidFill>
                  <a:scrgbClr r="12568" g="1836" b="1694"/>
                </a:solidFill>
                <a:latin typeface="Arial"/>
              </a:rPr>
              <a:t>Segments</a:t>
            </a:r>
          </a:p>
        </p:txBody>
      </p:sp>
      <p:pic>
        <p:nvPicPr>
          <p:cNvPr id="4" name="Picture 3">
            <a:extLst>
              <a:ext uri="{FF2B5EF4-FFF2-40B4-BE49-F238E27FC236}">
                <a16:creationId xmlns:a16="http://schemas.microsoft.com/office/drawing/2014/main" id="{229C40D5-92FB-BAD2-D597-FF1C9C110E8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320960" y="4035097"/>
            <a:ext cx="780356" cy="609653"/>
          </a:xfrm>
          <a:prstGeom prst="rect">
            <a:avLst/>
          </a:prstGeom>
        </p:spPr>
      </p:pic>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1348063" y="3888129"/>
            <a:ext cx="1959006" cy="921269"/>
          </a:xfrm>
        </p:spPr>
        <p:txBody>
          <a:bodyPr/>
          <a:lstStyle>
            <a:lvl1pPr>
              <a:defRPr/>
            </a:lvl1pPr>
          </a:lstStyle>
          <a:p>
            <a:pPr marL="0" marR="0" lvl="0" indent="0" algn="ctr" fontAlgn="base">
              <a:lnSpc>
                <a:spcPct val="100000"/>
              </a:lnSpc>
              <a:spcBef>
                <a:spcPct val="0"/>
              </a:spcBef>
              <a:spcAft>
                <a:spcPct val="0"/>
              </a:spcAft>
            </a:pPr>
            <a:r>
              <a:rPr lang="en-US" sz="2600" b="0" i="0" u="none" strike="noStrike" baseline="0" dirty="0">
                <a:solidFill>
                  <a:scrgbClr r="12568" g="1836" b="1694"/>
                </a:solidFill>
                <a:latin typeface="Arial"/>
              </a:rPr>
              <a:t>Continuing Operations</a:t>
            </a:r>
          </a:p>
        </p:txBody>
      </p:sp>
      <p:pic>
        <p:nvPicPr>
          <p:cNvPr id="9" name="Picture 8">
            <a:extLst>
              <a:ext uri="{FF2B5EF4-FFF2-40B4-BE49-F238E27FC236}">
                <a16:creationId xmlns:a16="http://schemas.microsoft.com/office/drawing/2014/main" id="{E6C8459B-CC26-2789-21C9-4CA642B2383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389130" y="4520498"/>
            <a:ext cx="1383912" cy="469433"/>
          </a:xfrm>
          <a:prstGeom prst="rect">
            <a:avLst/>
          </a:prstGeom>
        </p:spPr>
      </p:pic>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1618732" y="5318115"/>
            <a:ext cx="2058935" cy="903117"/>
          </a:xfrm>
        </p:spPr>
        <p:txBody>
          <a:bodyPr/>
          <a:lstStyle>
            <a:lvl1pPr>
              <a:defRPr/>
            </a:lvl1pPr>
          </a:lstStyle>
          <a:p>
            <a:pPr marL="0" marR="0" lvl="0" indent="0" algn="ctr" fontAlgn="base">
              <a:lnSpc>
                <a:spcPct val="100000"/>
              </a:lnSpc>
              <a:spcBef>
                <a:spcPct val="0"/>
              </a:spcBef>
              <a:spcAft>
                <a:spcPct val="0"/>
              </a:spcAft>
            </a:pPr>
            <a:r>
              <a:rPr lang="en-US" sz="2600" b="0" i="0" u="none" strike="noStrike" baseline="0">
                <a:solidFill>
                  <a:scrgbClr r="12568" g="1836" b="1694"/>
                </a:solidFill>
                <a:latin typeface="Arial"/>
              </a:rPr>
              <a:t>Earnings per share</a:t>
            </a:r>
          </a:p>
        </p:txBody>
      </p:sp>
      <p:pic>
        <p:nvPicPr>
          <p:cNvPr id="10" name="Picture 9" descr="points to Net Income">
            <a:extLst>
              <a:ext uri="{FF2B5EF4-FFF2-40B4-BE49-F238E27FC236}">
                <a16:creationId xmlns:a16="http://schemas.microsoft.com/office/drawing/2014/main" id="{C194BA2E-C9ED-F315-1E5C-F235AD850616}"/>
              </a:ext>
            </a:extLst>
          </p:cNvPr>
          <p:cNvPicPr>
            <a:picLocks noChangeAspect="1"/>
          </p:cNvPicPr>
          <p:nvPr/>
        </p:nvPicPr>
        <p:blipFill>
          <a:blip r:embed="rId7"/>
          <a:stretch>
            <a:fillRect/>
          </a:stretch>
        </p:blipFill>
        <p:spPr>
          <a:xfrm>
            <a:off x="3691550" y="5397053"/>
            <a:ext cx="1127858" cy="377985"/>
          </a:xfrm>
          <a:prstGeom prst="rect">
            <a:avLst/>
          </a:prstGeom>
        </p:spPr>
      </p:pic>
      <p:sp>
        <p:nvSpPr>
          <p:cNvPr id="12" name="Slide Number Placeholder">
            <a:extLst>
              <a:ext uri="{FF2B5EF4-FFF2-40B4-BE49-F238E27FC236}">
                <a16:creationId xmlns:a16="http://schemas.microsoft.com/office/drawing/2014/main" id="{ACBF3106-E91F-1CD2-B86A-DE7C2CCDD639}"/>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52</a:t>
            </a:fld>
            <a:endParaRPr lang="en-US" dirty="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Income Statement All-inclusive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7592522" y="1472453"/>
            <a:ext cx="1008346" cy="667684"/>
          </a:xfrm>
          <a:prstGeom prst="rect">
            <a:avLst/>
          </a:prstGeom>
          <a:solidFill>
            <a:srgbClr val="FFFF99"/>
          </a:solidFill>
        </p:spPr>
        <p:txBody>
          <a:bodyPr vert="horz" lIns="91440" tIns="45720" rIns="91440" bIns="45720" rtlCol="0">
            <a:noAutofit/>
          </a:bodyPr>
          <a:lstStyle>
            <a:lvl1pPr>
              <a:defRPr/>
            </a:lvl1pPr>
          </a:lstStyle>
          <a:p>
            <a:pPr algn="ctr">
              <a:spcAft>
                <a:spcPts val="0"/>
              </a:spcAft>
            </a:pPr>
            <a:r>
              <a:rPr lang="en-US" sz="1800" kern="0" dirty="0">
                <a:solidFill>
                  <a:srgbClr val="000000"/>
                </a:solidFill>
                <a:latin typeface="Berlin Sans FB" panose="020E0602020502020306" pitchFamily="34" charset="0"/>
                <a:ea typeface="+mn-ea"/>
              </a:rPr>
              <a:t>Exhibit 17A.1</a:t>
            </a:r>
          </a:p>
        </p:txBody>
      </p:sp>
      <p:pic>
        <p:nvPicPr>
          <p:cNvPr id="6" name="Picture 5" descr="Income statement details various segments of operations.">
            <a:extLst>
              <a:ext uri="{FF2B5EF4-FFF2-40B4-BE49-F238E27FC236}">
                <a16:creationId xmlns:a16="http://schemas.microsoft.com/office/drawing/2014/main" id="{B9EB84EC-3A75-A336-C48E-8C3CF60D4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22" y="1423450"/>
            <a:ext cx="5384895" cy="4885426"/>
          </a:xfrm>
          <a:prstGeom prst="rect">
            <a:avLst/>
          </a:prstGeom>
        </p:spPr>
      </p:pic>
      <p:sp>
        <p:nvSpPr>
          <p:cNvPr id="11" name="Text Placeholder 3">
            <a:extLst>
              <a:ext uri="{FF2B5EF4-FFF2-40B4-BE49-F238E27FC236}">
                <a16:creationId xmlns:a16="http://schemas.microsoft.com/office/drawing/2014/main" id="{2DF18D9E-A586-B5C7-B636-B1F4086FBA57}"/>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3" name="Slide Number Placeholder">
            <a:extLst>
              <a:ext uri="{FF2B5EF4-FFF2-40B4-BE49-F238E27FC236}">
                <a16:creationId xmlns:a16="http://schemas.microsoft.com/office/drawing/2014/main" id="{0053246E-E539-9AE2-6B42-7C46459AFB44}"/>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53</a:t>
            </a:fld>
            <a:endParaRPr lang="en-US" dirty="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4C3732-C21C-02ED-E60D-39BD6A54606A}"/>
              </a:ext>
            </a:extLst>
          </p:cNvPr>
          <p:cNvSpPr>
            <a:spLocks noGrp="1"/>
          </p:cNvSpPr>
          <p:nvPr>
            <p:ph type="title"/>
          </p:nvPr>
        </p:nvSpPr>
        <p:spPr/>
        <p:txBody>
          <a:bodyPr/>
          <a:lstStyle/>
          <a:p>
            <a:r>
              <a:rPr lang="en-US" dirty="0"/>
              <a:t>End of Main Content</a:t>
            </a:r>
          </a:p>
        </p:txBody>
      </p:sp>
      <p:sp>
        <p:nvSpPr>
          <p:cNvPr id="3" name="Footer Placeholder 2">
            <a:extLst>
              <a:ext uri="{FF2B5EF4-FFF2-40B4-BE49-F238E27FC236}">
                <a16:creationId xmlns:a16="http://schemas.microsoft.com/office/drawing/2014/main" id="{19E53782-2F8F-1A5D-EF62-114009EC0005}"/>
              </a:ext>
            </a:extLst>
          </p:cNvPr>
          <p:cNvSpPr>
            <a:spLocks noGrp="1"/>
          </p:cNvSpPr>
          <p:nvPr>
            <p:ph type="ftr" sz="quarter" idx="10"/>
          </p:nvPr>
        </p:nvSpPr>
        <p:spPr/>
        <p:txBody>
          <a:bodyPr/>
          <a:lstStyle/>
          <a:p>
            <a:pPr defTabSz="457200">
              <a:spcBef>
                <a:spcPct val="20000"/>
              </a:spcBef>
              <a:defRPr/>
            </a:pPr>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9082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94E1-826C-8194-FB5B-AE2FB5A397B1}"/>
              </a:ext>
            </a:extLst>
          </p:cNvPr>
          <p:cNvSpPr>
            <a:spLocks noGrp="1"/>
          </p:cNvSpPr>
          <p:nvPr>
            <p:ph type="title"/>
          </p:nvPr>
        </p:nvSpPr>
        <p:spPr/>
        <p:txBody>
          <a:bodyPr/>
          <a:lstStyle/>
          <a:p>
            <a:r>
              <a:rPr lang="en-US" sz="2800" dirty="0"/>
              <a:t>Accessibility Content: Text Alternatives for Images</a:t>
            </a:r>
          </a:p>
        </p:txBody>
      </p:sp>
      <p:sp>
        <p:nvSpPr>
          <p:cNvPr id="4" name="Slide Number Placeholder 6">
            <a:extLst>
              <a:ext uri="{FF2B5EF4-FFF2-40B4-BE49-F238E27FC236}">
                <a16:creationId xmlns:a16="http://schemas.microsoft.com/office/drawing/2014/main" id="{F840BB39-138E-5300-17B7-358BA20DC314}"/>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55</a:t>
            </a:fld>
            <a:endParaRPr lang="en-US" dirty="0"/>
          </a:p>
        </p:txBody>
      </p:sp>
    </p:spTree>
    <p:extLst>
      <p:ext uri="{BB962C8B-B14F-4D97-AF65-F5344CB8AC3E}">
        <p14:creationId xmlns:p14="http://schemas.microsoft.com/office/powerpoint/2010/main" val="2197705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298A-29F9-49BA-6539-64043EF72912}"/>
              </a:ext>
            </a:extLst>
          </p:cNvPr>
          <p:cNvSpPr>
            <a:spLocks noGrp="1"/>
          </p:cNvSpPr>
          <p:nvPr>
            <p:ph type="title"/>
          </p:nvPr>
        </p:nvSpPr>
        <p:spPr/>
        <p:txBody>
          <a:bodyPr/>
          <a:lstStyle/>
          <a:p>
            <a:r>
              <a:rPr lang="en-US" dirty="0"/>
              <a:t>Information for Analysis - Text Alternative</a:t>
            </a:r>
          </a:p>
        </p:txBody>
      </p:sp>
      <p:sp>
        <p:nvSpPr>
          <p:cNvPr id="3" name="Text Placeholder 2">
            <a:extLst>
              <a:ext uri="{FF2B5EF4-FFF2-40B4-BE49-F238E27FC236}">
                <a16:creationId xmlns:a16="http://schemas.microsoft.com/office/drawing/2014/main" id="{B943FD03-27A8-832F-7DD3-B6AD060B983E}"/>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023FFD46-FE61-8E07-547E-70B95EBC32A3}"/>
              </a:ext>
            </a:extLst>
          </p:cNvPr>
          <p:cNvSpPr>
            <a:spLocks noGrp="1"/>
          </p:cNvSpPr>
          <p:nvPr>
            <p:ph sz="quarter" idx="17"/>
          </p:nvPr>
        </p:nvSpPr>
        <p:spPr/>
        <p:txBody>
          <a:bodyPr/>
          <a:lstStyle/>
          <a:p>
            <a:r>
              <a:rPr lang="en-US" dirty="0"/>
              <a:t>The income statement shows the following details: revenue 982,710 dollars, expenses 812,210, net income 170,500 dollars.</a:t>
            </a:r>
          </a:p>
        </p:txBody>
      </p:sp>
      <p:sp>
        <p:nvSpPr>
          <p:cNvPr id="5" name="Text Placeholder 4">
            <a:extLst>
              <a:ext uri="{FF2B5EF4-FFF2-40B4-BE49-F238E27FC236}">
                <a16:creationId xmlns:a16="http://schemas.microsoft.com/office/drawing/2014/main" id="{D26A13E4-FAB0-CF4E-3C3E-EF0F56B4BDA3}"/>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47314F4D-1F69-D378-E32E-F7ED173AAE5B}"/>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56</a:t>
            </a:fld>
            <a:endParaRPr lang="en-US" dirty="0"/>
          </a:p>
        </p:txBody>
      </p:sp>
    </p:spTree>
    <p:extLst>
      <p:ext uri="{BB962C8B-B14F-4D97-AF65-F5344CB8AC3E}">
        <p14:creationId xmlns:p14="http://schemas.microsoft.com/office/powerpoint/2010/main" val="4143667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CCC487-24D7-DF50-1C4E-B204ED591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9E0CB-132E-7E8E-802C-952E0A04AB3C}"/>
              </a:ext>
            </a:extLst>
          </p:cNvPr>
          <p:cNvSpPr>
            <a:spLocks noGrp="1"/>
          </p:cNvSpPr>
          <p:nvPr>
            <p:ph type="title"/>
          </p:nvPr>
        </p:nvSpPr>
        <p:spPr/>
        <p:txBody>
          <a:bodyPr/>
          <a:lstStyle/>
          <a:p>
            <a:r>
              <a:rPr lang="en-US" dirty="0"/>
              <a:t>Line Graph of Trend Percents - Text Alternative</a:t>
            </a:r>
          </a:p>
        </p:txBody>
      </p:sp>
      <p:sp>
        <p:nvSpPr>
          <p:cNvPr id="3" name="Text Placeholder 2">
            <a:extLst>
              <a:ext uri="{FF2B5EF4-FFF2-40B4-BE49-F238E27FC236}">
                <a16:creationId xmlns:a16="http://schemas.microsoft.com/office/drawing/2014/main" id="{03B7A1C4-1B0D-7945-E68C-49534915F403}"/>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7DCF3AA1-03A3-24D9-C5BE-74283D5A5EBB}"/>
              </a:ext>
            </a:extLst>
          </p:cNvPr>
          <p:cNvSpPr>
            <a:spLocks noGrp="1"/>
          </p:cNvSpPr>
          <p:nvPr>
            <p:ph sz="quarter" idx="17"/>
          </p:nvPr>
        </p:nvSpPr>
        <p:spPr/>
        <p:txBody>
          <a:bodyPr/>
          <a:lstStyle/>
          <a:p>
            <a:pPr>
              <a:spcAft>
                <a:spcPts val="200"/>
              </a:spcAft>
            </a:pPr>
            <a:r>
              <a:rPr lang="en-US" sz="1400" dirty="0"/>
              <a:t>EXHIBIT 17.5: The line graph shows the year on the horizontal axis (4 years ago, 3 years ago, 2 years ago, 1 year ago, and current year). Trend percent is depicted on the vertical axis. It ranges from 0 through 200 in increments of 50 percent. The graph plots three trend lines.</a:t>
            </a:r>
          </a:p>
          <a:p>
            <a:pPr>
              <a:spcAft>
                <a:spcPts val="200"/>
              </a:spcAft>
            </a:pPr>
            <a:r>
              <a:rPr lang="en-US" sz="1400" dirty="0"/>
              <a:t>The line for Net sales passes through the following points: (4 years ago, 100 percent), (3 years ago, 105 percent), (2 years ago, 140 percent), (1 year ago, 151 percent), (current year, 147 percent).</a:t>
            </a:r>
          </a:p>
          <a:p>
            <a:pPr>
              <a:spcAft>
                <a:spcPts val="200"/>
              </a:spcAft>
            </a:pPr>
            <a:r>
              <a:rPr lang="en-US" sz="1400" dirty="0"/>
              <a:t>The line for cost of sales passes through the following points: (4 years ago, 100 percent), (3 years ago, 104 percent), (2 years ago, 131 percent), (1 year ago, 138 percent), (current year, 132 percent).</a:t>
            </a:r>
          </a:p>
          <a:p>
            <a:pPr>
              <a:spcAft>
                <a:spcPts val="200"/>
              </a:spcAft>
            </a:pPr>
            <a:r>
              <a:rPr lang="en-US" sz="1400" dirty="0"/>
              <a:t>The line for operating expenses passes through the following points: (4 years ago, 100 percent), (3 years ago, 112 percent), (2 years ago, 127 percent), (1 year ago, 149 percent), (current year, 159 percent). Please note the data are approximate.</a:t>
            </a:r>
          </a:p>
          <a:p>
            <a:pPr>
              <a:spcAft>
                <a:spcPts val="200"/>
              </a:spcAft>
            </a:pPr>
            <a:r>
              <a:rPr lang="en-US" sz="1400" dirty="0"/>
              <a:t>EXHIBIT 17.6: The line graph shows the year on the horizontal axis (4 years ago, 3 years ago, 2 years ago, 1 year ago, and the current year). The trend in revenue is depicted on the vertical axis. It ranges from 0 through 200 percent in increments of 50 percent. The graph plots three trend lines.</a:t>
            </a:r>
          </a:p>
          <a:p>
            <a:pPr>
              <a:spcAft>
                <a:spcPts val="200"/>
              </a:spcAft>
            </a:pPr>
            <a:r>
              <a:rPr lang="en-US" sz="1400" dirty="0"/>
              <a:t>The line for Apple passes through the following points: (4 years ago, 100 percent), (3 years ago, 100 percent), (2 years ago, 140 percent), (1 year ago, 150 percent), (current year, 148 percent).</a:t>
            </a:r>
          </a:p>
          <a:p>
            <a:pPr>
              <a:spcAft>
                <a:spcPts val="200"/>
              </a:spcAft>
            </a:pPr>
            <a:r>
              <a:rPr lang="en-US" sz="1400" dirty="0"/>
              <a:t>The line for Google passes through the following points: (4 years ago, 100 percent), (3 years ago, 115 percent), (2 years ago, 160 percent), (1 year ago, 175 percent), (current year, 190 percent).</a:t>
            </a:r>
          </a:p>
          <a:p>
            <a:pPr>
              <a:spcAft>
                <a:spcPts val="200"/>
              </a:spcAft>
            </a:pPr>
            <a:r>
              <a:rPr lang="en-US" sz="1400" dirty="0"/>
              <a:t>The line for Samsung passes through the following points: (4 years ago, 100 percent), (3 years ago, 105 percent), (2 years ago, 110 percent), (1 year ago, 115 percent), (current year, 100 percent). Please note the data are approximate.</a:t>
            </a:r>
          </a:p>
        </p:txBody>
      </p:sp>
      <p:sp>
        <p:nvSpPr>
          <p:cNvPr id="5" name="Text Placeholder 4">
            <a:extLst>
              <a:ext uri="{FF2B5EF4-FFF2-40B4-BE49-F238E27FC236}">
                <a16:creationId xmlns:a16="http://schemas.microsoft.com/office/drawing/2014/main" id="{94F0A690-74CE-C1F1-15DB-8772D7165EFB}"/>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3CA2E1E8-692D-7A93-DABB-A437DC3137E0}"/>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57</a:t>
            </a:fld>
            <a:endParaRPr lang="en-US" dirty="0"/>
          </a:p>
        </p:txBody>
      </p:sp>
    </p:spTree>
    <p:extLst>
      <p:ext uri="{BB962C8B-B14F-4D97-AF65-F5344CB8AC3E}">
        <p14:creationId xmlns:p14="http://schemas.microsoft.com/office/powerpoint/2010/main" val="1612730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B536C7-E453-4B9A-F2D5-8A76407BC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C54AF-46FD-5824-0880-41FDCDF10F01}"/>
              </a:ext>
            </a:extLst>
          </p:cNvPr>
          <p:cNvSpPr>
            <a:spLocks noGrp="1"/>
          </p:cNvSpPr>
          <p:nvPr>
            <p:ph type="title"/>
          </p:nvPr>
        </p:nvSpPr>
        <p:spPr/>
        <p:txBody>
          <a:bodyPr/>
          <a:lstStyle/>
          <a:p>
            <a:r>
              <a:rPr lang="en-US" dirty="0"/>
              <a:t>Data Visualizations – Part 1 - Text Alternative</a:t>
            </a:r>
          </a:p>
        </p:txBody>
      </p:sp>
      <p:sp>
        <p:nvSpPr>
          <p:cNvPr id="3" name="Text Placeholder 2">
            <a:extLst>
              <a:ext uri="{FF2B5EF4-FFF2-40B4-BE49-F238E27FC236}">
                <a16:creationId xmlns:a16="http://schemas.microsoft.com/office/drawing/2014/main" id="{94AA31AA-BE69-B727-BD64-0A50BFFC3DE1}"/>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9BD985C5-4688-2343-BAF3-53B720793CBB}"/>
              </a:ext>
            </a:extLst>
          </p:cNvPr>
          <p:cNvSpPr>
            <a:spLocks noGrp="1"/>
          </p:cNvSpPr>
          <p:nvPr>
            <p:ph sz="quarter" idx="17"/>
          </p:nvPr>
        </p:nvSpPr>
        <p:spPr/>
        <p:txBody>
          <a:bodyPr/>
          <a:lstStyle/>
          <a:p>
            <a:r>
              <a:rPr lang="en-US" sz="1700" dirty="0"/>
              <a:t>EXHIBIT 17.10: The data is as follows. Cost of sales: 55.9 percent. Net income, excluding non-operating income and expenses: 25.4 percent. Income taxes: 4.4 percent. Research and development: 7.8 percent. Selling, general, administrative, and other income: 6.5 percent.</a:t>
            </a:r>
          </a:p>
          <a:p>
            <a:r>
              <a:rPr lang="en-US" sz="1700" dirty="0"/>
              <a:t>EXHIBIT 17.12: The horizontal chart shows the following details.</a:t>
            </a:r>
          </a:p>
          <a:p>
            <a:r>
              <a:rPr lang="en-US" sz="1700" dirty="0"/>
              <a:t>Cash and cash equivalents: 9 percent.</a:t>
            </a:r>
          </a:p>
          <a:p>
            <a:r>
              <a:rPr lang="en-US" sz="1700" dirty="0"/>
              <a:t>Short-term marketable securities: 9 percent.</a:t>
            </a:r>
          </a:p>
          <a:p>
            <a:r>
              <a:rPr lang="en-US" sz="1700" dirty="0"/>
              <a:t>Accounts receivable, net: 8 percent.</a:t>
            </a:r>
          </a:p>
          <a:p>
            <a:r>
              <a:rPr lang="en-US" sz="1700" dirty="0"/>
              <a:t>Inventories: 2 percent.</a:t>
            </a:r>
          </a:p>
          <a:p>
            <a:r>
              <a:rPr lang="en-US" sz="1700" dirty="0"/>
              <a:t>Vendor non-trade receivables: 9 percent.</a:t>
            </a:r>
          </a:p>
          <a:p>
            <a:r>
              <a:rPr lang="en-US" sz="1700" dirty="0"/>
              <a:t>Other current assets: 4 percent.</a:t>
            </a:r>
          </a:p>
          <a:p>
            <a:r>
              <a:rPr lang="en-US" sz="1700" dirty="0"/>
              <a:t>Long-term marketable securities: 29 percent.</a:t>
            </a:r>
          </a:p>
          <a:p>
            <a:r>
              <a:rPr lang="en-US" sz="1700" dirty="0"/>
              <a:t>Property, plant and equipment, net: 12 percent.</a:t>
            </a:r>
          </a:p>
          <a:p>
            <a:r>
              <a:rPr lang="en-US" sz="1700" dirty="0"/>
              <a:t>Other noncurrent assets: 18 percent.</a:t>
            </a:r>
          </a:p>
        </p:txBody>
      </p:sp>
      <p:sp>
        <p:nvSpPr>
          <p:cNvPr id="5" name="Text Placeholder 4">
            <a:extLst>
              <a:ext uri="{FF2B5EF4-FFF2-40B4-BE49-F238E27FC236}">
                <a16:creationId xmlns:a16="http://schemas.microsoft.com/office/drawing/2014/main" id="{99A8560D-8FAF-D759-7766-3B6F1BAC7DDD}"/>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119CFDE0-5CCE-9DDB-7C01-C171F1C536CF}"/>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58</a:t>
            </a:fld>
            <a:endParaRPr lang="en-US" dirty="0"/>
          </a:p>
        </p:txBody>
      </p:sp>
    </p:spTree>
    <p:extLst>
      <p:ext uri="{BB962C8B-B14F-4D97-AF65-F5344CB8AC3E}">
        <p14:creationId xmlns:p14="http://schemas.microsoft.com/office/powerpoint/2010/main" val="36878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73632E-90CE-1FAA-A1AB-EEA5606BA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D6652-68B1-908F-69E4-7ADCDF46F365}"/>
              </a:ext>
            </a:extLst>
          </p:cNvPr>
          <p:cNvSpPr>
            <a:spLocks noGrp="1"/>
          </p:cNvSpPr>
          <p:nvPr>
            <p:ph type="title"/>
          </p:nvPr>
        </p:nvSpPr>
        <p:spPr/>
        <p:txBody>
          <a:bodyPr/>
          <a:lstStyle/>
          <a:p>
            <a:r>
              <a:rPr lang="en-US" dirty="0"/>
              <a:t>Data Visualizations – Part 2 - Text Alternative</a:t>
            </a:r>
          </a:p>
        </p:txBody>
      </p:sp>
      <p:sp>
        <p:nvSpPr>
          <p:cNvPr id="3" name="Text Placeholder 2">
            <a:extLst>
              <a:ext uri="{FF2B5EF4-FFF2-40B4-BE49-F238E27FC236}">
                <a16:creationId xmlns:a16="http://schemas.microsoft.com/office/drawing/2014/main" id="{1241AD4C-248F-F5E8-0470-A999B60424A4}"/>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B2DBED9B-ADB4-EB29-D675-4FDA68726E33}"/>
              </a:ext>
            </a:extLst>
          </p:cNvPr>
          <p:cNvSpPr>
            <a:spLocks noGrp="1"/>
          </p:cNvSpPr>
          <p:nvPr>
            <p:ph sz="quarter" idx="17"/>
          </p:nvPr>
        </p:nvSpPr>
        <p:spPr/>
        <p:txBody>
          <a:bodyPr/>
          <a:lstStyle/>
          <a:p>
            <a:r>
              <a:rPr lang="en-US" dirty="0"/>
              <a:t>The graph shows the following details.</a:t>
            </a:r>
          </a:p>
          <a:p>
            <a:r>
              <a:rPr lang="en-US" dirty="0"/>
              <a:t>Apple. Current liabilities, 41 percent; noncurrent liabilities, 41 percent; equity, 18 percent.</a:t>
            </a:r>
          </a:p>
          <a:p>
            <a:r>
              <a:rPr lang="en-US" dirty="0"/>
              <a:t>Google. Current liabilities, 20 percent; noncurrent liabilities, 9 percent; equity, 71 percent.</a:t>
            </a:r>
          </a:p>
          <a:p>
            <a:r>
              <a:rPr lang="en-US" dirty="0"/>
              <a:t>Samsung. Current liabilities, 16 percent; noncurrent liabilities, 4 percent; equity, 80 percent.</a:t>
            </a:r>
          </a:p>
        </p:txBody>
      </p:sp>
      <p:sp>
        <p:nvSpPr>
          <p:cNvPr id="5" name="Text Placeholder 4">
            <a:extLst>
              <a:ext uri="{FF2B5EF4-FFF2-40B4-BE49-F238E27FC236}">
                <a16:creationId xmlns:a16="http://schemas.microsoft.com/office/drawing/2014/main" id="{A9C5304E-B0A8-DFFF-8A65-59D7925344AE}"/>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51199505-2B4B-65C6-670B-822833A93BE2}"/>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59</a:t>
            </a:fld>
            <a:endParaRPr lang="en-US" dirty="0"/>
          </a:p>
        </p:txBody>
      </p:sp>
    </p:spTree>
    <p:extLst>
      <p:ext uri="{BB962C8B-B14F-4D97-AF65-F5344CB8AC3E}">
        <p14:creationId xmlns:p14="http://schemas.microsoft.com/office/powerpoint/2010/main" val="92659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dirty="0">
                <a:solidFill>
                  <a:srgbClr val="000000"/>
                </a:solidFill>
                <a:latin typeface="Calibri"/>
              </a:rPr>
              <a:t>Information for Analysis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691638"/>
            <a:ext cx="5436108" cy="3999299"/>
          </a:xfrm>
          <a:prstGeom prst="rect">
            <a:avLst/>
          </a:prstGeom>
          <a:solidFill>
            <a:srgbClr val="DCE6F2"/>
          </a:solidFill>
          <a:ln w="38100">
            <a:solidFill>
              <a:schemeClr val="tx1"/>
            </a:solidFill>
          </a:ln>
        </p:spPr>
        <p:txBody>
          <a:bodyPr vert="horz" lIns="91440" tIns="45720" rIns="91440" bIns="45720" rtlCol="0">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504D">
                    <a:lumMod val="75000"/>
                  </a:srgbClr>
                </a:solidFill>
                <a:effectLst/>
                <a:uLnTx/>
                <a:uFillTx/>
                <a:latin typeface="Arial" charset="0"/>
                <a:ea typeface="+mn-ea"/>
                <a:cs typeface="Arial" pitchFamily="34" charset="0"/>
              </a:rPr>
              <a:t>General-purpose financial statements: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1200" cap="none" spc="0" normalizeH="0" baseline="0" noProof="0" dirty="0">
                <a:ln>
                  <a:noFill/>
                </a:ln>
                <a:solidFill>
                  <a:srgbClr val="C0504D">
                    <a:lumMod val="75000"/>
                  </a:srgbClr>
                </a:solidFill>
                <a:effectLst/>
                <a:uLnTx/>
                <a:uFillTx/>
                <a:latin typeface="Arial" charset="0"/>
                <a:ea typeface="+mn-ea"/>
                <a:cs typeface="Arial" pitchFamily="34" charset="0"/>
              </a:rPr>
              <a:t>Income Statement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1200" cap="none" spc="0" normalizeH="0" baseline="0" noProof="0" dirty="0">
                <a:ln>
                  <a:noFill/>
                </a:ln>
                <a:solidFill>
                  <a:srgbClr val="C0504D">
                    <a:lumMod val="75000"/>
                  </a:srgbClr>
                </a:solidFill>
                <a:effectLst/>
                <a:uLnTx/>
                <a:uFillTx/>
                <a:latin typeface="Arial" charset="0"/>
                <a:ea typeface="+mn-ea"/>
                <a:cs typeface="Arial" pitchFamily="34" charset="0"/>
              </a:rPr>
              <a:t>Balance Sheet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1200" cap="none" spc="0" normalizeH="0" baseline="0" noProof="0" dirty="0">
                <a:ln>
                  <a:noFill/>
                </a:ln>
                <a:solidFill>
                  <a:srgbClr val="C0504D">
                    <a:lumMod val="75000"/>
                  </a:srgbClr>
                </a:solidFill>
                <a:effectLst/>
                <a:uLnTx/>
                <a:uFillTx/>
                <a:latin typeface="Arial" charset="0"/>
                <a:ea typeface="+mn-ea"/>
                <a:cs typeface="Arial" pitchFamily="34" charset="0"/>
              </a:rPr>
              <a:t>Statement of Stockholders’ Equity</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1200" cap="none" spc="0" normalizeH="0" baseline="0" noProof="0" dirty="0">
                <a:ln>
                  <a:noFill/>
                </a:ln>
                <a:solidFill>
                  <a:srgbClr val="C0504D">
                    <a:lumMod val="75000"/>
                  </a:srgbClr>
                </a:solidFill>
                <a:effectLst/>
                <a:uLnTx/>
                <a:uFillTx/>
                <a:latin typeface="Arial" charset="0"/>
                <a:ea typeface="+mn-ea"/>
                <a:cs typeface="Arial" pitchFamily="34" charset="0"/>
              </a:rPr>
              <a:t>Statement of Cash Flows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800" b="1" i="0" u="none" strike="noStrike" kern="1200" cap="none" spc="0" normalizeH="0" baseline="0" noProof="0" dirty="0">
                <a:ln>
                  <a:noFill/>
                </a:ln>
                <a:solidFill>
                  <a:srgbClr val="C0504D">
                    <a:lumMod val="75000"/>
                  </a:srgbClr>
                </a:solidFill>
                <a:effectLst/>
                <a:uLnTx/>
                <a:uFillTx/>
                <a:latin typeface="Arial" charset="0"/>
                <a:ea typeface="+mn-ea"/>
                <a:cs typeface="Arial" pitchFamily="34" charset="0"/>
              </a:rPr>
              <a:t>Notes to the Financial Statements</a:t>
            </a:r>
          </a:p>
        </p:txBody>
      </p:sp>
      <p:pic>
        <p:nvPicPr>
          <p:cNvPr id="11" name="Picture 10" descr="An illustration shows 5 sheets titled: notes, statement of cash flows, statement of stockholders’ equity, balance sheet, and income statement.">
            <a:extLst>
              <a:ext uri="{FF2B5EF4-FFF2-40B4-BE49-F238E27FC236}">
                <a16:creationId xmlns:a16="http://schemas.microsoft.com/office/drawing/2014/main" id="{F25FAF0E-308F-5045-3391-11479E650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628" y="2152287"/>
            <a:ext cx="2483299" cy="2953112"/>
          </a:xfrm>
          <a:prstGeom prst="rect">
            <a:avLst/>
          </a:prstGeom>
        </p:spPr>
      </p:pic>
      <p:sp>
        <p:nvSpPr>
          <p:cNvPr id="12" name="Text Placeholder 3">
            <a:extLst>
              <a:ext uri="{FF2B5EF4-FFF2-40B4-BE49-F238E27FC236}">
                <a16:creationId xmlns:a16="http://schemas.microsoft.com/office/drawing/2014/main" id="{FE38AA48-0CCD-955D-F400-C46726900691}"/>
              </a:ext>
            </a:extLst>
          </p:cNvPr>
          <p:cNvSpPr>
            <a:spLocks noGrp="1"/>
          </p:cNvSpPr>
          <p:nvPr>
            <p:ph type="body" sz="quarter" idx="31"/>
          </p:nvPr>
        </p:nvSpPr>
        <p:spPr>
          <a:xfrm>
            <a:off x="3374136" y="6437376"/>
            <a:ext cx="2404872" cy="192024"/>
          </a:xfrm>
        </p:spPr>
        <p:txBody>
          <a:bodyPr anchor="ctr">
            <a:noAutofit/>
          </a:bodyPr>
          <a:lstStyle>
            <a:lvl1pPr algn="ctr">
              <a:defRPr sz="900"/>
            </a:lvl1pPr>
            <a:lvl2pPr algn="ctr">
              <a:defRPr sz="900"/>
            </a:lvl2pPr>
            <a:lvl3pPr algn="ctr">
              <a:defRPr sz="900"/>
            </a:lvl3pPr>
            <a:lvl4pPr algn="ctr">
              <a:defRPr sz="900"/>
            </a:lvl4pPr>
            <a:lvl5pPr algn="ctr">
              <a:defRPr sz="900"/>
            </a:lvl5pPr>
          </a:lstStyle>
          <a:p>
            <a:r>
              <a:rPr lang="en-US" dirty="0">
                <a:hlinkClick r:id="rId4" action="ppaction://hlinksldjump"/>
              </a:rPr>
              <a:t>Access the text alternative for slide images.</a:t>
            </a:r>
            <a:endParaRPr lang="en-US" dirty="0"/>
          </a:p>
        </p:txBody>
      </p:sp>
      <p:sp>
        <p:nvSpPr>
          <p:cNvPr id="3" name="Slide Number Placeholder">
            <a:extLst>
              <a:ext uri="{FF2B5EF4-FFF2-40B4-BE49-F238E27FC236}">
                <a16:creationId xmlns:a16="http://schemas.microsoft.com/office/drawing/2014/main" id="{AAA82339-3A05-4772-9E3A-7796A233D2A7}"/>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6</a:t>
            </a:fld>
            <a:endParaRPr lang="en-US" dirty="0">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BFEB8B-676A-A611-EF26-10CA63C41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213F1-EB6D-BE05-9859-53B793EA6588}"/>
              </a:ext>
            </a:extLst>
          </p:cNvPr>
          <p:cNvSpPr>
            <a:spLocks noGrp="1"/>
          </p:cNvSpPr>
          <p:nvPr>
            <p:ph type="title"/>
          </p:nvPr>
        </p:nvSpPr>
        <p:spPr/>
        <p:txBody>
          <a:bodyPr/>
          <a:lstStyle/>
          <a:p>
            <a:r>
              <a:rPr lang="en-US" dirty="0"/>
              <a:t>Summary of Ratios - Text Alternative</a:t>
            </a:r>
          </a:p>
        </p:txBody>
      </p:sp>
      <p:sp>
        <p:nvSpPr>
          <p:cNvPr id="3" name="Text Placeholder 2">
            <a:extLst>
              <a:ext uri="{FF2B5EF4-FFF2-40B4-BE49-F238E27FC236}">
                <a16:creationId xmlns:a16="http://schemas.microsoft.com/office/drawing/2014/main" id="{5C1933E8-24AD-F762-00E0-CD31C9A62B5F}"/>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4C128131-6A44-0803-358C-4E3D9CA3FF74}"/>
              </a:ext>
            </a:extLst>
          </p:cNvPr>
          <p:cNvSpPr>
            <a:spLocks noGrp="1"/>
          </p:cNvSpPr>
          <p:nvPr>
            <p:ph sz="quarter" idx="17"/>
          </p:nvPr>
        </p:nvSpPr>
        <p:spPr/>
        <p:txBody>
          <a:bodyPr numCol="2"/>
          <a:lstStyle/>
          <a:p>
            <a:pPr>
              <a:spcAft>
                <a:spcPts val="0"/>
              </a:spcAft>
            </a:pPr>
            <a:r>
              <a:rPr lang="en-US" sz="1250" dirty="0"/>
              <a:t>The table has 18 rows and three columns. The column headers are ratio formula, and measure of. The ratios are categorized into four. The row entries are as follows.</a:t>
            </a:r>
          </a:p>
          <a:p>
            <a:pPr>
              <a:spcAft>
                <a:spcPts val="0"/>
              </a:spcAft>
            </a:pPr>
            <a:r>
              <a:rPr lang="en-US" sz="1250" dirty="0"/>
              <a:t>Category 1: liquidity and efficiency.</a:t>
            </a:r>
          </a:p>
          <a:p>
            <a:pPr>
              <a:spcAft>
                <a:spcPts val="0"/>
              </a:spcAft>
            </a:pPr>
            <a:r>
              <a:rPr lang="en-US" sz="1250" dirty="0"/>
              <a:t>Row 1. Current ratio. Current assets over current liabilities. Short-term debt-paying ability.</a:t>
            </a:r>
          </a:p>
          <a:p>
            <a:pPr>
              <a:spcAft>
                <a:spcPts val="0"/>
              </a:spcAft>
            </a:pPr>
            <a:r>
              <a:rPr lang="en-US" sz="1250" dirty="0"/>
              <a:t>Row 2. Acid-test ratio. Cash plus short-term investments plus current receivables over current liabilities. Immediate short-term debt-paying ability.</a:t>
            </a:r>
          </a:p>
          <a:p>
            <a:pPr>
              <a:spcAft>
                <a:spcPts val="0"/>
              </a:spcAft>
            </a:pPr>
            <a:r>
              <a:rPr lang="en-US" sz="1250" dirty="0"/>
              <a:t>Row 3. Accounts receivable turnover. Net sales over Average accounts receivable, net. Efficiency of collection.</a:t>
            </a:r>
          </a:p>
          <a:p>
            <a:pPr>
              <a:spcAft>
                <a:spcPts val="0"/>
              </a:spcAft>
            </a:pPr>
            <a:r>
              <a:rPr lang="en-US" sz="1250" dirty="0"/>
              <a:t>Row 4. Inventory turnover. Cost of goods sold over average inventory. Efficiency of inventory management. </a:t>
            </a:r>
          </a:p>
          <a:p>
            <a:pPr>
              <a:spcAft>
                <a:spcPts val="0"/>
              </a:spcAft>
            </a:pPr>
            <a:r>
              <a:rPr lang="en-US" sz="1250" dirty="0"/>
              <a:t>Row 5. Days' sales uncollected. Accounts receivable, net over Net sales times 365. Liquidity of receivables.</a:t>
            </a:r>
          </a:p>
          <a:p>
            <a:pPr>
              <a:spcAft>
                <a:spcPts val="0"/>
              </a:spcAft>
            </a:pPr>
            <a:r>
              <a:rPr lang="en-US" sz="1250" dirty="0"/>
              <a:t>Row 6. Days' sales in inventory. Ending inventory over Cost of goods sold times 365. Liquidity of inventory.</a:t>
            </a:r>
          </a:p>
          <a:p>
            <a:pPr>
              <a:spcAft>
                <a:spcPts val="0"/>
              </a:spcAft>
            </a:pPr>
            <a:r>
              <a:rPr lang="en-US" sz="1250" dirty="0"/>
              <a:t>Row 7. Total asset turnover. Net sales over average total assets. Efficiency of assets in producing sales.</a:t>
            </a:r>
          </a:p>
          <a:p>
            <a:pPr>
              <a:spcAft>
                <a:spcPts val="0"/>
              </a:spcAft>
            </a:pPr>
            <a:r>
              <a:rPr lang="en-US" sz="1250" dirty="0"/>
              <a:t>Category 2: Solvency.</a:t>
            </a:r>
          </a:p>
          <a:p>
            <a:pPr>
              <a:spcAft>
                <a:spcPts val="0"/>
              </a:spcAft>
            </a:pPr>
            <a:r>
              <a:rPr lang="en-US" sz="1250" dirty="0"/>
              <a:t>Row 8. Debt ratio. Total liabilities over total assets. Creditor financing and leverage.</a:t>
            </a:r>
          </a:p>
          <a:p>
            <a:pPr>
              <a:spcAft>
                <a:spcPts val="0"/>
              </a:spcAft>
            </a:pPr>
            <a:r>
              <a:rPr lang="en-US" sz="1250" dirty="0"/>
              <a:t>Row 9. Equity ratio. Total equity over total assets. Owner financing.</a:t>
            </a:r>
          </a:p>
          <a:p>
            <a:pPr>
              <a:spcAft>
                <a:spcPts val="0"/>
              </a:spcAft>
            </a:pPr>
            <a:r>
              <a:rPr lang="en-US" sz="1250" dirty="0"/>
              <a:t>Row 10. Debt-to-equity ratio. Total liabilities over total equity. Debt versus equity financing. </a:t>
            </a:r>
          </a:p>
          <a:p>
            <a:pPr>
              <a:spcAft>
                <a:spcPts val="0"/>
              </a:spcAft>
            </a:pPr>
            <a:r>
              <a:rPr lang="en-US" sz="1250" dirty="0"/>
              <a:t>Row 11. Times interest earned. Income before interest expense and income tax expense over interest expense. Protection in meeting interest payments.</a:t>
            </a:r>
          </a:p>
          <a:p>
            <a:pPr>
              <a:spcAft>
                <a:spcPts val="0"/>
              </a:spcAft>
            </a:pPr>
            <a:r>
              <a:rPr lang="en-US" sz="1250" dirty="0"/>
              <a:t>Category 3: profitability.</a:t>
            </a:r>
          </a:p>
          <a:p>
            <a:pPr>
              <a:spcAft>
                <a:spcPts val="0"/>
              </a:spcAft>
            </a:pPr>
            <a:r>
              <a:rPr lang="en-US" sz="1250" dirty="0"/>
              <a:t>Row 12. Profit margin ratio. Net income over net sales. Net income in each sales dollar.</a:t>
            </a:r>
          </a:p>
          <a:p>
            <a:pPr>
              <a:spcAft>
                <a:spcPts val="0"/>
              </a:spcAft>
            </a:pPr>
            <a:r>
              <a:rPr lang="en-US" sz="1250" dirty="0"/>
              <a:t>Row 13. Gross margin ratio. Net sales minus cost of goods sold over net sales. Gross margin in each sales dollar.</a:t>
            </a:r>
          </a:p>
          <a:p>
            <a:pPr>
              <a:spcAft>
                <a:spcPts val="0"/>
              </a:spcAft>
            </a:pPr>
            <a:r>
              <a:rPr lang="en-US" sz="1250" dirty="0"/>
              <a:t>Row 14. Return on total assets. Net income over average total assets. Overall profitability of assets.</a:t>
            </a:r>
          </a:p>
          <a:p>
            <a:pPr>
              <a:spcAft>
                <a:spcPts val="0"/>
              </a:spcAft>
            </a:pPr>
            <a:r>
              <a:rPr lang="en-US" sz="1250" dirty="0"/>
              <a:t>Row 15. Return on equity. Net income over average total equity. Profitability of owner investment.</a:t>
            </a:r>
          </a:p>
          <a:p>
            <a:pPr>
              <a:spcAft>
                <a:spcPts val="0"/>
              </a:spcAft>
            </a:pPr>
            <a:r>
              <a:rPr lang="en-US" sz="1250" dirty="0"/>
              <a:t>Row 16. Basic earnings per share. Net income minus preferred dividends over weighted-average common shares outstanding. Net income per common share.</a:t>
            </a:r>
          </a:p>
          <a:p>
            <a:pPr>
              <a:spcAft>
                <a:spcPts val="0"/>
              </a:spcAft>
            </a:pPr>
            <a:r>
              <a:rPr lang="en-US" sz="1250" dirty="0"/>
              <a:t>Category 4. Market Prospects.</a:t>
            </a:r>
          </a:p>
          <a:p>
            <a:pPr>
              <a:spcAft>
                <a:spcPts val="0"/>
              </a:spcAft>
            </a:pPr>
            <a:r>
              <a:rPr lang="en-US" sz="1250" dirty="0"/>
              <a:t>Row 17. Price-earnings ratio. Market price per common share over earnings per share. Market value relative to earnings.</a:t>
            </a:r>
          </a:p>
          <a:p>
            <a:pPr>
              <a:spcAft>
                <a:spcPts val="0"/>
              </a:spcAft>
            </a:pPr>
            <a:r>
              <a:rPr lang="en-US" sz="1250" dirty="0"/>
              <a:t>Row 18. Dividend yield. Annual cash dividends per share over market price per share. Cash return per common share.</a:t>
            </a:r>
          </a:p>
        </p:txBody>
      </p:sp>
      <p:sp>
        <p:nvSpPr>
          <p:cNvPr id="5" name="Text Placeholder 4">
            <a:extLst>
              <a:ext uri="{FF2B5EF4-FFF2-40B4-BE49-F238E27FC236}">
                <a16:creationId xmlns:a16="http://schemas.microsoft.com/office/drawing/2014/main" id="{AD929171-2E7E-36F0-6B06-C42D090DA0B0}"/>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ABCC52F8-5520-B010-F9BD-33A932A01599}"/>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60</a:t>
            </a:fld>
            <a:endParaRPr lang="en-US" dirty="0"/>
          </a:p>
        </p:txBody>
      </p:sp>
    </p:spTree>
    <p:extLst>
      <p:ext uri="{BB962C8B-B14F-4D97-AF65-F5344CB8AC3E}">
        <p14:creationId xmlns:p14="http://schemas.microsoft.com/office/powerpoint/2010/main" val="3904891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7826784-2B28-71D4-49D3-19E366718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8B2E1-3EAD-BAF3-359F-F454BB97D7C9}"/>
              </a:ext>
            </a:extLst>
          </p:cNvPr>
          <p:cNvSpPr>
            <a:spLocks noGrp="1"/>
          </p:cNvSpPr>
          <p:nvPr>
            <p:ph type="title"/>
          </p:nvPr>
        </p:nvSpPr>
        <p:spPr/>
        <p:txBody>
          <a:bodyPr/>
          <a:lstStyle/>
          <a:p>
            <a:r>
              <a:rPr lang="en-US" dirty="0"/>
              <a:t>Income Statement All-inclusive - Text Alternative</a:t>
            </a:r>
          </a:p>
        </p:txBody>
      </p:sp>
      <p:sp>
        <p:nvSpPr>
          <p:cNvPr id="3" name="Text Placeholder 2">
            <a:extLst>
              <a:ext uri="{FF2B5EF4-FFF2-40B4-BE49-F238E27FC236}">
                <a16:creationId xmlns:a16="http://schemas.microsoft.com/office/drawing/2014/main" id="{A279F04A-C173-7457-C9B8-F577B625E46B}"/>
              </a:ext>
            </a:extLst>
          </p:cNvPr>
          <p:cNvSpPr>
            <a:spLocks noGrp="1"/>
          </p:cNvSpPr>
          <p:nvPr>
            <p:ph type="body" sz="quarter" idx="16"/>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9083B454-9621-87A1-2075-65BFD6EEAF3E}"/>
              </a:ext>
            </a:extLst>
          </p:cNvPr>
          <p:cNvSpPr>
            <a:spLocks noGrp="1"/>
          </p:cNvSpPr>
          <p:nvPr>
            <p:ph sz="quarter" idx="17"/>
          </p:nvPr>
        </p:nvSpPr>
        <p:spPr/>
        <p:txBody>
          <a:bodyPr numCol="2"/>
          <a:lstStyle/>
          <a:p>
            <a:pPr>
              <a:spcAft>
                <a:spcPts val="400"/>
              </a:spcAft>
            </a:pPr>
            <a:r>
              <a:rPr lang="en-US" sz="1500" dirty="0"/>
              <a:t>The table is titled: </a:t>
            </a:r>
            <a:r>
              <a:rPr lang="en-US" sz="1500" dirty="0" err="1"/>
              <a:t>ComUS</a:t>
            </a:r>
            <a:r>
              <a:rPr lang="en-US" sz="1500" dirty="0"/>
              <a:t>; Income Statement; For Year Ended December 31.</a:t>
            </a:r>
          </a:p>
          <a:p>
            <a:pPr>
              <a:spcAft>
                <a:spcPts val="400"/>
              </a:spcAft>
            </a:pPr>
            <a:r>
              <a:rPr lang="en-US" sz="1500" dirty="0"/>
              <a:t>Section 1.</a:t>
            </a:r>
          </a:p>
          <a:p>
            <a:pPr>
              <a:spcAft>
                <a:spcPts val="400"/>
              </a:spcAft>
            </a:pPr>
            <a:r>
              <a:rPr lang="en-US" sz="1500" dirty="0"/>
              <a:t>Net sales, 8,478,000 dollars.</a:t>
            </a:r>
          </a:p>
          <a:p>
            <a:pPr>
              <a:spcAft>
                <a:spcPts val="400"/>
              </a:spcAft>
            </a:pPr>
            <a:r>
              <a:rPr lang="en-US" sz="1500" dirty="0"/>
              <a:t>Operating expenses.</a:t>
            </a:r>
          </a:p>
          <a:p>
            <a:pPr>
              <a:spcAft>
                <a:spcPts val="400"/>
              </a:spcAft>
            </a:pPr>
            <a:r>
              <a:rPr lang="en-US" sz="1500" dirty="0"/>
              <a:t>Cost of goods sold, 5,950,000 dollars.</a:t>
            </a:r>
          </a:p>
          <a:p>
            <a:pPr>
              <a:spcAft>
                <a:spcPts val="400"/>
              </a:spcAft>
            </a:pPr>
            <a:r>
              <a:rPr lang="en-US" sz="1500" dirty="0"/>
              <a:t>Depreciation expense, 35,000.</a:t>
            </a:r>
          </a:p>
          <a:p>
            <a:pPr>
              <a:spcAft>
                <a:spcPts val="400"/>
              </a:spcAft>
            </a:pPr>
            <a:r>
              <a:rPr lang="en-US" sz="1500" dirty="0"/>
              <a:t>Other selling, general, and administrative expenses, 515,000.</a:t>
            </a:r>
          </a:p>
          <a:p>
            <a:pPr>
              <a:spcAft>
                <a:spcPts val="400"/>
              </a:spcAft>
            </a:pPr>
            <a:r>
              <a:rPr lang="en-US" sz="1500" dirty="0"/>
              <a:t>Interest expense, 20,000.</a:t>
            </a:r>
          </a:p>
          <a:p>
            <a:pPr>
              <a:spcAft>
                <a:spcPts val="400"/>
              </a:spcAft>
            </a:pPr>
            <a:r>
              <a:rPr lang="en-US" sz="1500" dirty="0"/>
              <a:t>Total operating expenses, (6,520,000).</a:t>
            </a:r>
          </a:p>
          <a:p>
            <a:pPr>
              <a:spcAft>
                <a:spcPts val="400"/>
              </a:spcAft>
            </a:pPr>
            <a:r>
              <a:rPr lang="en-US" sz="1500" dirty="0"/>
              <a:t>Other unusual and or infrequent gains (losses).</a:t>
            </a:r>
          </a:p>
          <a:p>
            <a:pPr>
              <a:spcAft>
                <a:spcPts val="400"/>
              </a:spcAft>
            </a:pPr>
            <a:r>
              <a:rPr lang="en-US" sz="1500" dirty="0"/>
              <a:t>Loss on plant relocation, (45,000).</a:t>
            </a:r>
          </a:p>
          <a:p>
            <a:pPr>
              <a:spcAft>
                <a:spcPts val="400"/>
              </a:spcAft>
            </a:pPr>
            <a:r>
              <a:rPr lang="en-US" sz="1500" dirty="0"/>
              <a:t>Gain on sale of surplus land, 72,000.</a:t>
            </a:r>
          </a:p>
          <a:p>
            <a:pPr>
              <a:spcAft>
                <a:spcPts val="400"/>
              </a:spcAft>
            </a:pPr>
            <a:r>
              <a:rPr lang="en-US" sz="1500" dirty="0"/>
              <a:t>Income from continuing operations before taxes, 1,985,000.</a:t>
            </a:r>
          </a:p>
          <a:p>
            <a:pPr>
              <a:spcAft>
                <a:spcPts val="400"/>
              </a:spcAft>
            </a:pPr>
            <a:r>
              <a:rPr lang="en-US" sz="1500" dirty="0"/>
              <a:t>Income taxes expense, (595,500).</a:t>
            </a:r>
          </a:p>
          <a:p>
            <a:pPr>
              <a:spcAft>
                <a:spcPts val="400"/>
              </a:spcAft>
            </a:pPr>
            <a:r>
              <a:rPr lang="en-US" sz="1500" dirty="0"/>
              <a:t>Income from continuing operations, 1,389,500.</a:t>
            </a:r>
          </a:p>
          <a:p>
            <a:pPr>
              <a:spcAft>
                <a:spcPts val="400"/>
              </a:spcAft>
            </a:pPr>
            <a:r>
              <a:rPr lang="en-US" sz="1500" dirty="0"/>
              <a:t>Section 2.</a:t>
            </a:r>
          </a:p>
          <a:p>
            <a:pPr>
              <a:spcAft>
                <a:spcPts val="400"/>
              </a:spcAft>
            </a:pPr>
            <a:r>
              <a:rPr lang="en-US" sz="1500" dirty="0"/>
              <a:t>Discontinued segment.</a:t>
            </a:r>
          </a:p>
          <a:p>
            <a:pPr>
              <a:spcAft>
                <a:spcPts val="400"/>
              </a:spcAft>
            </a:pPr>
            <a:r>
              <a:rPr lang="en-US" sz="1500" dirty="0"/>
              <a:t>Income from operating Division A (net of 180,000 taxes), 420,000.</a:t>
            </a:r>
          </a:p>
          <a:p>
            <a:pPr>
              <a:spcAft>
                <a:spcPts val="400"/>
              </a:spcAft>
            </a:pPr>
            <a:r>
              <a:rPr lang="en-US" sz="1500" dirty="0"/>
              <a:t>Loss on disposal of Division A (net of 66,000 tax benefit), (154,000).</a:t>
            </a:r>
          </a:p>
          <a:p>
            <a:pPr>
              <a:spcAft>
                <a:spcPts val="400"/>
              </a:spcAft>
            </a:pPr>
            <a:r>
              <a:rPr lang="en-US" sz="1500" dirty="0"/>
              <a:t>Sum of income and loss, 266,000.</a:t>
            </a:r>
          </a:p>
          <a:p>
            <a:pPr>
              <a:spcAft>
                <a:spcPts val="400"/>
              </a:spcAft>
            </a:pPr>
            <a:r>
              <a:rPr lang="en-US" sz="1500" dirty="0"/>
              <a:t>Net Income, 1,655,500.</a:t>
            </a:r>
          </a:p>
          <a:p>
            <a:pPr>
              <a:spcAft>
                <a:spcPts val="400"/>
              </a:spcAft>
            </a:pPr>
            <a:r>
              <a:rPr lang="en-US" sz="1500" dirty="0"/>
              <a:t>Section 3.</a:t>
            </a:r>
          </a:p>
          <a:p>
            <a:pPr>
              <a:spcAft>
                <a:spcPts val="400"/>
              </a:spcAft>
            </a:pPr>
            <a:r>
              <a:rPr lang="en-US" sz="1500" dirty="0"/>
              <a:t>Earnings per common share (200,000 outstanding shares).</a:t>
            </a:r>
          </a:p>
          <a:p>
            <a:pPr>
              <a:spcAft>
                <a:spcPts val="400"/>
              </a:spcAft>
            </a:pPr>
            <a:r>
              <a:rPr lang="en-US" sz="1500" dirty="0"/>
              <a:t>Income from continuing operations, 6.95 dollars.</a:t>
            </a:r>
          </a:p>
          <a:p>
            <a:pPr>
              <a:spcAft>
                <a:spcPts val="400"/>
              </a:spcAft>
            </a:pPr>
            <a:r>
              <a:rPr lang="en-US" sz="1500" dirty="0"/>
              <a:t>Discontinued operations, 1.33.</a:t>
            </a:r>
          </a:p>
          <a:p>
            <a:pPr>
              <a:spcAft>
                <a:spcPts val="400"/>
              </a:spcAft>
            </a:pPr>
            <a:r>
              <a:rPr lang="en-US" sz="1500" dirty="0"/>
              <a:t>Net income (basic earnings per share), 8.28 dollars.</a:t>
            </a:r>
          </a:p>
        </p:txBody>
      </p:sp>
      <p:sp>
        <p:nvSpPr>
          <p:cNvPr id="5" name="Text Placeholder 4">
            <a:extLst>
              <a:ext uri="{FF2B5EF4-FFF2-40B4-BE49-F238E27FC236}">
                <a16:creationId xmlns:a16="http://schemas.microsoft.com/office/drawing/2014/main" id="{57FA33C0-10C5-C785-5DAA-2A65301975F3}"/>
              </a:ext>
            </a:extLst>
          </p:cNvPr>
          <p:cNvSpPr>
            <a:spLocks noGrp="1"/>
          </p:cNvSpPr>
          <p:nvPr>
            <p:ph type="body" sz="quarter" idx="18"/>
          </p:nvPr>
        </p:nvSpPr>
        <p:spPr/>
        <p:txBody>
          <a:bodyPr/>
          <a:lstStyle/>
          <a:p>
            <a:r>
              <a:rPr lang="en-US" dirty="0">
                <a:hlinkClick r:id="rId2" action="ppaction://hlinksldjump"/>
              </a:rPr>
              <a:t>Return to parent-slide containing images.</a:t>
            </a:r>
            <a:endParaRPr lang="en-US" dirty="0"/>
          </a:p>
        </p:txBody>
      </p:sp>
      <p:sp>
        <p:nvSpPr>
          <p:cNvPr id="7" name="Slide Number Placeholder 6">
            <a:extLst>
              <a:ext uri="{FF2B5EF4-FFF2-40B4-BE49-F238E27FC236}">
                <a16:creationId xmlns:a16="http://schemas.microsoft.com/office/drawing/2014/main" id="{93157E18-1A6B-F758-F5B5-594A4ACBB448}"/>
              </a:ext>
            </a:extLst>
          </p:cNvPr>
          <p:cNvSpPr>
            <a:spLocks noGrp="1"/>
          </p:cNvSpPr>
          <p:nvPr>
            <p:ph type="sldNum" sz="quarter" idx="10"/>
          </p:nvPr>
        </p:nvSpPr>
        <p:spPr>
          <a:xfrm>
            <a:off x="8626412" y="6673531"/>
            <a:ext cx="355840" cy="182880"/>
          </a:xfrm>
        </p:spPr>
        <p:txBody>
          <a:bodyPr/>
          <a:lstStyle/>
          <a:p>
            <a:r>
              <a:rPr lang="en-US" dirty="0"/>
              <a:t>17-</a:t>
            </a:r>
            <a:fld id="{68151E55-6873-49E2-B8D5-2F265E6F1973}" type="slidenum">
              <a:rPr lang="en-US" smtClean="0"/>
              <a:pPr/>
              <a:t>61</a:t>
            </a:fld>
            <a:endParaRPr lang="en-US" dirty="0"/>
          </a:p>
        </p:txBody>
      </p:sp>
    </p:spTree>
    <p:extLst>
      <p:ext uri="{BB962C8B-B14F-4D97-AF65-F5344CB8AC3E}">
        <p14:creationId xmlns:p14="http://schemas.microsoft.com/office/powerpoint/2010/main" val="348639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Standards for Comparison</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26230" y="1568068"/>
            <a:ext cx="8291540" cy="1445537"/>
          </a:xfrm>
          <a:prstGeom prst="rect">
            <a:avLst/>
          </a:prstGeom>
          <a:solidFill>
            <a:srgbClr val="F2DCDB"/>
          </a:solidFill>
          <a:ln w="9525">
            <a:solidFill>
              <a:srgbClr val="632523"/>
            </a:solidFill>
          </a:ln>
          <a:effectLst/>
        </p:spPr>
        <p:txBody>
          <a:bodyPr vert="horz" lIns="91440" tIns="45720" rIns="91440" bIns="45720" rtlCol="0">
            <a:noAutofit/>
          </a:bodyPr>
          <a:lstStyle>
            <a:lvl1pPr>
              <a:defRPr/>
            </a:lvl1pPr>
          </a:lstStyle>
          <a:p>
            <a:pPr algn="ctr" fontAlgn="base">
              <a:spcBef>
                <a:spcPct val="0"/>
              </a:spcBef>
              <a:spcAft>
                <a:spcPct val="0"/>
              </a:spcAft>
              <a:buFontTx/>
            </a:pPr>
            <a:r>
              <a:rPr lang="en-US" sz="2800" b="1">
                <a:solidFill>
                  <a:srgbClr val="C0504D">
                    <a:lumMod val="50000"/>
                  </a:srgbClr>
                </a:solidFill>
                <a:latin typeface="Arial" pitchFamily="34" charset="0"/>
                <a:ea typeface="ＭＳ Ｐゴシック" pitchFamily="34" charset="-128"/>
                <a:cs typeface="Arial" pitchFamily="34" charset="0"/>
              </a:rPr>
              <a:t>When we interpret our analysis, it is essential to compare the results we obtained to other standards or benchmarks.</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465400" y="3277591"/>
            <a:ext cx="6213201" cy="2912190"/>
          </a:xfrm>
        </p:spPr>
        <p:txBody>
          <a:bodyPr/>
          <a:lstStyle>
            <a:lvl1pPr>
              <a:defRPr/>
            </a:lvl1pPr>
          </a:lstStyle>
          <a:p>
            <a:pPr marL="347472" marR="0" lvl="0" indent="-347472" algn="l" defTabSz="914400" rtl="0" eaLnBrk="1" fontAlgn="base" latinLnBrk="0" hangingPunct="1">
              <a:lnSpc>
                <a:spcPct val="100000"/>
              </a:lnSpc>
              <a:spcBef>
                <a:spcPct val="50000"/>
              </a:spcBef>
              <a:spcAft>
                <a:spcPct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244583"/>
                </a:solidFill>
                <a:effectLst/>
                <a:uLnTx/>
                <a:uFillTx/>
                <a:latin typeface="Arial" charset="0"/>
                <a:ea typeface="ＭＳ Ｐゴシック" pitchFamily="-65" charset="-128"/>
                <a:cs typeface="Arial" pitchFamily="34" charset="0"/>
              </a:rPr>
              <a:t>Intracompany</a:t>
            </a:r>
          </a:p>
          <a:p>
            <a:pPr marL="347472" marR="0" lvl="0" indent="-347472" algn="l" defTabSz="914400" rtl="0" eaLnBrk="1" fontAlgn="base" latinLnBrk="0" hangingPunct="1">
              <a:lnSpc>
                <a:spcPct val="100000"/>
              </a:lnSpc>
              <a:spcBef>
                <a:spcPct val="50000"/>
              </a:spcBef>
              <a:spcAft>
                <a:spcPct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244583"/>
                </a:solidFill>
                <a:effectLst/>
                <a:uLnTx/>
                <a:uFillTx/>
                <a:latin typeface="Arial" charset="0"/>
                <a:ea typeface="ＭＳ Ｐゴシック" pitchFamily="-65" charset="-128"/>
                <a:cs typeface="Arial" pitchFamily="34" charset="0"/>
              </a:rPr>
              <a:t>Competitors</a:t>
            </a:r>
          </a:p>
          <a:p>
            <a:pPr marL="347472" marR="0" lvl="0" indent="-347472" algn="l" defTabSz="914400" rtl="0" eaLnBrk="1" fontAlgn="base" latinLnBrk="0" hangingPunct="1">
              <a:lnSpc>
                <a:spcPct val="100000"/>
              </a:lnSpc>
              <a:spcBef>
                <a:spcPct val="50000"/>
              </a:spcBef>
              <a:spcAft>
                <a:spcPct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244583"/>
                </a:solidFill>
                <a:effectLst/>
                <a:uLnTx/>
                <a:uFillTx/>
                <a:latin typeface="Arial" charset="0"/>
                <a:ea typeface="ＭＳ Ｐゴシック" pitchFamily="-65" charset="-128"/>
                <a:cs typeface="Arial" pitchFamily="34" charset="0"/>
              </a:rPr>
              <a:t>Industry</a:t>
            </a:r>
          </a:p>
          <a:p>
            <a:pPr marL="347472" marR="0" lvl="0" indent="-347472" algn="l" defTabSz="914400" rtl="0" eaLnBrk="1" fontAlgn="base" latinLnBrk="0" hangingPunct="1">
              <a:lnSpc>
                <a:spcPct val="100000"/>
              </a:lnSpc>
              <a:spcBef>
                <a:spcPct val="50000"/>
              </a:spcBef>
              <a:spcAft>
                <a:spcPct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244583"/>
                </a:solidFill>
                <a:effectLst/>
                <a:uLnTx/>
                <a:uFillTx/>
                <a:latin typeface="Arial" charset="0"/>
                <a:ea typeface="ＭＳ Ｐゴシック" pitchFamily="-65" charset="-128"/>
                <a:cs typeface="Arial" pitchFamily="34" charset="0"/>
              </a:rPr>
              <a:t>Guidelines (rules of thumb)</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Slide Number Placeholder">
            <a:extLst>
              <a:ext uri="{FF2B5EF4-FFF2-40B4-BE49-F238E27FC236}">
                <a16:creationId xmlns:a16="http://schemas.microsoft.com/office/drawing/2014/main" id="{A25A9293-4CC8-9E5E-3512-619A30DA1F89}"/>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7</a:t>
            </a:fld>
            <a:endParaRPr lang="en-US"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640080"/>
            <a:ext cx="8458200" cy="768096"/>
          </a:xfrm>
          <a:prstGeom prst="rect">
            <a:avLst/>
          </a:prstGeom>
        </p:spPr>
        <p:txBody>
          <a:bodyPr anchor="ctr"/>
          <a:lstStyle>
            <a:lvl1pPr>
              <a:defRPr sz="4400"/>
            </a:lvl1pPr>
          </a:lstStyle>
          <a:p>
            <a:pPr lvl="0" algn="ctr">
              <a:lnSpc>
                <a:spcPct val="90000"/>
              </a:lnSpc>
              <a:spcBef>
                <a:spcPct val="0"/>
              </a:spcBef>
            </a:pPr>
            <a:r>
              <a:rPr lang="en-US" sz="4400" b="1" i="0" u="none" strike="noStrike" baseline="0">
                <a:solidFill>
                  <a:srgbClr val="000000"/>
                </a:solidFill>
                <a:latin typeface="Calibri"/>
              </a:rPr>
              <a:t>Tools of Analysis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1174357" y="1691639"/>
            <a:ext cx="6795287" cy="493421"/>
          </a:xfrm>
          <a:prstGeom prst="rect">
            <a:avLst/>
          </a:prstGeom>
          <a:solidFill>
            <a:srgbClr val="3333CC"/>
          </a:solidFill>
          <a:ln w="12700">
            <a:solidFill>
              <a:srgbClr val="002060"/>
            </a:solidFill>
          </a:ln>
        </p:spPr>
        <p:txBody>
          <a:bodyPr vert="horz" lIns="91440" tIns="45720" rIns="91440" bIns="45720" rtlCol="0" anchor="t">
            <a:noAutofit/>
          </a:bodyPr>
          <a:lstStyle>
            <a:lvl1pPr>
              <a:defRPr/>
            </a:lvl1pPr>
          </a:lstStyle>
          <a:p>
            <a:pPr algn="ctr" fontAlgn="base">
              <a:spcBef>
                <a:spcPct val="50000"/>
              </a:spcBef>
              <a:spcAft>
                <a:spcPct val="0"/>
              </a:spcAft>
              <a:buFontTx/>
            </a:pPr>
            <a:r>
              <a:rPr lang="en-US" sz="2800">
                <a:solidFill>
                  <a:prstClr val="white"/>
                </a:solidFill>
                <a:latin typeface="Arial" charset="0"/>
                <a:ea typeface="ＭＳ Ｐゴシック" pitchFamily="-108" charset="-128"/>
                <a:cs typeface="Arial" pitchFamily="34" charset="0"/>
              </a:rPr>
              <a:t>Horizontal Analysis</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1174357" y="2301328"/>
            <a:ext cx="6795287" cy="827810"/>
          </a:xfrm>
        </p:spPr>
        <p:txBody>
          <a:bodyPr/>
          <a:lstStyle>
            <a:lvl1pPr>
              <a:defRPr/>
            </a:lvl1pPr>
          </a:lstStyle>
          <a:p>
            <a:pPr marL="0" marR="0" lvl="0" indent="0" algn="ctr" fontAlgn="base">
              <a:lnSpc>
                <a:spcPct val="100000"/>
              </a:lnSpc>
              <a:spcBef>
                <a:spcPct val="50000"/>
              </a:spcBef>
              <a:spcAft>
                <a:spcPct val="0"/>
              </a:spcAft>
            </a:pPr>
            <a:r>
              <a:rPr lang="en-US" sz="2400" b="0" i="0" u="none" strike="noStrike" baseline="0">
                <a:solidFill>
                  <a:srgbClr val="000000"/>
                </a:solidFill>
                <a:latin typeface="Arial"/>
              </a:rPr>
              <a:t>Comparing the financial condition and performance across time.</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1174357" y="3241282"/>
            <a:ext cx="6795287" cy="493421"/>
          </a:xfrm>
          <a:solidFill>
            <a:srgbClr val="3333CC"/>
          </a:solidFill>
          <a:ln w="12700">
            <a:solidFill>
              <a:srgbClr val="002060"/>
            </a:solidFill>
          </a:ln>
        </p:spPr>
        <p:txBody>
          <a:bodyPr vert="horz" lIns="91440" tIns="45720" rIns="91440" bIns="45720" rtlCol="0" anchor="t">
            <a:noAutofit/>
          </a:bodyPr>
          <a:lstStyle>
            <a:lvl1pPr>
              <a:defRPr/>
            </a:lvl1pPr>
          </a:lstStyle>
          <a:p>
            <a:pPr algn="ctr" fontAlgn="base">
              <a:spcBef>
                <a:spcPct val="50000"/>
              </a:spcBef>
              <a:spcAft>
                <a:spcPct val="0"/>
              </a:spcAft>
              <a:buFontTx/>
            </a:pPr>
            <a:r>
              <a:rPr lang="en-US" sz="2800">
                <a:solidFill>
                  <a:prstClr val="white"/>
                </a:solidFill>
                <a:latin typeface="Arial" charset="0"/>
                <a:ea typeface="ＭＳ Ｐゴシック" pitchFamily="-108" charset="-128"/>
                <a:cs typeface="Arial" pitchFamily="34" charset="0"/>
              </a:rPr>
              <a:t>Vertical Analysis</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1174357" y="3846778"/>
            <a:ext cx="6795287" cy="832466"/>
          </a:xfrm>
        </p:spPr>
        <p:txBody>
          <a:bodyPr/>
          <a:lstStyle>
            <a:lvl1pPr>
              <a:defRPr/>
            </a:lvl1pPr>
          </a:lstStyle>
          <a:p>
            <a:pPr marL="0" marR="0" lvl="0" indent="0" algn="ctr" fontAlgn="base">
              <a:lnSpc>
                <a:spcPct val="100000"/>
              </a:lnSpc>
              <a:spcBef>
                <a:spcPct val="50000"/>
              </a:spcBef>
              <a:spcAft>
                <a:spcPct val="0"/>
              </a:spcAft>
            </a:pPr>
            <a:r>
              <a:rPr lang="en-US" sz="2400" b="0" i="0" u="none" strike="noStrike" baseline="0">
                <a:solidFill>
                  <a:srgbClr val="000000"/>
                </a:solidFill>
                <a:latin typeface="Arial"/>
              </a:rPr>
              <a:t>Comparing the financial condition and performance to a base amount.</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1174357" y="4790946"/>
            <a:ext cx="6795287" cy="493421"/>
          </a:xfrm>
          <a:solidFill>
            <a:srgbClr val="3333CC"/>
          </a:solidFill>
          <a:ln w="12700">
            <a:solidFill>
              <a:srgbClr val="002060"/>
            </a:solidFill>
          </a:ln>
        </p:spPr>
        <p:txBody>
          <a:bodyPr vert="horz" lIns="91440" tIns="45720" rIns="91440" bIns="45720" rtlCol="0" anchor="t">
            <a:noAutofit/>
          </a:bodyPr>
          <a:lstStyle>
            <a:lvl1pPr>
              <a:defRPr/>
            </a:lvl1pPr>
          </a:lstStyle>
          <a:p>
            <a:pPr algn="ctr" fontAlgn="base">
              <a:spcBef>
                <a:spcPct val="50000"/>
              </a:spcBef>
              <a:spcAft>
                <a:spcPct val="0"/>
              </a:spcAft>
              <a:buFontTx/>
            </a:pPr>
            <a:r>
              <a:rPr lang="en-US" sz="2800">
                <a:solidFill>
                  <a:prstClr val="white"/>
                </a:solidFill>
                <a:latin typeface="Arial" charset="0"/>
                <a:ea typeface="ＭＳ Ｐゴシック" pitchFamily="-108" charset="-128"/>
                <a:cs typeface="Arial" pitchFamily="34" charset="0"/>
              </a:rPr>
              <a:t>Ratio Analysis</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1174357" y="5396044"/>
            <a:ext cx="6795287" cy="834142"/>
          </a:xfrm>
        </p:spPr>
        <p:txBody>
          <a:bodyPr/>
          <a:lstStyle>
            <a:lvl1pPr>
              <a:defRPr/>
            </a:lvl1pPr>
          </a:lstStyle>
          <a:p>
            <a:pPr marL="0" marR="0" lvl="0" indent="0" algn="ctr" fontAlgn="base">
              <a:lnSpc>
                <a:spcPct val="100000"/>
              </a:lnSpc>
              <a:spcBef>
                <a:spcPct val="50000"/>
              </a:spcBef>
              <a:spcAft>
                <a:spcPct val="0"/>
              </a:spcAft>
            </a:pPr>
            <a:r>
              <a:rPr lang="en-US" sz="2400" b="0" i="0" u="none" strike="noStrike" baseline="0">
                <a:solidFill>
                  <a:srgbClr val="000000"/>
                </a:solidFill>
                <a:latin typeface="Arial"/>
              </a:rPr>
              <a:t>Measurement of key relations between financial statement items.</a:t>
            </a:r>
          </a:p>
        </p:txBody>
      </p:sp>
      <p:sp>
        <p:nvSpPr>
          <p:cNvPr id="3" name="Slide Number Placeholder">
            <a:extLst>
              <a:ext uri="{FF2B5EF4-FFF2-40B4-BE49-F238E27FC236}">
                <a16:creationId xmlns:a16="http://schemas.microsoft.com/office/drawing/2014/main" id="{A86B8B69-71B3-BF09-899D-6A64FA45F3CE}"/>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8</a:t>
            </a:fld>
            <a:endParaRPr lang="en-US"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886263"/>
            <a:ext cx="8458200" cy="768096"/>
          </a:xfrm>
          <a:prstGeom prst="rect">
            <a:avLst/>
          </a:prstGeom>
        </p:spPr>
        <p:txBody>
          <a:bodyPr anchor="ctr"/>
          <a:lstStyle>
            <a:lvl1pPr>
              <a:defRPr sz="4400"/>
            </a:lvl1pPr>
          </a:lstStyle>
          <a:p>
            <a:pPr marL="0" marR="0" lvl="0" indent="0" algn="ctr" fontAlgn="base">
              <a:lnSpc>
                <a:spcPct val="100000"/>
              </a:lnSpc>
              <a:spcBef>
                <a:spcPct val="0"/>
              </a:spcBef>
              <a:spcAft>
                <a:spcPct val="0"/>
              </a:spcAft>
            </a:pPr>
            <a:r>
              <a:rPr lang="en-US" sz="4400" b="1" i="0" u="none" strike="noStrike" baseline="0">
                <a:solidFill>
                  <a:srgbClr val="000000"/>
                </a:solidFill>
                <a:latin typeface="Calibri"/>
              </a:rPr>
              <a:t>Learning Objective P1</a:t>
            </a:r>
          </a:p>
        </p:txBody>
      </p:sp>
      <p:pic>
        <p:nvPicPr>
          <p:cNvPr id="24" name="Picture 2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936338"/>
            <a:ext cx="7315200" cy="87312"/>
          </a:xfrm>
          <a:prstGeom prst="rect">
            <a:avLst/>
          </a:prstGeom>
        </p:spPr>
      </p:pic>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914400" y="2023649"/>
            <a:ext cx="7315200" cy="2321183"/>
          </a:xfrm>
          <a:prstGeom prst="rect">
            <a:avLst/>
          </a:prstGeom>
        </p:spPr>
        <p:txBody>
          <a:bodyPr anchor="ctr"/>
          <a:lstStyle>
            <a:lvl1pPr>
              <a:defRPr/>
            </a:lvl1pPr>
          </a:lstStyle>
          <a:p>
            <a:pPr marL="0" marR="0" lvl="0" indent="0" algn="ctr" fontAlgn="base">
              <a:lnSpc>
                <a:spcPct val="100000"/>
              </a:lnSpc>
              <a:spcBef>
                <a:spcPct val="0"/>
              </a:spcBef>
              <a:spcAft>
                <a:spcPct val="0"/>
              </a:spcAft>
            </a:pPr>
            <a:r>
              <a:rPr lang="en-US" sz="4400" b="0" i="0" u="none" strike="noStrike" baseline="0" dirty="0">
                <a:solidFill>
                  <a:srgbClr val="000000"/>
                </a:solidFill>
                <a:latin typeface="Calibri"/>
              </a:rPr>
              <a:t>Explain and apply methods of horizontal analysis.</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4344833"/>
            <a:ext cx="7315200" cy="87313"/>
          </a:xfrm>
          <a:prstGeom prst="rect">
            <a:avLst/>
          </a:prstGeom>
        </p:spPr>
      </p:pic>
      <p:sp>
        <p:nvSpPr>
          <p:cNvPr id="3" name="Slide Number Placeholder">
            <a:extLst>
              <a:ext uri="{FF2B5EF4-FFF2-40B4-BE49-F238E27FC236}">
                <a16:creationId xmlns:a16="http://schemas.microsoft.com/office/drawing/2014/main" id="{37FA812D-4F67-53FF-0C30-F3864225DFDB}"/>
              </a:ext>
            </a:extLst>
          </p:cNvPr>
          <p:cNvSpPr>
            <a:spLocks noGrp="1"/>
          </p:cNvSpPr>
          <p:nvPr>
            <p:ph type="sldNum" sz="quarter" idx="10"/>
          </p:nvPr>
        </p:nvSpPr>
        <p:spPr>
          <a:xfrm>
            <a:off x="8626412" y="6673531"/>
            <a:ext cx="356616" cy="182880"/>
          </a:xfrm>
          <a:prstGeom prst="rect">
            <a:avLst/>
          </a:prstGeom>
        </p:spPr>
        <p:txBody>
          <a:bodyPr/>
          <a:lstStyle/>
          <a:p>
            <a:r>
              <a:rPr lang="en-US" dirty="0">
                <a:latin typeface="+mn-lt"/>
              </a:rPr>
              <a:t>17-</a:t>
            </a:r>
            <a:fld id="{68151E55-6873-49E2-B8D5-2F265E6F1973}" type="slidenum">
              <a:rPr lang="en-US" smtClean="0">
                <a:latin typeface="+mn-lt"/>
              </a:rPr>
              <a:pPr/>
              <a:t>9</a:t>
            </a:fld>
            <a:endParaRPr lang="en-US" dirty="0">
              <a:latin typeface="+mn-lt"/>
            </a:endParaRPr>
          </a:p>
        </p:txBody>
      </p:sp>
    </p:spTree>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10.xml><?xml version="1.0" encoding="utf-8"?>
<a:theme xmlns:a="http://schemas.openxmlformats.org/drawingml/2006/main" name="1_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3.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4.xml><?xml version="1.0" encoding="utf-8"?>
<a:theme xmlns:a="http://schemas.openxmlformats.org/drawingml/2006/main" name="1_MainContentSlideMaster">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5.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6.xml><?xml version="1.0" encoding="utf-8"?>
<a:theme xmlns:a="http://schemas.openxmlformats.org/drawingml/2006/main" name="1_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7.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8.xml><?xml version="1.0" encoding="utf-8"?>
<a:theme xmlns:a="http://schemas.openxmlformats.org/drawingml/2006/main" name="1_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9.xml><?xml version="1.0" encoding="utf-8"?>
<a:theme xmlns:a="http://schemas.openxmlformats.org/drawingml/2006/main" name="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Template_Editorial_v11_2020 (2)</Template>
  <TotalTime>3194</TotalTime>
  <Words>9775</Words>
  <Application>Microsoft Office PowerPoint</Application>
  <PresentationFormat>On-screen Show (4:3)</PresentationFormat>
  <Paragraphs>1192</Paragraphs>
  <Slides>61</Slides>
  <Notes>55</Notes>
  <HiddenSlides>7</HiddenSlides>
  <MMClips>0</MMClips>
  <ScaleCrop>false</ScaleCrop>
  <HeadingPairs>
    <vt:vector size="8" baseType="variant">
      <vt:variant>
        <vt:lpstr>Fonts Used</vt:lpstr>
      </vt:variant>
      <vt:variant>
        <vt:i4>15</vt:i4>
      </vt:variant>
      <vt:variant>
        <vt:lpstr>Theme</vt:lpstr>
      </vt:variant>
      <vt:variant>
        <vt:i4>10</vt:i4>
      </vt:variant>
      <vt:variant>
        <vt:lpstr>Embedded OLE Servers</vt:lpstr>
      </vt:variant>
      <vt:variant>
        <vt:i4>1</vt:i4>
      </vt:variant>
      <vt:variant>
        <vt:lpstr>Slide Titles</vt:lpstr>
      </vt:variant>
      <vt:variant>
        <vt:i4>61</vt:i4>
      </vt:variant>
    </vt:vector>
  </HeadingPairs>
  <TitlesOfParts>
    <vt:vector size="87" baseType="lpstr">
      <vt:lpstr>ＭＳ Ｐゴシック</vt:lpstr>
      <vt:lpstr>ＭＳ Ｐゴシック</vt:lpstr>
      <vt:lpstr>Aptos</vt:lpstr>
      <vt:lpstr>Arial</vt:lpstr>
      <vt:lpstr>Arial Narrow</vt:lpstr>
      <vt:lpstr>Berlin Sans FB</vt:lpstr>
      <vt:lpstr>Calibri</vt:lpstr>
      <vt:lpstr>Calibri-Bold</vt:lpstr>
      <vt:lpstr>Calibri-BoldItalic</vt:lpstr>
      <vt:lpstr>Palatino Linotype</vt:lpstr>
      <vt:lpstr>STIX MathJax Main</vt:lpstr>
      <vt:lpstr>STIXMathJax_Main-Bold</vt:lpstr>
      <vt:lpstr>STIXMathJax_Main-Regular</vt:lpstr>
      <vt:lpstr>SymbolMT</vt:lpstr>
      <vt:lpstr>Times New Roman</vt:lpstr>
      <vt:lpstr>Title Slides Master</vt:lpstr>
      <vt:lpstr>1_Title Slides Master</vt:lpstr>
      <vt:lpstr>MainContentSlideMaster</vt:lpstr>
      <vt:lpstr>1_MainContentSlideMaster</vt:lpstr>
      <vt:lpstr>ClosingMaster</vt:lpstr>
      <vt:lpstr>1_ClosingMaster</vt:lpstr>
      <vt:lpstr>DividerSlideMaster</vt:lpstr>
      <vt:lpstr>1_DividerSlideMaster</vt:lpstr>
      <vt:lpstr>ImageDescriptionAppendixSlideMaster</vt:lpstr>
      <vt:lpstr>1_ImageDescriptionAppendixSlideMaster</vt:lpstr>
      <vt:lpstr>Equation</vt:lpstr>
      <vt:lpstr>Chapter 17</vt:lpstr>
      <vt:lpstr>Chapter 17 Learning Objectives</vt:lpstr>
      <vt:lpstr>Learning Objective C1</vt:lpstr>
      <vt:lpstr>Purpose of Analysis</vt:lpstr>
      <vt:lpstr>Building Blocks of Analysis</vt:lpstr>
      <vt:lpstr>Information for Analysis</vt:lpstr>
      <vt:lpstr>Standards for Comparison</vt:lpstr>
      <vt:lpstr>Tools of Analysis</vt:lpstr>
      <vt:lpstr>Learning Objective P1</vt:lpstr>
      <vt:lpstr>Horizontal Analysis</vt:lpstr>
      <vt:lpstr>Comparative Statements: Dollar Change</vt:lpstr>
      <vt:lpstr>Comparative Statements: Percent Change</vt:lpstr>
      <vt:lpstr>Comparative Balance Sheets</vt:lpstr>
      <vt:lpstr>Comparative Income Statements</vt:lpstr>
      <vt:lpstr>Trend Analysis: Equation</vt:lpstr>
      <vt:lpstr>Trend Analysis: Illustration</vt:lpstr>
      <vt:lpstr>Line Graph of Trend Percents</vt:lpstr>
      <vt:lpstr>Learning Objective P2</vt:lpstr>
      <vt:lpstr>Vertical Analysis</vt:lpstr>
      <vt:lpstr>Common-Size Balance Sheet</vt:lpstr>
      <vt:lpstr>Common-Size Income Statement</vt:lpstr>
      <vt:lpstr>Data Visualizations – Part 1</vt:lpstr>
      <vt:lpstr>Data Visualizations – Part 2</vt:lpstr>
      <vt:lpstr>Learning Objective P3</vt:lpstr>
      <vt:lpstr>Ratio Analysis</vt:lpstr>
      <vt:lpstr>Liquidity and Efficiency</vt:lpstr>
      <vt:lpstr>Working Capital</vt:lpstr>
      <vt:lpstr>Current Ratio</vt:lpstr>
      <vt:lpstr>Acid-Test Ratio</vt:lpstr>
      <vt:lpstr>Accounts Receivable Turnover</vt:lpstr>
      <vt:lpstr>Inventory Turnover</vt:lpstr>
      <vt:lpstr>Days’ Sales Uncollected</vt:lpstr>
      <vt:lpstr>Days’ Sales in Inventory</vt:lpstr>
      <vt:lpstr>Total Asset Turnover</vt:lpstr>
      <vt:lpstr>Solvency</vt:lpstr>
      <vt:lpstr>Debt Ratio and Equity Ratio</vt:lpstr>
      <vt:lpstr>Debt-to-Equity Ratio</vt:lpstr>
      <vt:lpstr>Times Interest Earned</vt:lpstr>
      <vt:lpstr>Profitability</vt:lpstr>
      <vt:lpstr>Gross Margin Ratio</vt:lpstr>
      <vt:lpstr>Profit Margin</vt:lpstr>
      <vt:lpstr>Return on Total Assets</vt:lpstr>
      <vt:lpstr>Return on Equity</vt:lpstr>
      <vt:lpstr>Market Prospects</vt:lpstr>
      <vt:lpstr>Price-Earnings Ratio</vt:lpstr>
      <vt:lpstr>Dividend Yield</vt:lpstr>
      <vt:lpstr>Summary of Ratios</vt:lpstr>
      <vt:lpstr>Learning Objective A1</vt:lpstr>
      <vt:lpstr>DuPont Analysis</vt:lpstr>
      <vt:lpstr>DuPont Analysis: Examples</vt:lpstr>
      <vt:lpstr>Learning Objective A2</vt:lpstr>
      <vt:lpstr>Sustainable Income</vt:lpstr>
      <vt:lpstr>Income Statement All-inclusive</vt:lpstr>
      <vt:lpstr>End of Main Content</vt:lpstr>
      <vt:lpstr>Accessibility Content: Text Alternatives for Images</vt:lpstr>
      <vt:lpstr>Information for Analysis - Text Alternative</vt:lpstr>
      <vt:lpstr>Line Graph of Trend Percents - Text Alternative</vt:lpstr>
      <vt:lpstr>Data Visualizations – Part 1 - Text Alternative</vt:lpstr>
      <vt:lpstr>Data Visualizations – Part 2 - Text Alternative</vt:lpstr>
      <vt:lpstr>Summary of Ratios - Text Alternative</vt:lpstr>
      <vt:lpstr>Income Statement All-inclusive - Text Alternative</vt:lpstr>
    </vt:vector>
  </TitlesOfParts>
  <Company>McGraw Hill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Analysis of Financial Statements</dc:title>
  <dc:subject>Accounting</dc:subject>
  <dc:creator>John J. Wild</dc:creator>
  <cp:keywords>PPT</cp:keywords>
  <cp:lastModifiedBy>Shankar Prasad</cp:lastModifiedBy>
  <cp:revision>518</cp:revision>
  <dcterms:created xsi:type="dcterms:W3CDTF">2023-04-04T06:35:07Z</dcterms:created>
  <dcterms:modified xsi:type="dcterms:W3CDTF">2025-02-14T03:43:53Z</dcterms:modified>
</cp:coreProperties>
</file>