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C95EEF-3BEA-154F-682C-44EC6C7DEFCC}" v="164" dt="2025-02-20T14:30:24.974"/>
    <p1510:client id="{78A6263C-519B-1FF2-1217-2E820FCB569E}" v="13" dt="2025-02-20T14:09:13.3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1371599"/>
            <a:ext cx="6675120" cy="2951825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584879"/>
            <a:ext cx="667512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479B-705B-4489-957E-7E8A228BDFA0}" type="datetime1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136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66AD-7C08-490A-ADA4-B47E10FB2407}" type="datetime1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047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1CB3635-47E1-90D8-B693-DA85A66B383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09219" y="640079"/>
            <a:ext cx="1811773" cy="55368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40080" y="640080"/>
            <a:ext cx="8412422" cy="55368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5027-4255-49E7-9841-CD21BCC99996}" type="datetime1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230604F-219C-2DEE-830E-27274CC2F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10872154" y="1192438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5494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F774-3FA6-43B8-9241-99959C8FD463}" type="datetime1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68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1BB59B6-79B9-97F5-AC3B-DF65899D39D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91366"/>
            <a:ext cx="9214884" cy="315997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04452-5DCC-4FE2-A5C9-8A5EF6714D65}" type="datetime1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F05EAE5-4812-F718-6D75-9627884180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6281" y="4715234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0025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080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8928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9ABC2-0180-4F3A-A895-A85BC724D472}" type="datetime1">
              <a:rPr lang="en-US" smtClean="0"/>
              <a:t>4/16/2025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374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599"/>
            <a:ext cx="10890929" cy="9397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79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079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8928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18928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A9BA-4E8F-439E-BEA4-91FBA01E3F5F}" type="datetime1">
              <a:rPr lang="en-US" smtClean="0"/>
              <a:t>4/16/2025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421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BF18-0007-481C-AA29-413124BC3EE7}" type="datetime1">
              <a:rPr lang="en-US" smtClean="0"/>
              <a:t>4/16/2025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006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149F9F0F-FB8C-5565-247C-BDCC156B5CA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9870-3748-43AD-B547-02A075CB4A1D}" type="datetime1">
              <a:rPr lang="en-US" smtClean="0"/>
              <a:t>4/16/2025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713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6519" y="1031001"/>
            <a:ext cx="6594490" cy="5166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8"/>
            <a:ext cx="3859397" cy="322682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7897-33C5-4F1A-9307-D068E37F3DC7}" type="datetime1">
              <a:rPr lang="en-US" smtClean="0"/>
              <a:t>4/16/2025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629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37760" y="1033271"/>
            <a:ext cx="6592824" cy="51663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7"/>
            <a:ext cx="3859397" cy="32268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71BA-CC09-47C8-A6DF-F5C5CB59CEEC}" type="datetime1">
              <a:rPr lang="en-US" smtClean="0"/>
              <a:t>4/16/2025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71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2633472"/>
            <a:ext cx="10890928" cy="3566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008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DA38F49-B3E2-4BF0-BEC7-C30D34ABBB8D}" type="datetime1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353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78" r:id="rId6"/>
    <p:sldLayoutId id="2147483689" r:id="rId7"/>
    <p:sldLayoutId id="2147483688" r:id="rId8"/>
    <p:sldLayoutId id="2147483687" r:id="rId9"/>
    <p:sldLayoutId id="2147483686" r:id="rId10"/>
    <p:sldLayoutId id="2147483679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76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8575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Interlocking cogs">
            <a:extLst>
              <a:ext uri="{FF2B5EF4-FFF2-40B4-BE49-F238E27FC236}">
                <a16:creationId xmlns:a16="http://schemas.microsoft.com/office/drawing/2014/main" id="{DB87C39E-B58E-E5EF-F5CB-7F5EEFC106C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9527" b="15473"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122AB34F-E75C-451A-8410-05B6C249E9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648484" y="0"/>
            <a:ext cx="8543515" cy="6858000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58000">
                <a:srgbClr val="000000">
                  <a:alpha val="55000"/>
                </a:srgbClr>
              </a:gs>
              <a:gs pos="93000">
                <a:srgbClr val="000000">
                  <a:alpha val="64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E2614BD-D3A2-4069-0D04-409A6B9C75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84764" y="914400"/>
            <a:ext cx="6046245" cy="3427867"/>
          </a:xfrm>
        </p:spPr>
        <p:txBody>
          <a:bodyPr anchor="t">
            <a:normAutofit/>
          </a:bodyPr>
          <a:lstStyle/>
          <a:p>
            <a:pPr algn="r"/>
            <a:r>
              <a:rPr lang="en-US" dirty="0" err="1">
                <a:solidFill>
                  <a:srgbClr val="FFFFFF"/>
                </a:solidFill>
              </a:rPr>
              <a:t>TechGear</a:t>
            </a:r>
            <a:r>
              <a:rPr lang="en-US" dirty="0">
                <a:solidFill>
                  <a:srgbClr val="FFFFFF"/>
                </a:solidFill>
              </a:rPr>
              <a:t> Inc. Business Data Analysis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BB2D4A-1810-9952-9F64-524BF54E65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89835" y="5253051"/>
            <a:ext cx="4941173" cy="1337872"/>
          </a:xfrm>
        </p:spPr>
        <p:txBody>
          <a:bodyPr anchor="t">
            <a:normAutofit/>
          </a:bodyPr>
          <a:lstStyle/>
          <a:p>
            <a:pPr algn="r">
              <a:lnSpc>
                <a:spcPct val="120000"/>
              </a:lnSpc>
            </a:pPr>
            <a:r>
              <a:rPr lang="en-US" sz="1700" dirty="0">
                <a:solidFill>
                  <a:srgbClr val="FFFFFF"/>
                </a:solidFill>
              </a:rPr>
              <a:t>BDA Unit 6 Touchstone</a:t>
            </a:r>
          </a:p>
          <a:p>
            <a:pPr algn="r">
              <a:lnSpc>
                <a:spcPct val="120000"/>
              </a:lnSpc>
            </a:pPr>
            <a:r>
              <a:rPr lang="en-US" sz="1700" dirty="0">
                <a:solidFill>
                  <a:srgbClr val="FFFFFF"/>
                </a:solidFill>
              </a:rPr>
              <a:t>ADD NAME HERE</a:t>
            </a:r>
          </a:p>
          <a:p>
            <a:pPr algn="r">
              <a:lnSpc>
                <a:spcPct val="120000"/>
              </a:lnSpc>
            </a:pPr>
            <a:r>
              <a:rPr lang="en-US" sz="1700" dirty="0">
                <a:solidFill>
                  <a:srgbClr val="FFFFFF"/>
                </a:solidFill>
              </a:rPr>
              <a:t>ADD DATE HERE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7CC2FE6-3AD0-4131-B4BC-1F4D65E25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438375" y="4861206"/>
            <a:ext cx="978862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91408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BA69BA-9F59-BE48-87F0-0B76E453E0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EA1E80-8CDA-E1D2-F0F0-21947CB4E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535" y="252806"/>
            <a:ext cx="10890929" cy="1097280"/>
          </a:xfrm>
        </p:spPr>
        <p:txBody>
          <a:bodyPr/>
          <a:lstStyle/>
          <a:p>
            <a:r>
              <a:rPr lang="en-US" sz="4200" b="1" i="0" dirty="0">
                <a:solidFill>
                  <a:srgbClr val="0F4761"/>
                </a:solidFill>
                <a:effectLst/>
                <a:latin typeface="Arial"/>
                <a:cs typeface="Arial"/>
              </a:rPr>
              <a:t>Linear Programming (Question 9)</a:t>
            </a:r>
            <a:r>
              <a:rPr lang="en-US" sz="4200" b="0" i="0" dirty="0">
                <a:solidFill>
                  <a:srgbClr val="0F4761"/>
                </a:solidFill>
                <a:effectLst/>
                <a:latin typeface="Arial"/>
                <a:cs typeface="Arial"/>
              </a:rPr>
              <a:t> </a:t>
            </a:r>
            <a:endParaRPr lang="en-US" sz="4200">
              <a:latin typeface="Arial"/>
              <a:cs typeface="Arial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93DEB0-17DC-2C7B-84BD-3D65DBBC36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1656678"/>
            <a:ext cx="10890928" cy="454295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l" rtl="0" fontAlgn="base">
              <a:lnSpc>
                <a:spcPct val="100000"/>
              </a:lnSpc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Analysis Task:</a:t>
            </a:r>
            <a:r>
              <a:rPr lang="en-US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 </a:t>
            </a:r>
            <a:endParaRPr lang="en-US"/>
          </a:p>
          <a:p>
            <a:pPr marL="493395" lvl="1" algn="l" rtl="0" fontAlgn="base">
              <a:lnSpc>
                <a:spcPct val="100000"/>
              </a:lnSpc>
            </a:pPr>
            <a:r>
              <a:rPr lang="en-US" sz="2000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Use linear programming to optimize </a:t>
            </a:r>
            <a:r>
              <a:rPr lang="en-US" sz="2000" b="0" i="0" err="1">
                <a:solidFill>
                  <a:srgbClr val="000000"/>
                </a:solidFill>
                <a:effectLst/>
                <a:latin typeface="Arial"/>
                <a:cs typeface="Arial"/>
              </a:rPr>
              <a:t>TechGear’s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 monthly advertising budget allocation between Facebook and Instagram to maximize sales. </a:t>
            </a:r>
          </a:p>
          <a:p>
            <a:pPr marL="493395" lvl="1" algn="l" rtl="0" fontAlgn="base">
              <a:lnSpc>
                <a:spcPct val="100000"/>
              </a:lnSpc>
            </a:pPr>
            <a:r>
              <a:rPr lang="en-US" sz="2000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Ensure you meet all budget and constraint requirements. </a:t>
            </a:r>
          </a:p>
          <a:p>
            <a:pPr marL="0" indent="0" algn="l" rtl="0" fontAlgn="base">
              <a:lnSpc>
                <a:spcPct val="100000"/>
              </a:lnSpc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Slide Content:</a:t>
            </a:r>
            <a:r>
              <a:rPr lang="en-US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 </a:t>
            </a:r>
            <a:endParaRPr lang="en-US" dirty="0">
              <a:solidFill>
                <a:srgbClr val="000000"/>
              </a:solidFill>
              <a:latin typeface="Arial"/>
              <a:cs typeface="Arial"/>
            </a:endParaRPr>
          </a:p>
          <a:p>
            <a:pPr marL="493395" lvl="1" algn="l" rtl="0" fontAlgn="base">
              <a:lnSpc>
                <a:spcPct val="100000"/>
              </a:lnSpc>
            </a:pPr>
            <a:r>
              <a:rPr lang="en-US" sz="2000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Optimal budget allocation and maximum sales result. </a:t>
            </a:r>
          </a:p>
          <a:p>
            <a:pPr marL="0" indent="0" algn="l" rtl="0" fontAlgn="base">
              <a:lnSpc>
                <a:spcPct val="100000"/>
              </a:lnSpc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Speaker Notes:</a:t>
            </a:r>
            <a:r>
              <a:rPr lang="en-US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 </a:t>
            </a:r>
            <a:endParaRPr lang="en-US" dirty="0">
              <a:solidFill>
                <a:srgbClr val="000000"/>
              </a:solidFill>
              <a:latin typeface="Arial"/>
              <a:cs typeface="Arial"/>
            </a:endParaRPr>
          </a:p>
          <a:p>
            <a:pPr marL="493395" lvl="1" algn="l" rtl="0" fontAlgn="base">
              <a:lnSpc>
                <a:spcPct val="100000"/>
              </a:lnSpc>
            </a:pPr>
            <a:r>
              <a:rPr lang="en-US" sz="2000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Explain the optimal allocation between Facebook and Instagram advertising. </a:t>
            </a:r>
          </a:p>
          <a:p>
            <a:pPr marL="493395" lvl="1" algn="l" rtl="0" fontAlgn="base">
              <a:lnSpc>
                <a:spcPct val="100000"/>
              </a:lnSpc>
            </a:pPr>
            <a:r>
              <a:rPr lang="en-US" sz="2000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Describe the maximum achievable sales and how this allocation aligns with business goals. </a:t>
            </a:r>
          </a:p>
          <a:p>
            <a:pPr marL="0" indent="0" algn="l" rtl="0" fontAlgn="base">
              <a:lnSpc>
                <a:spcPts val="1657"/>
              </a:lnSpc>
              <a:spcAft>
                <a:spcPts val="800"/>
              </a:spcAft>
              <a:buNone/>
            </a:pPr>
            <a:endParaRPr lang="en-US" b="0" i="0" dirty="0">
              <a:solidFill>
                <a:srgbClr val="000000"/>
              </a:solidFill>
              <a:effectLst/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04570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FAC75-872E-C916-E7FD-7CCFCE69A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535" y="252806"/>
            <a:ext cx="10890929" cy="1097280"/>
          </a:xfrm>
        </p:spPr>
        <p:txBody>
          <a:bodyPr>
            <a:noAutofit/>
          </a:bodyPr>
          <a:lstStyle/>
          <a:p>
            <a:r>
              <a:rPr lang="en-US" b="1" i="0" dirty="0">
                <a:solidFill>
                  <a:srgbClr val="0F4761"/>
                </a:solidFill>
                <a:effectLst/>
                <a:latin typeface="Arial"/>
                <a:cs typeface="Arial"/>
              </a:rPr>
              <a:t>Data Exploration and Summary (Question 1)</a:t>
            </a:r>
            <a:endParaRPr lang="en-US">
              <a:latin typeface="Arial"/>
              <a:cs typeface="Arial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14EB1F-3FDA-E275-8519-D2BFA179D6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1656678"/>
            <a:ext cx="10890928" cy="454295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l" rtl="0" fontAlgn="base">
              <a:lnSpc>
                <a:spcPct val="100000"/>
              </a:lnSpc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Analysis Task:</a:t>
            </a:r>
            <a:r>
              <a:rPr lang="en-US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 </a:t>
            </a:r>
            <a:endParaRPr lang="en-US"/>
          </a:p>
          <a:p>
            <a:pPr marL="493395" lvl="1" fontAlgn="base">
              <a:lnSpc>
                <a:spcPct val="100000"/>
              </a:lnSpc>
            </a:pPr>
            <a:r>
              <a:rPr lang="en-US" sz="2000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Import the data into Python and create a pandas </a:t>
            </a:r>
            <a:r>
              <a:rPr lang="en-US" sz="2000" b="0" i="0" err="1">
                <a:solidFill>
                  <a:srgbClr val="000000"/>
                </a:solidFill>
                <a:effectLst/>
                <a:latin typeface="Arial"/>
                <a:cs typeface="Arial"/>
              </a:rPr>
              <a:t>DataFrame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. </a:t>
            </a:r>
          </a:p>
          <a:p>
            <a:pPr marL="493395" lvl="1" fontAlgn="base">
              <a:lnSpc>
                <a:spcPct val="100000"/>
              </a:lnSpc>
            </a:pPr>
            <a:r>
              <a:rPr lang="en-US" sz="2000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Summarize the structure of the data: the number of rows and columns. </a:t>
            </a:r>
          </a:p>
          <a:p>
            <a:pPr marL="493395" lvl="1" fontAlgn="base">
              <a:lnSpc>
                <a:spcPct val="100000"/>
              </a:lnSpc>
            </a:pPr>
            <a:r>
              <a:rPr lang="en-US" sz="2000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Calculate the average advertising spend on Facebook and Instagram, and the average discount rate. </a:t>
            </a:r>
          </a:p>
          <a:p>
            <a:pPr marL="0" indent="0" algn="l" rtl="0" fontAlgn="base">
              <a:lnSpc>
                <a:spcPct val="100000"/>
              </a:lnSpc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Slide Content:</a:t>
            </a:r>
            <a:r>
              <a:rPr lang="en-US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 </a:t>
            </a:r>
          </a:p>
          <a:p>
            <a:pPr marL="493395" lvl="1" fontAlgn="base">
              <a:lnSpc>
                <a:spcPct val="100000"/>
              </a:lnSpc>
            </a:pPr>
            <a:r>
              <a:rPr lang="en-US" sz="2000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Summary statistics (number of rows, columns, and averages). </a:t>
            </a:r>
          </a:p>
          <a:p>
            <a:pPr marL="493395" lvl="1" fontAlgn="base">
              <a:lnSpc>
                <a:spcPct val="100000"/>
              </a:lnSpc>
            </a:pPr>
            <a:r>
              <a:rPr lang="en-US" sz="2000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Key insights from your initial data exploration. </a:t>
            </a:r>
          </a:p>
          <a:p>
            <a:pPr marL="0" indent="0" algn="l" rtl="0" fontAlgn="base">
              <a:lnSpc>
                <a:spcPct val="100000"/>
              </a:lnSpc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Speaker Notes:</a:t>
            </a:r>
            <a:r>
              <a:rPr lang="en-US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 </a:t>
            </a:r>
          </a:p>
          <a:p>
            <a:pPr marL="493395" lvl="1" fontAlgn="base">
              <a:lnSpc>
                <a:spcPct val="100000"/>
              </a:lnSpc>
            </a:pPr>
            <a:r>
              <a:rPr lang="en-US" sz="2000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Describe the dataset and its key features. </a:t>
            </a:r>
          </a:p>
          <a:p>
            <a:pPr marL="493395" lvl="1" fontAlgn="base">
              <a:lnSpc>
                <a:spcPct val="100000"/>
              </a:lnSpc>
            </a:pPr>
            <a:r>
              <a:rPr lang="en-US" sz="2000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Explain the importance of understanding the data before analysis. </a:t>
            </a:r>
          </a:p>
          <a:p>
            <a:pPr marL="0" indent="0">
              <a:lnSpc>
                <a:spcPct val="100000"/>
              </a:lnSpc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0653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3DB039-BB64-631C-2BCA-CE0F6D79F5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E04CD-232B-9EF8-BA47-2AE6EA02D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535" y="252806"/>
            <a:ext cx="10890929" cy="1097280"/>
          </a:xfrm>
        </p:spPr>
        <p:txBody>
          <a:bodyPr>
            <a:normAutofit/>
          </a:bodyPr>
          <a:lstStyle/>
          <a:p>
            <a:r>
              <a:rPr lang="en-US" sz="4200" b="1" i="0" dirty="0">
                <a:solidFill>
                  <a:srgbClr val="0F4761"/>
                </a:solidFill>
                <a:effectLst/>
                <a:latin typeface="Arial"/>
                <a:cs typeface="Arial"/>
              </a:rPr>
              <a:t>Visualizing Relationships (Question 2)</a:t>
            </a:r>
            <a:endParaRPr lang="en-US" sz="4200">
              <a:latin typeface="Arial"/>
              <a:cs typeface="Arial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490185-C79F-A207-90E7-FC7F95C1FF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1656678"/>
            <a:ext cx="10890928" cy="454295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l" rtl="0" fontAlgn="base">
              <a:lnSpc>
                <a:spcPct val="100000"/>
              </a:lnSpc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Analysis Task:</a:t>
            </a:r>
            <a:r>
              <a:rPr lang="en-US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 </a:t>
            </a:r>
            <a:endParaRPr lang="en-US" dirty="0"/>
          </a:p>
          <a:p>
            <a:pPr marL="493395" lvl="1" fontAlgn="base">
              <a:lnSpc>
                <a:spcPct val="100000"/>
              </a:lnSpc>
            </a:pPr>
            <a:r>
              <a:rPr lang="en-US" sz="2000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Create scatter plots to visualize the relationships between sales and each of the following variables: </a:t>
            </a:r>
          </a:p>
          <a:p>
            <a:pPr lvl="2" fontAlgn="base">
              <a:lnSpc>
                <a:spcPct val="100000"/>
              </a:lnSpc>
              <a:buFont typeface="Wingdings" panose="020B0604020202020204" pitchFamily="34" charset="0"/>
              <a:buChar char="Ø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Facebook ad spend </a:t>
            </a:r>
          </a:p>
          <a:p>
            <a:pPr lvl="2" fontAlgn="base">
              <a:lnSpc>
                <a:spcPct val="100000"/>
              </a:lnSpc>
              <a:buFont typeface="Wingdings" panose="020B0604020202020204" pitchFamily="34" charset="0"/>
              <a:buChar char="Ø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Instagram ad spend </a:t>
            </a:r>
          </a:p>
          <a:p>
            <a:pPr lvl="2" fontAlgn="base">
              <a:lnSpc>
                <a:spcPct val="100000"/>
              </a:lnSpc>
              <a:buFont typeface="Wingdings" panose="020B0604020202020204" pitchFamily="34" charset="0"/>
              <a:buChar char="Ø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Discount rate </a:t>
            </a:r>
          </a:p>
          <a:p>
            <a:pPr marL="0" indent="0" algn="l" rtl="0" fontAlgn="base">
              <a:lnSpc>
                <a:spcPct val="100000"/>
              </a:lnSpc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Slide Content:</a:t>
            </a:r>
            <a:r>
              <a:rPr lang="en-US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 </a:t>
            </a:r>
            <a:endParaRPr lang="en-US" dirty="0">
              <a:solidFill>
                <a:srgbClr val="000000"/>
              </a:solidFill>
              <a:latin typeface="Arial"/>
              <a:cs typeface="Arial"/>
            </a:endParaRPr>
          </a:p>
          <a:p>
            <a:pPr marL="493395" lvl="1" fontAlgn="base">
              <a:lnSpc>
                <a:spcPct val="100000"/>
              </a:lnSpc>
            </a:pPr>
            <a:r>
              <a:rPr lang="en-US" sz="2000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Summary statistics (number of rows, columns, and averages). </a:t>
            </a:r>
          </a:p>
          <a:p>
            <a:pPr marL="493395" lvl="1" fontAlgn="base">
              <a:lnSpc>
                <a:spcPct val="100000"/>
              </a:lnSpc>
            </a:pPr>
            <a:r>
              <a:rPr lang="en-US" sz="2000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Key insights from your initial data exploration. </a:t>
            </a:r>
          </a:p>
          <a:p>
            <a:pPr marL="0" indent="0" algn="l" rtl="0" fontAlgn="base">
              <a:lnSpc>
                <a:spcPct val="100000"/>
              </a:lnSpc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Speaker Notes:</a:t>
            </a:r>
            <a:r>
              <a:rPr lang="en-US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 </a:t>
            </a:r>
            <a:endParaRPr lang="en-US" dirty="0">
              <a:solidFill>
                <a:srgbClr val="000000"/>
              </a:solidFill>
              <a:latin typeface="Arial"/>
              <a:cs typeface="Arial"/>
            </a:endParaRPr>
          </a:p>
          <a:p>
            <a:pPr marL="493395" lvl="1" fontAlgn="base">
              <a:lnSpc>
                <a:spcPct val="100000"/>
              </a:lnSpc>
            </a:pPr>
            <a:r>
              <a:rPr lang="en-US" sz="2000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Describe the dataset and its key features. </a:t>
            </a:r>
          </a:p>
          <a:p>
            <a:pPr marL="493395" lvl="1" fontAlgn="base">
              <a:lnSpc>
                <a:spcPct val="100000"/>
              </a:lnSpc>
            </a:pPr>
            <a:r>
              <a:rPr lang="en-US" sz="2000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Explain the importance of understanding the data before analysis. </a:t>
            </a:r>
          </a:p>
          <a:p>
            <a:pPr marL="264795" lvl="1" indent="0">
              <a:buNone/>
            </a:pPr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85826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2D2FA5-5280-9486-DD3B-01B1ADD081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4183B7-8F8B-E7D5-45A9-A7BD49BAA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535" y="252806"/>
            <a:ext cx="10890929" cy="1097280"/>
          </a:xfrm>
        </p:spPr>
        <p:txBody>
          <a:bodyPr>
            <a:normAutofit/>
          </a:bodyPr>
          <a:lstStyle/>
          <a:p>
            <a:r>
              <a:rPr lang="en-US" sz="4200" b="1" i="0" dirty="0">
                <a:solidFill>
                  <a:srgbClr val="0F4761"/>
                </a:solidFill>
                <a:effectLst/>
                <a:latin typeface="Arial"/>
                <a:cs typeface="Arial"/>
              </a:rPr>
              <a:t>Simple Linear Regression (Question 3)</a:t>
            </a:r>
            <a:endParaRPr lang="en-US" sz="4200">
              <a:latin typeface="Arial"/>
              <a:cs typeface="Arial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DEECE1-7A3A-36EF-9D21-86C907281B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1656678"/>
            <a:ext cx="10890928" cy="454295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l" rtl="0" fontAlgn="base">
              <a:lnSpc>
                <a:spcPct val="100000"/>
              </a:lnSpc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Analysis Task:</a:t>
            </a:r>
            <a:r>
              <a:rPr lang="en-US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 </a:t>
            </a:r>
            <a:endParaRPr lang="en-US" dirty="0"/>
          </a:p>
          <a:p>
            <a:pPr marL="493395" lvl="1" algn="l" rtl="0" fontAlgn="base">
              <a:lnSpc>
                <a:spcPct val="100000"/>
              </a:lnSpc>
            </a:pPr>
            <a:r>
              <a:rPr lang="en-US" sz="2000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Develop a simple linear regression model to predict sales based on Facebook ad spend. </a:t>
            </a:r>
          </a:p>
          <a:p>
            <a:pPr marL="493395" lvl="1" algn="l" rtl="0" fontAlgn="base">
              <a:lnSpc>
                <a:spcPct val="100000"/>
              </a:lnSpc>
            </a:pPr>
            <a:r>
              <a:rPr lang="en-US" sz="2000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Interpret the slope and R-squared value. </a:t>
            </a:r>
          </a:p>
          <a:p>
            <a:pPr marL="0" indent="0" algn="l" rtl="0" fontAlgn="base">
              <a:lnSpc>
                <a:spcPct val="100000"/>
              </a:lnSpc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Slide Content:</a:t>
            </a:r>
            <a:r>
              <a:rPr lang="en-US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 </a:t>
            </a:r>
            <a:endParaRPr lang="en-US" dirty="0">
              <a:solidFill>
                <a:srgbClr val="000000"/>
              </a:solidFill>
              <a:latin typeface="Arial"/>
              <a:cs typeface="Arial"/>
            </a:endParaRPr>
          </a:p>
          <a:p>
            <a:pPr marL="493395" lvl="1" algn="l" rtl="0" fontAlgn="base">
              <a:lnSpc>
                <a:spcPct val="100000"/>
              </a:lnSpc>
            </a:pPr>
            <a:r>
              <a:rPr lang="en-US" sz="2000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Regression output from Python. </a:t>
            </a:r>
          </a:p>
          <a:p>
            <a:pPr marL="493395" lvl="1" algn="l" rtl="0" fontAlgn="base">
              <a:lnSpc>
                <a:spcPct val="100000"/>
              </a:lnSpc>
            </a:pPr>
            <a:r>
              <a:rPr lang="en-US" sz="2000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Summary of your interpretation of the model’s coefficients and R-squared value. </a:t>
            </a:r>
          </a:p>
          <a:p>
            <a:pPr marL="0" indent="0" algn="l" rtl="0" fontAlgn="base">
              <a:lnSpc>
                <a:spcPct val="100000"/>
              </a:lnSpc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Speaker Notes:</a:t>
            </a:r>
            <a:r>
              <a:rPr lang="en-US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 </a:t>
            </a:r>
            <a:endParaRPr lang="en-US" dirty="0">
              <a:solidFill>
                <a:srgbClr val="000000"/>
              </a:solidFill>
              <a:latin typeface="Arial"/>
              <a:cs typeface="Arial"/>
            </a:endParaRPr>
          </a:p>
          <a:p>
            <a:pPr marL="493395" lvl="1" algn="l" rtl="0" fontAlgn="base">
              <a:lnSpc>
                <a:spcPct val="100000"/>
              </a:lnSpc>
            </a:pPr>
            <a:r>
              <a:rPr lang="en-US" sz="2000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Explain what the slope indicates about the relationship between Facebook ad spend and sales. </a:t>
            </a:r>
          </a:p>
          <a:p>
            <a:pPr marL="493395" lvl="1" algn="l" rtl="0" fontAlgn="base">
              <a:lnSpc>
                <a:spcPct val="100000"/>
              </a:lnSpc>
            </a:pPr>
            <a:r>
              <a:rPr lang="en-US" sz="2000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Discuss the R-squared value and what it tells you about the model’s fit.</a:t>
            </a:r>
          </a:p>
          <a:p>
            <a:pPr marL="493395" lvl="1">
              <a:lnSpc>
                <a:spcPct val="100000"/>
              </a:lnSpc>
            </a:pPr>
            <a:endParaRPr lang="en-US" sz="2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469109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AA808C-018D-1CAF-D865-3031B6B8D6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975F7-8688-DAAD-BF4E-98F709ED8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535" y="252806"/>
            <a:ext cx="10890929" cy="1097280"/>
          </a:xfrm>
        </p:spPr>
        <p:txBody>
          <a:bodyPr>
            <a:normAutofit/>
          </a:bodyPr>
          <a:lstStyle/>
          <a:p>
            <a:r>
              <a:rPr lang="en-US" sz="4200" b="1" i="0" dirty="0">
                <a:solidFill>
                  <a:srgbClr val="0F4761"/>
                </a:solidFill>
                <a:effectLst/>
                <a:latin typeface="Arial"/>
                <a:cs typeface="Arial"/>
              </a:rPr>
              <a:t>Assessing Model Fit (Question 4) </a:t>
            </a:r>
            <a:endParaRPr lang="en-US" sz="4200">
              <a:latin typeface="Arial"/>
              <a:cs typeface="Arial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C1A516-E7D7-7996-34EC-1EF6D3F179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1656678"/>
            <a:ext cx="10890928" cy="454295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l" rtl="0" fontAlgn="base">
              <a:lnSpc>
                <a:spcPct val="100000"/>
              </a:lnSpc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Analysis Task:</a:t>
            </a:r>
            <a:r>
              <a:rPr lang="en-US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 </a:t>
            </a:r>
            <a:endParaRPr lang="en-US"/>
          </a:p>
          <a:p>
            <a:pPr algn="l" rtl="0" fontAlgn="base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Assess the fit of your simple linear regression model by analyzing the residuals. </a:t>
            </a:r>
          </a:p>
          <a:p>
            <a:pPr algn="l" rtl="0" fontAlgn="base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Create a residuals vs. fitted values plot and a Q-Q plot. </a:t>
            </a:r>
          </a:p>
          <a:p>
            <a:pPr marL="0" indent="0" algn="l" rtl="0" fontAlgn="base">
              <a:lnSpc>
                <a:spcPct val="100000"/>
              </a:lnSpc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Slide Content:</a:t>
            </a:r>
            <a:r>
              <a:rPr lang="en-US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 </a:t>
            </a:r>
            <a:endParaRPr lang="en-US" dirty="0">
              <a:solidFill>
                <a:srgbClr val="000000"/>
              </a:solidFill>
              <a:latin typeface="Arial"/>
              <a:cs typeface="Arial"/>
            </a:endParaRPr>
          </a:p>
          <a:p>
            <a:pPr algn="l" rtl="0" fontAlgn="base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Residuals plots and summary of their implications for model reliability. </a:t>
            </a:r>
          </a:p>
          <a:p>
            <a:pPr marL="0" indent="0" algn="l" rtl="0" fontAlgn="base">
              <a:lnSpc>
                <a:spcPct val="100000"/>
              </a:lnSpc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Speaker Notes:</a:t>
            </a:r>
            <a:r>
              <a:rPr lang="en-US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 </a:t>
            </a:r>
            <a:endParaRPr lang="en-US" dirty="0">
              <a:solidFill>
                <a:srgbClr val="000000"/>
              </a:solidFill>
              <a:latin typeface="Arial"/>
              <a:cs typeface="Arial"/>
            </a:endParaRPr>
          </a:p>
          <a:p>
            <a:pPr algn="l" rtl="0" fontAlgn="base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Explain what the plots reveal about the accuracy and reliability of the model. </a:t>
            </a:r>
            <a:endParaRPr lang="en-US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65362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1ED5CD-769B-D6CE-34F6-4029299D4F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2C4A98-1711-FB6C-596C-037E0232C9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535" y="252806"/>
            <a:ext cx="10890929" cy="1097280"/>
          </a:xfrm>
        </p:spPr>
        <p:txBody>
          <a:bodyPr>
            <a:normAutofit/>
          </a:bodyPr>
          <a:lstStyle/>
          <a:p>
            <a:r>
              <a:rPr lang="en-US" sz="4200" b="1" i="0" dirty="0">
                <a:solidFill>
                  <a:srgbClr val="0F4761"/>
                </a:solidFill>
                <a:effectLst/>
                <a:latin typeface="Arial"/>
                <a:cs typeface="Arial"/>
              </a:rPr>
              <a:t>Multiple Linear Regression (Question 5)</a:t>
            </a:r>
            <a:endParaRPr lang="en-US" sz="4200">
              <a:latin typeface="Arial"/>
              <a:cs typeface="Arial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014B1F-10EA-038B-B978-D58EFB5494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1656678"/>
            <a:ext cx="10890928" cy="454295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l" rtl="0" fontAlgn="base">
              <a:lnSpc>
                <a:spcPct val="100000"/>
              </a:lnSpc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Analysis Task:</a:t>
            </a:r>
            <a:r>
              <a:rPr lang="en-US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 </a:t>
            </a:r>
            <a:endParaRPr lang="en-US"/>
          </a:p>
          <a:p>
            <a:pPr algn="l" rtl="0" fontAlgn="base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Develop a multiple linear regression model using Facebook ad spend, Instagram ad spend, and discount rate to predict sales. </a:t>
            </a:r>
          </a:p>
          <a:p>
            <a:pPr algn="l" rtl="0" fontAlgn="base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Compare this model’s performance to the simple linear regression model. </a:t>
            </a:r>
          </a:p>
          <a:p>
            <a:pPr marL="0" indent="0" algn="l" rtl="0" fontAlgn="base">
              <a:lnSpc>
                <a:spcPct val="100000"/>
              </a:lnSpc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Slide Content:</a:t>
            </a:r>
            <a:r>
              <a:rPr lang="en-US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 </a:t>
            </a:r>
            <a:endParaRPr lang="en-US" dirty="0">
              <a:solidFill>
                <a:srgbClr val="000000"/>
              </a:solidFill>
              <a:latin typeface="Arial"/>
              <a:cs typeface="Arial"/>
            </a:endParaRPr>
          </a:p>
          <a:p>
            <a:pPr algn="l" rtl="0" fontAlgn="base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Regression output and performance comparison. </a:t>
            </a:r>
          </a:p>
          <a:p>
            <a:pPr algn="l" rtl="0" fontAlgn="base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Key insights about how these variables collectively influence sales. </a:t>
            </a:r>
          </a:p>
          <a:p>
            <a:pPr marL="0" indent="0" algn="l" rtl="0" fontAlgn="base">
              <a:lnSpc>
                <a:spcPct val="100000"/>
              </a:lnSpc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Speaker Notes:</a:t>
            </a:r>
            <a:r>
              <a:rPr lang="en-US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 </a:t>
            </a:r>
            <a:endParaRPr lang="en-US" dirty="0">
              <a:solidFill>
                <a:srgbClr val="000000"/>
              </a:solidFill>
              <a:latin typeface="Arial"/>
              <a:cs typeface="Arial"/>
            </a:endParaRPr>
          </a:p>
          <a:p>
            <a:pPr algn="l" rtl="0" fontAlgn="base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Interpret the coefficients of the multiple linear regression model. </a:t>
            </a:r>
          </a:p>
          <a:p>
            <a:pPr algn="l" rtl="0" fontAlgn="base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Discuss how the model improves on the simple linear regression model. </a:t>
            </a:r>
          </a:p>
        </p:txBody>
      </p:sp>
    </p:spTree>
    <p:extLst>
      <p:ext uri="{BB962C8B-B14F-4D97-AF65-F5344CB8AC3E}">
        <p14:creationId xmlns:p14="http://schemas.microsoft.com/office/powerpoint/2010/main" val="12831743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CCDBAE-4CE1-A60B-5CDD-665F263B79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0BC04-43E0-6BFA-4863-909FD17721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535" y="252806"/>
            <a:ext cx="10890929" cy="1097280"/>
          </a:xfrm>
        </p:spPr>
        <p:txBody>
          <a:bodyPr>
            <a:normAutofit/>
          </a:bodyPr>
          <a:lstStyle/>
          <a:p>
            <a:r>
              <a:rPr lang="en-US" sz="4200" b="1" i="0" dirty="0">
                <a:solidFill>
                  <a:srgbClr val="0F4761"/>
                </a:solidFill>
                <a:effectLst/>
                <a:latin typeface="Arial"/>
                <a:cs typeface="Arial"/>
              </a:rPr>
              <a:t>Forecasting (Question 6) </a:t>
            </a:r>
            <a:endParaRPr lang="en-US" sz="4200">
              <a:latin typeface="Arial"/>
              <a:cs typeface="Arial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CA3881-D965-D811-EFB5-978351C473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1656678"/>
            <a:ext cx="10890928" cy="454295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l" rtl="0" fontAlgn="base">
              <a:lnSpc>
                <a:spcPct val="100000"/>
              </a:lnSpc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Analysis Task:</a:t>
            </a:r>
            <a:r>
              <a:rPr lang="en-US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 </a:t>
            </a:r>
            <a:endParaRPr lang="en-US"/>
          </a:p>
          <a:p>
            <a:pPr algn="l" rtl="0" fontAlgn="base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Construct both a 3-month moving average forecast and an exponential smoothing forecast for January 2025 (use a smoothing parameter of 0.80). </a:t>
            </a:r>
          </a:p>
          <a:p>
            <a:pPr algn="l" rtl="0" fontAlgn="base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Choose the most reliable method based on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/>
                <a:cs typeface="Arial"/>
              </a:rPr>
              <a:t>TechGear’s</a:t>
            </a:r>
            <a:r>
              <a:rPr lang="en-US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 preference for recent sales trends. </a:t>
            </a:r>
          </a:p>
          <a:p>
            <a:pPr marL="0" indent="0" algn="l" rtl="0" fontAlgn="base">
              <a:lnSpc>
                <a:spcPct val="100000"/>
              </a:lnSpc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Slide Content:</a:t>
            </a:r>
            <a:r>
              <a:rPr lang="en-US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 </a:t>
            </a:r>
            <a:endParaRPr lang="en-US" dirty="0">
              <a:solidFill>
                <a:srgbClr val="000000"/>
              </a:solidFill>
              <a:latin typeface="Arial"/>
              <a:cs typeface="Arial"/>
            </a:endParaRPr>
          </a:p>
          <a:p>
            <a:pPr algn="l" rtl="0" fontAlgn="base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Forecast results from both methods. </a:t>
            </a:r>
          </a:p>
          <a:p>
            <a:pPr algn="l" rtl="0" fontAlgn="base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Recommendation of the most reliable method. </a:t>
            </a:r>
          </a:p>
          <a:p>
            <a:pPr marL="0" indent="0" algn="l" rtl="0" fontAlgn="base">
              <a:lnSpc>
                <a:spcPct val="100000"/>
              </a:lnSpc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Speaker Notes:</a:t>
            </a:r>
            <a:r>
              <a:rPr lang="en-US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 </a:t>
            </a:r>
            <a:endParaRPr lang="en-US" dirty="0">
              <a:solidFill>
                <a:srgbClr val="000000"/>
              </a:solidFill>
              <a:latin typeface="Arial"/>
              <a:cs typeface="Arial"/>
            </a:endParaRPr>
          </a:p>
          <a:p>
            <a:pPr algn="l" rtl="0" fontAlgn="base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Justify your choice of forecasting method. </a:t>
            </a:r>
          </a:p>
          <a:p>
            <a:pPr algn="l" rtl="0" fontAlgn="base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Provide recommendations on how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/>
                <a:cs typeface="Arial"/>
              </a:rPr>
              <a:t>TechGear</a:t>
            </a:r>
            <a:r>
              <a:rPr lang="en-US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 can use the forecast to optimize marketing strategies. </a:t>
            </a:r>
          </a:p>
        </p:txBody>
      </p:sp>
    </p:spTree>
    <p:extLst>
      <p:ext uri="{BB962C8B-B14F-4D97-AF65-F5344CB8AC3E}">
        <p14:creationId xmlns:p14="http://schemas.microsoft.com/office/powerpoint/2010/main" val="28438166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FCEEF9-34E5-034C-C9BE-16EB75DA3D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CA468-CF4A-2C03-ADBE-5460A2FC66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535" y="252806"/>
            <a:ext cx="10890929" cy="1097280"/>
          </a:xfrm>
        </p:spPr>
        <p:txBody>
          <a:bodyPr/>
          <a:lstStyle/>
          <a:p>
            <a:r>
              <a:rPr lang="en-US" sz="4200" b="1" i="0" dirty="0">
                <a:solidFill>
                  <a:srgbClr val="0F4761"/>
                </a:solidFill>
                <a:effectLst/>
                <a:latin typeface="Arial"/>
                <a:cs typeface="Arial"/>
              </a:rPr>
              <a:t>Machine Learning Models (Question 7)</a:t>
            </a:r>
            <a:r>
              <a:rPr lang="en-US" sz="4200" b="0" i="0" dirty="0">
                <a:solidFill>
                  <a:srgbClr val="0F4761"/>
                </a:solidFill>
                <a:effectLst/>
                <a:latin typeface="Arial"/>
                <a:cs typeface="Arial"/>
              </a:rPr>
              <a:t> </a:t>
            </a:r>
            <a:endParaRPr lang="en-US" sz="4200">
              <a:latin typeface="Arial"/>
              <a:cs typeface="Arial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703B0E-4DAF-8511-D024-1FB3DC5B8C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1423162"/>
            <a:ext cx="10890928" cy="4542954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l" rtl="0" fontAlgn="base">
              <a:lnSpc>
                <a:spcPct val="100000"/>
              </a:lnSpc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Analysis Task:</a:t>
            </a:r>
            <a:r>
              <a:rPr lang="en-US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 </a:t>
            </a:r>
            <a:endParaRPr lang="en-US" dirty="0"/>
          </a:p>
          <a:p>
            <a:pPr marL="493395" lvl="1">
              <a:lnSpc>
                <a:spcPct val="100000"/>
              </a:lnSpc>
            </a:pPr>
            <a:r>
              <a:rPr lang="en-US" sz="2000" dirty="0">
                <a:latin typeface="Arial"/>
                <a:cs typeface="Arial"/>
              </a:rPr>
              <a:t>Build a multiple linear regression model using 5-fold cross-validation to predict future sales. </a:t>
            </a:r>
          </a:p>
          <a:p>
            <a:pPr marL="493395" lvl="1">
              <a:lnSpc>
                <a:spcPct val="100000"/>
              </a:lnSpc>
            </a:pPr>
            <a:r>
              <a:rPr lang="en-US" sz="2000" dirty="0">
                <a:latin typeface="Arial"/>
                <a:cs typeface="Arial"/>
              </a:rPr>
              <a:t>Build a decision tree model using 5-fold cross-validation to predict future sales. </a:t>
            </a:r>
          </a:p>
          <a:p>
            <a:pPr marL="493395" lvl="1">
              <a:lnSpc>
                <a:spcPct val="100000"/>
              </a:lnSpc>
            </a:pPr>
            <a:r>
              <a:rPr lang="en-US" sz="2000" dirty="0">
                <a:latin typeface="Arial"/>
                <a:cs typeface="Arial"/>
              </a:rPr>
              <a:t>Compare the performance of these models using RMSE and determine which one </a:t>
            </a:r>
            <a:r>
              <a:rPr lang="en-US" sz="2000" dirty="0" err="1">
                <a:latin typeface="Arial"/>
                <a:cs typeface="Arial"/>
              </a:rPr>
              <a:t>TechGear</a:t>
            </a:r>
            <a:r>
              <a:rPr lang="en-US" sz="2000" dirty="0">
                <a:latin typeface="Arial"/>
                <a:cs typeface="Arial"/>
              </a:rPr>
              <a:t> should select. Provide a reason for why </a:t>
            </a:r>
            <a:r>
              <a:rPr lang="en-US" sz="2000" dirty="0" err="1">
                <a:latin typeface="Arial"/>
                <a:cs typeface="Arial"/>
              </a:rPr>
              <a:t>TechGear</a:t>
            </a:r>
            <a:r>
              <a:rPr lang="en-US" sz="2000" dirty="0">
                <a:latin typeface="Arial"/>
                <a:cs typeface="Arial"/>
              </a:rPr>
              <a:t> should select the model you are suggesting. 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b="1" dirty="0">
                <a:solidFill>
                  <a:srgbClr val="000000"/>
                </a:solidFill>
                <a:latin typeface="Arial"/>
                <a:ea typeface="+mn-lt"/>
                <a:cs typeface="Arial"/>
              </a:rPr>
              <a:t>Slide</a:t>
            </a:r>
            <a:r>
              <a:rPr lang="en-US" b="1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 Content:</a:t>
            </a:r>
            <a:r>
              <a:rPr lang="en-US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 </a:t>
            </a:r>
            <a:endParaRPr lang="en-US" dirty="0">
              <a:solidFill>
                <a:srgbClr val="000000"/>
              </a:solidFill>
              <a:latin typeface="Arial"/>
              <a:cs typeface="Arial"/>
            </a:endParaRPr>
          </a:p>
          <a:p>
            <a:pPr marL="493395" lvl="1" algn="l" rtl="0" fontAlgn="base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RMSE comparison and model selection. </a:t>
            </a:r>
          </a:p>
          <a:p>
            <a:pPr marL="493395" lvl="1" fontAlgn="base">
              <a:lnSpc>
                <a:spcPct val="100000"/>
              </a:lnSpc>
            </a:pPr>
            <a:r>
              <a:rPr lang="en-US" sz="2000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Key insights from the best model. </a:t>
            </a:r>
            <a:endParaRPr lang="en-US" sz="2000" dirty="0">
              <a:latin typeface="Arial"/>
              <a:cs typeface="Arial"/>
            </a:endParaRPr>
          </a:p>
          <a:p>
            <a:pPr marL="0" indent="0" algn="l" rtl="0" fontAlgn="base">
              <a:lnSpc>
                <a:spcPct val="100000"/>
              </a:lnSpc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Speaker Notes:</a:t>
            </a:r>
            <a:r>
              <a:rPr lang="en-US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 </a:t>
            </a:r>
            <a:endParaRPr lang="en-US" dirty="0">
              <a:solidFill>
                <a:srgbClr val="000000"/>
              </a:solidFill>
              <a:latin typeface="Arial"/>
              <a:cs typeface="Arial"/>
            </a:endParaRPr>
          </a:p>
          <a:p>
            <a:pPr marL="493395" lvl="1" algn="l" rtl="0" fontAlgn="base">
              <a:lnSpc>
                <a:spcPct val="100000"/>
              </a:lnSpc>
            </a:pPr>
            <a:r>
              <a:rPr lang="en-US" sz="2000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Explain why you selected the best model. </a:t>
            </a:r>
          </a:p>
          <a:p>
            <a:pPr marL="493395" lvl="1" algn="l" rtl="0" fontAlgn="base">
              <a:lnSpc>
                <a:spcPct val="100000"/>
              </a:lnSpc>
            </a:pPr>
            <a:r>
              <a:rPr lang="en-US" sz="2000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Interpret the RMSE and discuss its implications for decision-making. </a:t>
            </a:r>
          </a:p>
          <a:p>
            <a:pPr marL="493395" lvl="1" algn="l" rtl="0" fontAlgn="base">
              <a:lnSpc>
                <a:spcPct val="100000"/>
              </a:lnSpc>
            </a:pPr>
            <a:r>
              <a:rPr lang="en-US" sz="2000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Consider the $6,500 threshold and the potential range of actual sales. </a:t>
            </a:r>
          </a:p>
          <a:p>
            <a:pPr marL="264795" lvl="1" indent="0" algn="l" rtl="0" fontAlgn="base">
              <a:lnSpc>
                <a:spcPts val="1657"/>
              </a:lnSpc>
              <a:spcAft>
                <a:spcPts val="800"/>
              </a:spcAft>
              <a:buNone/>
            </a:pPr>
            <a:endParaRPr lang="en-US" b="0" i="0" dirty="0">
              <a:solidFill>
                <a:srgbClr val="000000"/>
              </a:solidFill>
              <a:effectLst/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576875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5029A8-0BB4-17F8-39CF-FAE49EFB30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5CC9E1-EC3E-93DF-4DCA-DBC09F2B95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535" y="252806"/>
            <a:ext cx="10890929" cy="1097280"/>
          </a:xfrm>
        </p:spPr>
        <p:txBody>
          <a:bodyPr/>
          <a:lstStyle/>
          <a:p>
            <a:r>
              <a:rPr lang="en-US" sz="4200" b="1" i="0" dirty="0">
                <a:solidFill>
                  <a:srgbClr val="0F4761"/>
                </a:solidFill>
                <a:effectLst/>
                <a:latin typeface="Arial"/>
                <a:cs typeface="Arial"/>
              </a:rPr>
              <a:t>Monte Carlo Simulation (Question 8)</a:t>
            </a:r>
            <a:r>
              <a:rPr lang="en-US" sz="4200" b="0" i="0" dirty="0">
                <a:solidFill>
                  <a:srgbClr val="0F4761"/>
                </a:solidFill>
                <a:effectLst/>
                <a:latin typeface="Arial"/>
                <a:cs typeface="Arial"/>
              </a:rPr>
              <a:t> </a:t>
            </a:r>
            <a:endParaRPr lang="en-US" sz="4200">
              <a:latin typeface="Arial"/>
              <a:cs typeface="Arial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C1A13D-58E7-2F5E-68B1-96686E3E48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2370" y="1349420"/>
            <a:ext cx="10890928" cy="4542954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l" rtl="0" fontAlgn="base">
              <a:lnSpc>
                <a:spcPct val="100000"/>
              </a:lnSpc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Analysis Task:</a:t>
            </a:r>
            <a:r>
              <a:rPr lang="en-US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 </a:t>
            </a:r>
            <a:endParaRPr lang="en-US" dirty="0"/>
          </a:p>
          <a:p>
            <a:pPr marL="493395" lvl="1" fontAlgn="base">
              <a:lnSpc>
                <a:spcPct val="100000"/>
              </a:lnSpc>
            </a:pPr>
            <a:r>
              <a:rPr lang="en-US" sz="2000" dirty="0">
                <a:solidFill>
                  <a:srgbClr val="000000"/>
                </a:solidFill>
                <a:latin typeface="Arial"/>
                <a:ea typeface="+mn-lt"/>
                <a:cs typeface="+mn-lt"/>
              </a:rPr>
              <a:t>Estimate the average and median monthly sales by running 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/>
                <a:ea typeface="+mn-lt"/>
                <a:cs typeface="+mn-lt"/>
              </a:rPr>
              <a:t>1,000 simulations</a:t>
            </a:r>
            <a:r>
              <a:rPr lang="en-US" sz="2000" dirty="0">
                <a:solidFill>
                  <a:srgbClr val="000000"/>
                </a:solidFill>
                <a:latin typeface="Arial"/>
                <a:ea typeface="+mn-lt"/>
                <a:cs typeface="+mn-lt"/>
              </a:rPr>
              <a:t>. </a:t>
            </a:r>
          </a:p>
          <a:p>
            <a:pPr lvl="2">
              <a:lnSpc>
                <a:spcPct val="100000"/>
              </a:lnSpc>
              <a:buFont typeface="Wingdings" panose="020B0604020202020204" pitchFamily="34" charset="0"/>
              <a:buChar char="Ø"/>
            </a:pPr>
            <a:r>
              <a:rPr lang="en-US" sz="2000" dirty="0">
                <a:solidFill>
                  <a:srgbClr val="000000"/>
                </a:solidFill>
                <a:latin typeface="Arial"/>
                <a:ea typeface="+mn-lt"/>
                <a:cs typeface="+mn-lt"/>
              </a:rPr>
              <a:t>Assume that daily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/>
                <a:ea typeface="+mn-lt"/>
                <a:cs typeface="+mn-lt"/>
              </a:rPr>
              <a:t> sales </a:t>
            </a:r>
            <a:r>
              <a:rPr lang="en-US" sz="2000" dirty="0">
                <a:solidFill>
                  <a:srgbClr val="000000"/>
                </a:solidFill>
                <a:latin typeface="Arial"/>
                <a:ea typeface="+mn-lt"/>
                <a:cs typeface="+mn-lt"/>
              </a:rPr>
              <a:t>follow 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/>
                <a:ea typeface="+mn-lt"/>
                <a:cs typeface="+mn-lt"/>
              </a:rPr>
              <a:t>a uniform distribution </a:t>
            </a:r>
            <a:r>
              <a:rPr lang="en-US" sz="2000" dirty="0">
                <a:solidFill>
                  <a:srgbClr val="000000"/>
                </a:solidFill>
                <a:latin typeface="Arial"/>
                <a:ea typeface="+mn-lt"/>
                <a:cs typeface="+mn-lt"/>
              </a:rPr>
              <a:t>within the minimum and maximum sales values </a:t>
            </a:r>
            <a:r>
              <a:rPr lang="en-US" sz="2000" dirty="0" err="1">
                <a:solidFill>
                  <a:srgbClr val="000000"/>
                </a:solidFill>
                <a:latin typeface="Arial"/>
                <a:ea typeface="+mn-lt"/>
                <a:cs typeface="+mn-lt"/>
              </a:rPr>
              <a:t>TechGear</a:t>
            </a:r>
            <a:r>
              <a:rPr lang="en-US" sz="2000" dirty="0">
                <a:solidFill>
                  <a:srgbClr val="000000"/>
                </a:solidFill>
                <a:latin typeface="Arial"/>
                <a:ea typeface="+mn-lt"/>
                <a:cs typeface="+mn-lt"/>
              </a:rPr>
              <a:t> experienced over the last 60 months.  </a:t>
            </a:r>
            <a:endParaRPr lang="en-US" sz="2000" dirty="0">
              <a:latin typeface="Arial"/>
              <a:cs typeface="Arial"/>
            </a:endParaRPr>
          </a:p>
          <a:p>
            <a:pPr lvl="2">
              <a:lnSpc>
                <a:spcPct val="100000"/>
              </a:lnSpc>
              <a:buFont typeface="Wingdings" panose="020B0604020202020204" pitchFamily="34" charset="0"/>
              <a:buChar char="Ø"/>
            </a:pPr>
            <a:r>
              <a:rPr lang="en-US" sz="2000" dirty="0">
                <a:solidFill>
                  <a:srgbClr val="000000"/>
                </a:solidFill>
                <a:latin typeface="Arial"/>
                <a:ea typeface="+mn-lt"/>
                <a:cs typeface="+mn-lt"/>
              </a:rPr>
              <a:t>Use a 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/>
                <a:ea typeface="+mn-lt"/>
                <a:cs typeface="+mn-lt"/>
              </a:rPr>
              <a:t>random seed </a:t>
            </a:r>
            <a:r>
              <a:rPr lang="en-US" sz="2000" dirty="0">
                <a:solidFill>
                  <a:srgbClr val="000000"/>
                </a:solidFill>
                <a:latin typeface="Arial"/>
                <a:ea typeface="+mn-lt"/>
                <a:cs typeface="+mn-lt"/>
              </a:rPr>
              <a:t>value of 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/>
                <a:ea typeface="+mn-lt"/>
                <a:cs typeface="+mn-lt"/>
              </a:rPr>
              <a:t>42</a:t>
            </a:r>
            <a:r>
              <a:rPr lang="en-US" sz="2000" dirty="0">
                <a:solidFill>
                  <a:srgbClr val="000000"/>
                </a:solidFill>
                <a:latin typeface="Arial"/>
                <a:ea typeface="+mn-lt"/>
                <a:cs typeface="+mn-lt"/>
              </a:rPr>
              <a:t>. </a:t>
            </a:r>
            <a:endParaRPr lang="en-US" sz="2000" dirty="0">
              <a:latin typeface="Arial"/>
              <a:cs typeface="Arial"/>
            </a:endParaRPr>
          </a:p>
          <a:p>
            <a:pPr marL="493395" lvl="1">
              <a:lnSpc>
                <a:spcPct val="100000"/>
              </a:lnSpc>
            </a:pPr>
            <a:r>
              <a:rPr lang="en-US" sz="2000" dirty="0">
                <a:solidFill>
                  <a:srgbClr val="000000"/>
                </a:solidFill>
                <a:latin typeface="Arial"/>
                <a:ea typeface="+mn-lt"/>
                <a:cs typeface="+mn-lt"/>
              </a:rPr>
              <a:t>Interpret the standard deviation of 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/>
                <a:ea typeface="+mn-lt"/>
                <a:cs typeface="+mn-lt"/>
              </a:rPr>
              <a:t>the </a:t>
            </a:r>
            <a:r>
              <a:rPr lang="en-US" sz="2000" dirty="0">
                <a:solidFill>
                  <a:srgbClr val="000000"/>
                </a:solidFill>
                <a:latin typeface="Arial"/>
                <a:ea typeface="+mn-lt"/>
                <a:cs typeface="+mn-lt"/>
              </a:rPr>
              <a:t>simulated 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/>
                <a:ea typeface="+mn-lt"/>
                <a:cs typeface="+mn-lt"/>
              </a:rPr>
              <a:t>monthly sales and </a:t>
            </a:r>
            <a:r>
              <a:rPr lang="en-US" sz="2000" dirty="0">
                <a:solidFill>
                  <a:srgbClr val="000000"/>
                </a:solidFill>
                <a:latin typeface="Arial"/>
                <a:ea typeface="+mn-lt"/>
                <a:cs typeface="+mn-lt"/>
              </a:rPr>
              <a:t>explain its significance in understanding 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/>
                <a:ea typeface="+mn-lt"/>
                <a:cs typeface="+mn-lt"/>
              </a:rPr>
              <a:t>the </a:t>
            </a:r>
            <a:r>
              <a:rPr lang="en-US" sz="2000" dirty="0">
                <a:solidFill>
                  <a:srgbClr val="000000"/>
                </a:solidFill>
                <a:latin typeface="Arial"/>
                <a:ea typeface="+mn-lt"/>
                <a:cs typeface="+mn-lt"/>
              </a:rPr>
              <a:t>variability of </a:t>
            </a:r>
            <a:r>
              <a:rPr lang="en-US" sz="2000" dirty="0" err="1">
                <a:solidFill>
                  <a:srgbClr val="000000"/>
                </a:solidFill>
                <a:latin typeface="Arial"/>
                <a:ea typeface="+mn-lt"/>
                <a:cs typeface="+mn-lt"/>
              </a:rPr>
              <a:t>TechGear's</a:t>
            </a:r>
            <a:r>
              <a:rPr lang="en-US" sz="2000" dirty="0">
                <a:solidFill>
                  <a:srgbClr val="000000"/>
                </a:solidFill>
                <a:latin typeface="Arial"/>
                <a:ea typeface="+mn-lt"/>
                <a:cs typeface="+mn-lt"/>
              </a:rPr>
              <a:t> sales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/>
                <a:ea typeface="+mn-lt"/>
                <a:cs typeface="+mn-lt"/>
              </a:rPr>
              <a:t>.</a:t>
            </a:r>
            <a:r>
              <a:rPr lang="en-US" sz="2000" dirty="0">
                <a:solidFill>
                  <a:srgbClr val="000000"/>
                </a:solidFill>
                <a:latin typeface="Arial"/>
                <a:ea typeface="+mn-lt"/>
                <a:cs typeface="+mn-lt"/>
              </a:rPr>
              <a:t> </a:t>
            </a:r>
            <a:endParaRPr lang="en-US" sz="2000" dirty="0">
              <a:latin typeface="Arial"/>
              <a:cs typeface="Arial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b="1" dirty="0">
                <a:solidFill>
                  <a:srgbClr val="000000"/>
                </a:solidFill>
                <a:latin typeface="Arial"/>
                <a:ea typeface="+mn-lt"/>
                <a:cs typeface="Arial"/>
              </a:rPr>
              <a:t>Slide</a:t>
            </a:r>
            <a:r>
              <a:rPr lang="en-US" b="1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 Content:</a:t>
            </a:r>
            <a:r>
              <a:rPr lang="en-US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 </a:t>
            </a:r>
            <a:endParaRPr lang="en-US" dirty="0">
              <a:solidFill>
                <a:srgbClr val="000000"/>
              </a:solidFill>
              <a:latin typeface="Arial"/>
              <a:cs typeface="Arial"/>
            </a:endParaRPr>
          </a:p>
          <a:p>
            <a:pPr marL="493395" lvl="1" algn="l" rtl="0" fontAlgn="base">
              <a:lnSpc>
                <a:spcPct val="100000"/>
              </a:lnSpc>
            </a:pPr>
            <a:r>
              <a:rPr lang="en-US" sz="2000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Histogram and summary statistics (average, median, and standard deviation). </a:t>
            </a:r>
          </a:p>
          <a:p>
            <a:pPr marL="493395" lvl="1" algn="l" rtl="0" fontAlgn="base">
              <a:lnSpc>
                <a:spcPct val="100000"/>
              </a:lnSpc>
            </a:pPr>
            <a:r>
              <a:rPr lang="en-US" sz="2000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Key insights on sales variability. </a:t>
            </a:r>
          </a:p>
          <a:p>
            <a:pPr marL="0" indent="0" algn="l" rtl="0" fontAlgn="base">
              <a:lnSpc>
                <a:spcPct val="100000"/>
              </a:lnSpc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Speaker Notes:</a:t>
            </a:r>
            <a:r>
              <a:rPr lang="en-US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 </a:t>
            </a:r>
            <a:endParaRPr lang="en-US" dirty="0">
              <a:solidFill>
                <a:srgbClr val="000000"/>
              </a:solidFill>
              <a:latin typeface="Arial"/>
              <a:cs typeface="Arial"/>
            </a:endParaRPr>
          </a:p>
          <a:p>
            <a:pPr marL="493395" lvl="1" algn="l" rtl="0" fontAlgn="base">
              <a:lnSpc>
                <a:spcPct val="100000"/>
              </a:lnSpc>
            </a:pPr>
            <a:r>
              <a:rPr lang="en-US" sz="2000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Explain the significance of the average, median, and standard deviation. </a:t>
            </a:r>
          </a:p>
          <a:p>
            <a:pPr marL="493395" lvl="1" algn="l" rtl="0" fontAlgn="base">
              <a:lnSpc>
                <a:spcPct val="100000"/>
              </a:lnSpc>
            </a:pPr>
            <a:r>
              <a:rPr lang="en-US" sz="2000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Provide actionable insights for improving sales, budgeting, and operations based on the simulation.</a:t>
            </a:r>
            <a:r>
              <a:rPr lang="en-US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838215934"/>
      </p:ext>
    </p:extLst>
  </p:cSld>
  <p:clrMapOvr>
    <a:masterClrMapping/>
  </p:clrMapOvr>
</p:sld>
</file>

<file path=ppt/theme/theme1.xml><?xml version="1.0" encoding="utf-8"?>
<a:theme xmlns:a="http://schemas.openxmlformats.org/drawingml/2006/main" name="DashVTI">
  <a:themeElements>
    <a:clrScheme name="AnalogousFromLightSeedLeftStep">
      <a:dk1>
        <a:srgbClr val="000000"/>
      </a:dk1>
      <a:lt1>
        <a:srgbClr val="FFFFFF"/>
      </a:lt1>
      <a:dk2>
        <a:srgbClr val="242A41"/>
      </a:dk2>
      <a:lt2>
        <a:srgbClr val="E8E7E2"/>
      </a:lt2>
      <a:accent1>
        <a:srgbClr val="96A0C6"/>
      </a:accent1>
      <a:accent2>
        <a:srgbClr val="7FA4BA"/>
      </a:accent2>
      <a:accent3>
        <a:srgbClr val="82ACAA"/>
      </a:accent3>
      <a:accent4>
        <a:srgbClr val="77AE94"/>
      </a:accent4>
      <a:accent5>
        <a:srgbClr val="83AF89"/>
      </a:accent5>
      <a:accent6>
        <a:srgbClr val="88AF77"/>
      </a:accent6>
      <a:hlink>
        <a:srgbClr val="8E8256"/>
      </a:hlink>
      <a:folHlink>
        <a:srgbClr val="7F7F7F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0A75137F-CDEB-4E94-A788-9D255EBE1B91}" vid="{DE9A6A09-5855-45A3-8E99-4290ED24057C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b71b97d-9a65-4f5a-80e4-73af0d9029ad">
      <Terms xmlns="http://schemas.microsoft.com/office/infopath/2007/PartnerControls"/>
    </lcf76f155ced4ddcb4097134ff3c332f>
    <TaxCatchAll xmlns="c7bf0040-ac83-4da7-b072-3c1b65a214b3" xsi:nil="true"/>
    <Status xmlns="cb71b97d-9a65-4f5a-80e4-73af0d9029ad" xsi:nil="true"/>
    <Tag xmlns="cb71b97d-9a65-4f5a-80e4-73af0d9029ad" xsi:nil="true"/>
    <Year xmlns="cb71b97d-9a65-4f5a-80e4-73af0d9029a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D084E42E705654B9CF1FB4D1B6F86C3" ma:contentTypeVersion="19" ma:contentTypeDescription="Create a new document." ma:contentTypeScope="" ma:versionID="537e09eec9479df6b3b9277a829eeea6">
  <xsd:schema xmlns:xsd="http://www.w3.org/2001/XMLSchema" xmlns:xs="http://www.w3.org/2001/XMLSchema" xmlns:p="http://schemas.microsoft.com/office/2006/metadata/properties" xmlns:ns2="cb71b97d-9a65-4f5a-80e4-73af0d9029ad" xmlns:ns3="c7bf0040-ac83-4da7-b072-3c1b65a214b3" targetNamespace="http://schemas.microsoft.com/office/2006/metadata/properties" ma:root="true" ma:fieldsID="954325e78edeaac226e03e3e0adada46" ns2:_="" ns3:_="">
    <xsd:import namespace="cb71b97d-9a65-4f5a-80e4-73af0d9029ad"/>
    <xsd:import namespace="c7bf0040-ac83-4da7-b072-3c1b65a214b3"/>
    <xsd:element name="properties">
      <xsd:complexType>
        <xsd:sequence>
          <xsd:element name="documentManagement">
            <xsd:complexType>
              <xsd:all>
                <xsd:element ref="ns2:Year" minOccurs="0"/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Location" minOccurs="0"/>
                <xsd:element ref="ns2:Tag" minOccurs="0"/>
                <xsd:element ref="ns2:Statu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71b97d-9a65-4f5a-80e4-73af0d9029ad" elementFormDefault="qualified">
    <xsd:import namespace="http://schemas.microsoft.com/office/2006/documentManagement/types"/>
    <xsd:import namespace="http://schemas.microsoft.com/office/infopath/2007/PartnerControls"/>
    <xsd:element name="Year" ma:index="8" nillable="true" ma:displayName="Year" ma:format="Dropdown" ma:internalName="Year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b6ee6c04-f50c-48a2-8aad-e6d71caf9b8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Tag" ma:index="23" nillable="true" ma:displayName="Tag" ma:format="Dropdown" ma:indexed="true" ma:internalName="Tag">
      <xsd:simpleType>
        <xsd:restriction base="dms:Choice">
          <xsd:enumeration value="RGE"/>
          <xsd:enumeration value="Short Course"/>
          <xsd:enumeration value="Full Course"/>
        </xsd:restriction>
      </xsd:simpleType>
    </xsd:element>
    <xsd:element name="Status" ma:index="24" nillable="true" ma:displayName="Status" ma:format="Dropdown" ma:indexed="true" ma:internalName="Status">
      <xsd:simpleType>
        <xsd:restriction base="dms:Choice">
          <xsd:enumeration value="In Development"/>
          <xsd:enumeration value="Active"/>
          <xsd:enumeration value="In Review"/>
          <xsd:enumeration value="Closed"/>
        </xsd:restriction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bf0040-ac83-4da7-b072-3c1b65a214b3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bb1ddd0b-41e2-44a6-9b01-a6fda7cf7cf7}" ma:internalName="TaxCatchAll" ma:showField="CatchAllData" ma:web="c7bf0040-ac83-4da7-b072-3c1b65a214b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08E5A13-F6C9-49DB-8950-2EE5509C8A8B}">
  <ds:schemaRefs>
    <ds:schemaRef ds:uri="http://www.w3.org/XML/1998/namespace"/>
    <ds:schemaRef ds:uri="http://schemas.microsoft.com/office/2006/metadata/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c7bf0040-ac83-4da7-b072-3c1b65a214b3"/>
    <ds:schemaRef ds:uri="cb71b97d-9a65-4f5a-80e4-73af0d9029ad"/>
  </ds:schemaRefs>
</ds:datastoreItem>
</file>

<file path=customXml/itemProps2.xml><?xml version="1.0" encoding="utf-8"?>
<ds:datastoreItem xmlns:ds="http://schemas.openxmlformats.org/officeDocument/2006/customXml" ds:itemID="{2F184BDE-BCF0-4A4C-AF39-985C7EC788E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E333F42-FFBA-4D39-81DC-C33E6413E0B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b71b97d-9a65-4f5a-80e4-73af0d9029ad"/>
    <ds:schemaRef ds:uri="c7bf0040-ac83-4da7-b072-3c1b65a214b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1314</TotalTime>
  <Words>832</Words>
  <Application>Microsoft Office PowerPoint</Application>
  <PresentationFormat>Widescreen</PresentationFormat>
  <Paragraphs>98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Grandview Display</vt:lpstr>
      <vt:lpstr>Wingdings</vt:lpstr>
      <vt:lpstr>DashVTI</vt:lpstr>
      <vt:lpstr>TechGear Inc. Business Data Analysis</vt:lpstr>
      <vt:lpstr>Data Exploration and Summary (Question 1)</vt:lpstr>
      <vt:lpstr>Visualizing Relationships (Question 2)</vt:lpstr>
      <vt:lpstr>Simple Linear Regression (Question 3)</vt:lpstr>
      <vt:lpstr>Assessing Model Fit (Question 4) </vt:lpstr>
      <vt:lpstr>Multiple Linear Regression (Question 5)</vt:lpstr>
      <vt:lpstr>Forecasting (Question 6) </vt:lpstr>
      <vt:lpstr>Machine Learning Models (Question 7) </vt:lpstr>
      <vt:lpstr>Monte Carlo Simulation (Question 8) </vt:lpstr>
      <vt:lpstr>Linear Programming (Question 9) 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Estremera, Melissa</dc:creator>
  <cp:lastModifiedBy>Myers, Amelia</cp:lastModifiedBy>
  <cp:revision>107</cp:revision>
  <dcterms:created xsi:type="dcterms:W3CDTF">2025-02-19T20:00:41Z</dcterms:created>
  <dcterms:modified xsi:type="dcterms:W3CDTF">2025-04-17T17:07:08Z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0x010100DD084E42E705654B9CF1FB4D1B6F86C3</vt:lpwstr>
  </property>
  <property fmtid="{D5CDD505-2E9C-101B-9397-08002B2CF9AE}" pid="3" name="MediaServiceImageTags">
    <vt:lpwstr/>
  </property>
</Properties>
</file>