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0" r:id="rId4"/>
    <p:sldId id="264" r:id="rId5"/>
    <p:sldId id="271" r:id="rId6"/>
    <p:sldId id="272" r:id="rId7"/>
    <p:sldId id="263" r:id="rId8"/>
    <p:sldId id="274" r:id="rId9"/>
    <p:sldId id="262" r:id="rId10"/>
    <p:sldId id="276" r:id="rId11"/>
    <p:sldId id="266" r:id="rId12"/>
    <p:sldId id="282" r:id="rId13"/>
    <p:sldId id="279" r:id="rId14"/>
    <p:sldId id="280" r:id="rId15"/>
    <p:sldId id="281" r:id="rId16"/>
    <p:sldId id="278" r:id="rId17"/>
    <p:sldId id="284" r:id="rId18"/>
    <p:sldId id="257" r:id="rId19"/>
    <p:sldId id="258" r:id="rId20"/>
    <p:sldId id="259" r:id="rId21"/>
    <p:sldId id="286" r:id="rId22"/>
    <p:sldId id="261" r:id="rId23"/>
    <p:sldId id="287" r:id="rId24"/>
    <p:sldId id="288" r:id="rId25"/>
    <p:sldId id="289" r:id="rId26"/>
    <p:sldId id="265" r:id="rId27"/>
    <p:sldId id="290" r:id="rId28"/>
    <p:sldId id="267" r:id="rId29"/>
    <p:sldId id="268" r:id="rId30"/>
    <p:sldId id="269" r:id="rId31"/>
    <p:sldId id="27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A2A5"/>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p:restoredTop sz="92913" autoAdjust="0"/>
  </p:normalViewPr>
  <p:slideViewPr>
    <p:cSldViewPr showGuides="1">
      <p:cViewPr varScale="1">
        <p:scale>
          <a:sx n="103" d="100"/>
          <a:sy n="103" d="100"/>
        </p:scale>
        <p:origin x="1248"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2335D707-9501-4E0A-A704-977933885C8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335D707-9501-4E0A-A704-977933885C8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335D707-9501-4E0A-A704-977933885C8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Sp="0">
  <p:cSld name="1_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912745" y="885520"/>
            <a:ext cx="3318509" cy="1245870"/>
          </a:xfrm>
          <a:prstGeom prst="rect">
            <a:avLst/>
          </a:prstGeom>
        </p:spPr>
        <p:txBody>
          <a:bodyPr wrap="square" lIns="0" tIns="0" rIns="0" bIns="0">
            <a:spAutoFit/>
          </a:bodyPr>
          <a:lstStyle>
            <a:lvl1pPr>
              <a:defRPr sz="2800" b="1" i="0">
                <a:solidFill>
                  <a:schemeClr val="tx1"/>
                </a:solidFill>
                <a:latin typeface="Calibri" panose="020F0502020204030204"/>
                <a:cs typeface="Calibri" panose="020F0502020204030204"/>
              </a:defRPr>
            </a:lvl1pPr>
          </a:lstStyle>
          <a:p/>
        </p:txBody>
      </p:sp>
      <p:sp>
        <p:nvSpPr>
          <p:cNvPr id="3" name="Holder 3"/>
          <p:cNvSpPr>
            <a:spLocks noGrp="1"/>
          </p:cNvSpPr>
          <p:nvPr>
            <p:ph type="subTitle" idx="4"/>
          </p:nvPr>
        </p:nvSpPr>
        <p:spPr>
          <a:xfrm>
            <a:off x="2399157" y="3797655"/>
            <a:ext cx="4345685" cy="1196339"/>
          </a:xfrm>
          <a:prstGeom prst="rect">
            <a:avLst/>
          </a:prstGeom>
        </p:spPr>
        <p:txBody>
          <a:bodyPr wrap="square" lIns="0" tIns="0" rIns="0" bIns="0">
            <a:spAutoFit/>
          </a:bodyPr>
          <a:lstStyle>
            <a:lvl1pPr>
              <a:defRPr sz="2000" b="0" i="0">
                <a:solidFill>
                  <a:schemeClr val="tx1"/>
                </a:solidFill>
                <a:latin typeface="Calibri" panose="020F0502020204030204"/>
                <a:cs typeface="Calibri" panose="020F0502020204030204"/>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335D707-9501-4E0A-A704-977933885C8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2335D707-9501-4E0A-A704-977933885C8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2335D707-9501-4E0A-A704-977933885C87}"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2335D707-9501-4E0A-A704-977933885C87}" type="datetimeFigureOut">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2335D707-9501-4E0A-A704-977933885C87}" type="datetimeFigureOut">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35D707-9501-4E0A-A704-977933885C87}" type="datetimeFigureOut">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2335D707-9501-4E0A-A704-977933885C87}"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2335D707-9501-4E0A-A704-977933885C87}"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98883F-BC5E-48A8-8CEB-34B9CD85120C}"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35D707-9501-4E0A-A704-977933885C87}" type="datetimeFigureOut">
              <a:rPr lang="en-US" smtClean="0"/>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98883F-BC5E-48A8-8CEB-34B9CD85120C}"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hyperlink" Target="http://en.wikipedia.org/wiki/Image:Michelango_Portrait_by_Volterra.jpg" TargetMode="External"/><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hyperlink" Target="http://upload.wikimedia.org/wikipedia/commons/8/8e/Michelangelo_-_Fresco_of_the_Last_Judgement.jpg" TargetMode="Externa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4.jpeg"/><Relationship Id="rId3" Type="http://schemas.openxmlformats.org/officeDocument/2006/relationships/hyperlink" Target="http://en.wikipedia.org/wiki/Image:Design_for_a_Flying_Machine.jpg" TargetMode="External"/><Relationship Id="rId2" Type="http://schemas.openxmlformats.org/officeDocument/2006/relationships/image" Target="../media/image23.jpeg"/><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8.jpeg"/><Relationship Id="rId1" Type="http://schemas.openxmlformats.org/officeDocument/2006/relationships/image" Target="../media/image4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image" Target="../media/image6.wmf"/></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0"/>
            <a:ext cx="6553200" cy="5638800"/>
          </a:xfrm>
        </p:spPr>
        <p:txBody>
          <a:bodyPr>
            <a:noAutofit/>
          </a:bodyPr>
          <a:lstStyle/>
          <a:p>
            <a:r>
              <a:rPr lang="en-US" sz="9600" b="1" dirty="0">
                <a:latin typeface="Arial" panose="020B0604020202020204" pitchFamily="34" charset="0"/>
                <a:cs typeface="Arial" panose="020B0604020202020204" pitchFamily="34" charset="0"/>
              </a:rPr>
              <a:t>Introduction to Europe’s History</a:t>
            </a:r>
            <a:endParaRPr lang="en-US" sz="9600" b="1" dirty="0">
              <a:latin typeface="Arial" panose="020B0604020202020204" pitchFamily="34" charset="0"/>
              <a:cs typeface="Arial" panose="020B0604020202020204" pitchFamily="34" charset="0"/>
            </a:endParaRPr>
          </a:p>
        </p:txBody>
      </p:sp>
      <p:pic>
        <p:nvPicPr>
          <p:cNvPr id="14340" name="Picture 4" descr="http://staff.harrisonburg.k12.va.us/~cwalton/solpracticetests/walton/SOLPics/crusades.jpg"/>
          <p:cNvPicPr>
            <a:picLocks noChangeAspect="1" noChangeArrowheads="1"/>
          </p:cNvPicPr>
          <p:nvPr/>
        </p:nvPicPr>
        <p:blipFill>
          <a:blip r:embed="rId1"/>
          <a:srcRect/>
          <a:stretch>
            <a:fillRect/>
          </a:stretch>
        </p:blipFill>
        <p:spPr bwMode="auto">
          <a:xfrm>
            <a:off x="0" y="0"/>
            <a:ext cx="2667000" cy="2942897"/>
          </a:xfrm>
          <a:prstGeom prst="rect">
            <a:avLst/>
          </a:prstGeom>
          <a:noFill/>
        </p:spPr>
      </p:pic>
      <p:pic>
        <p:nvPicPr>
          <p:cNvPr id="14344" name="Picture 8" descr="http://www.arthistory.upenn.edu/fall04/240/240image.jpg"/>
          <p:cNvPicPr>
            <a:picLocks noChangeAspect="1" noChangeArrowheads="1"/>
          </p:cNvPicPr>
          <p:nvPr/>
        </p:nvPicPr>
        <p:blipFill>
          <a:blip r:embed="rId2"/>
          <a:srcRect/>
          <a:stretch>
            <a:fillRect/>
          </a:stretch>
        </p:blipFill>
        <p:spPr bwMode="auto">
          <a:xfrm>
            <a:off x="0" y="1"/>
            <a:ext cx="2667000" cy="2881026"/>
          </a:xfrm>
          <a:prstGeom prst="rect">
            <a:avLst/>
          </a:prstGeom>
          <a:noFill/>
        </p:spPr>
      </p:pic>
      <p:pic>
        <p:nvPicPr>
          <p:cNvPr id="14342" name="Picture 6" descr="http://www.cumbavac.org/images/MAstainedglasswindow.jpg"/>
          <p:cNvPicPr>
            <a:picLocks noChangeAspect="1" noChangeArrowheads="1"/>
          </p:cNvPicPr>
          <p:nvPr/>
        </p:nvPicPr>
        <p:blipFill>
          <a:blip r:embed="rId3" cstate="print"/>
          <a:srcRect/>
          <a:stretch>
            <a:fillRect/>
          </a:stretch>
        </p:blipFill>
        <p:spPr bwMode="auto">
          <a:xfrm>
            <a:off x="0" y="2853806"/>
            <a:ext cx="2666999" cy="4004194"/>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The Renaissance</a:t>
            </a:r>
            <a:endParaRPr lang="en-US" sz="4800" b="1" i="1" dirty="0">
              <a:latin typeface="Arial" panose="020B0604020202020204" pitchFamily="34" charset="0"/>
              <a:cs typeface="Arial" panose="020B0604020202020204" pitchFamily="34" charset="0"/>
            </a:endParaRPr>
          </a:p>
        </p:txBody>
      </p:sp>
      <p:sp>
        <p:nvSpPr>
          <p:cNvPr id="4" name="Content Placeholder 3"/>
          <p:cNvSpPr>
            <a:spLocks noGrp="1"/>
          </p:cNvSpPr>
          <p:nvPr>
            <p:ph sz="half" idx="1"/>
          </p:nvPr>
        </p:nvSpPr>
        <p:spPr>
          <a:xfrm>
            <a:off x="4648200" y="1600200"/>
            <a:ext cx="4038600" cy="5105400"/>
          </a:xfrm>
        </p:spPr>
        <p:txBody>
          <a:bodyPr>
            <a:normAutofit fontScale="77500" lnSpcReduction="20000"/>
          </a:bodyPr>
          <a:lstStyle/>
          <a:p>
            <a:r>
              <a:rPr lang="en-US" dirty="0"/>
              <a:t>Renaissance is French for “rebirth.”</a:t>
            </a:r>
            <a:endParaRPr lang="en-US" dirty="0"/>
          </a:p>
          <a:p>
            <a:r>
              <a:rPr lang="en-US" dirty="0"/>
              <a:t>Renaissance Europeans were interested in the art and ideas of the ancient Greeks and Romans</a:t>
            </a:r>
            <a:endParaRPr lang="en-US" dirty="0"/>
          </a:p>
          <a:p>
            <a:r>
              <a:rPr lang="en-US" dirty="0"/>
              <a:t>During the Renaissance, great work was done in art and in science.  More books became available to more people due to the invention of the printing press.</a:t>
            </a:r>
            <a:endParaRPr lang="en-US" dirty="0"/>
          </a:p>
          <a:p>
            <a:r>
              <a:rPr lang="en-US" dirty="0"/>
              <a:t>Johann Gutenberg's printing press made the production of books easier and faster, thereby making books cheaper to buy.</a:t>
            </a:r>
            <a:endParaRPr lang="en-US" dirty="0"/>
          </a:p>
          <a:p>
            <a:endParaRPr lang="en-US" dirty="0"/>
          </a:p>
        </p:txBody>
      </p:sp>
      <p:pic>
        <p:nvPicPr>
          <p:cNvPr id="2049" name="Picture 1" descr="C:\Documents and Settings\e200602291\Local Settings\Temporary Internet Files\Content.IE5\VRCAHWJ4\MCj04336260000[1].wmf"/>
          <p:cNvPicPr>
            <a:picLocks noChangeAspect="1" noChangeArrowheads="1"/>
          </p:cNvPicPr>
          <p:nvPr/>
        </p:nvPicPr>
        <p:blipFill>
          <a:blip r:embed="rId1"/>
          <a:srcRect/>
          <a:stretch>
            <a:fillRect/>
          </a:stretch>
        </p:blipFill>
        <p:spPr bwMode="auto">
          <a:xfrm>
            <a:off x="381000" y="1447800"/>
            <a:ext cx="1516990" cy="1827886"/>
          </a:xfrm>
          <a:prstGeom prst="rect">
            <a:avLst/>
          </a:prstGeom>
          <a:noFill/>
        </p:spPr>
      </p:pic>
      <p:pic>
        <p:nvPicPr>
          <p:cNvPr id="2050" name="Picture 2" descr="C:\Documents and Settings\e200602291\Local Settings\Temporary Internet Files\Content.IE5\VRCAHWJ4\MCj03536010000[1].wmf"/>
          <p:cNvPicPr>
            <a:picLocks noChangeAspect="1" noChangeArrowheads="1"/>
          </p:cNvPicPr>
          <p:nvPr/>
        </p:nvPicPr>
        <p:blipFill>
          <a:blip r:embed="rId2"/>
          <a:srcRect/>
          <a:stretch>
            <a:fillRect/>
          </a:stretch>
        </p:blipFill>
        <p:spPr bwMode="auto">
          <a:xfrm>
            <a:off x="2133600" y="3124200"/>
            <a:ext cx="2738673" cy="3434281"/>
          </a:xfrm>
          <a:prstGeom prst="rect">
            <a:avLst/>
          </a:prstGeom>
          <a:noFill/>
        </p:spPr>
      </p:pic>
      <p:pic>
        <p:nvPicPr>
          <p:cNvPr id="2051" name="Picture 3" descr="C:\Documents and Settings\e200602291\Local Settings\Temporary Internet Files\Content.IE5\VRCAHWJ4\MCj03790750000[1].wmf"/>
          <p:cNvPicPr>
            <a:picLocks noChangeAspect="1" noChangeArrowheads="1"/>
          </p:cNvPicPr>
          <p:nvPr/>
        </p:nvPicPr>
        <p:blipFill>
          <a:blip r:embed="rId3"/>
          <a:srcRect/>
          <a:stretch>
            <a:fillRect/>
          </a:stretch>
        </p:blipFill>
        <p:spPr bwMode="auto">
          <a:xfrm>
            <a:off x="2667000" y="1143000"/>
            <a:ext cx="1402690" cy="1892808"/>
          </a:xfrm>
          <a:prstGeom prst="rect">
            <a:avLst/>
          </a:prstGeom>
          <a:noFill/>
        </p:spPr>
      </p:pic>
      <p:pic>
        <p:nvPicPr>
          <p:cNvPr id="8" name="Picture 7" descr="200px-Michelango_Portrait_by_Volterra">
            <a:hlinkClick r:id="rId4" tooltip="Michelango Portrait by Volterra.jpg"/>
          </p:cNvPr>
          <p:cNvPicPr>
            <a:picLocks noChangeAspect="1" noChangeArrowheads="1"/>
          </p:cNvPicPr>
          <p:nvPr/>
        </p:nvPicPr>
        <p:blipFill>
          <a:blip r:embed="rId5"/>
          <a:srcRect/>
          <a:stretch>
            <a:fillRect/>
          </a:stretch>
        </p:blipFill>
        <p:spPr bwMode="auto">
          <a:xfrm>
            <a:off x="381000" y="3962400"/>
            <a:ext cx="1619130" cy="2209800"/>
          </a:xfrm>
          <a:prstGeom prst="rect">
            <a:avLst/>
          </a:prstGeom>
          <a:noFill/>
          <a:ln w="9525">
            <a:noFill/>
            <a:miter lim="800000"/>
            <a:headEnd/>
            <a:tailEnd/>
          </a:ln>
        </p:spPr>
      </p:pic>
      <p:sp>
        <p:nvSpPr>
          <p:cNvPr id="10" name="TextBox 9"/>
          <p:cNvSpPr txBox="1"/>
          <p:nvPr/>
        </p:nvSpPr>
        <p:spPr>
          <a:xfrm>
            <a:off x="381000" y="6096000"/>
            <a:ext cx="1600200" cy="369332"/>
          </a:xfrm>
          <a:prstGeom prst="rect">
            <a:avLst/>
          </a:prstGeom>
          <a:noFill/>
        </p:spPr>
        <p:txBody>
          <a:bodyPr wrap="square" rtlCol="0">
            <a:spAutoFit/>
          </a:bodyPr>
          <a:lstStyle/>
          <a:p>
            <a:pPr algn="ctr"/>
            <a:r>
              <a:rPr lang="en-US" b="1" dirty="0"/>
              <a:t>Michelangelo</a:t>
            </a:r>
            <a:endParaRPr lang="en-US" b="1" dirty="0"/>
          </a:p>
        </p:txBody>
      </p:sp>
      <p:sp>
        <p:nvSpPr>
          <p:cNvPr id="11" name="TextBox 10"/>
          <p:cNvSpPr txBox="1"/>
          <p:nvPr/>
        </p:nvSpPr>
        <p:spPr>
          <a:xfrm>
            <a:off x="2971800" y="6172200"/>
            <a:ext cx="1600200" cy="369332"/>
          </a:xfrm>
          <a:prstGeom prst="rect">
            <a:avLst/>
          </a:prstGeom>
          <a:noFill/>
        </p:spPr>
        <p:txBody>
          <a:bodyPr wrap="square" rtlCol="0">
            <a:spAutoFit/>
          </a:bodyPr>
          <a:lstStyle/>
          <a:p>
            <a:pPr algn="ctr"/>
            <a:r>
              <a:rPr lang="en-US" b="1" dirty="0"/>
              <a:t>Galileo</a:t>
            </a:r>
            <a:endParaRPr lang="en-US" b="1" dirty="0"/>
          </a:p>
        </p:txBody>
      </p:sp>
      <p:sp>
        <p:nvSpPr>
          <p:cNvPr id="12" name="TextBox 11"/>
          <p:cNvSpPr txBox="1"/>
          <p:nvPr/>
        </p:nvSpPr>
        <p:spPr>
          <a:xfrm>
            <a:off x="381000" y="3276600"/>
            <a:ext cx="1600200" cy="369332"/>
          </a:xfrm>
          <a:prstGeom prst="rect">
            <a:avLst/>
          </a:prstGeom>
          <a:noFill/>
        </p:spPr>
        <p:txBody>
          <a:bodyPr wrap="square" rtlCol="0">
            <a:spAutoFit/>
          </a:bodyPr>
          <a:lstStyle/>
          <a:p>
            <a:pPr algn="ctr"/>
            <a:r>
              <a:rPr lang="en-US" b="1" dirty="0"/>
              <a:t>Leonardo</a:t>
            </a:r>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title"/>
          </p:nvPr>
        </p:nvSpPr>
        <p:spPr>
          <a:xfrm>
            <a:off x="457200" y="274638"/>
            <a:ext cx="4953000" cy="1102827"/>
          </a:xfrm>
        </p:spPr>
        <p:txBody>
          <a:bodyPr>
            <a:noAutofit/>
          </a:bodyPr>
          <a:lstStyle/>
          <a:p>
            <a:r>
              <a:rPr lang="en-US" sz="4800" b="1" i="1" dirty="0">
                <a:latin typeface="Arial" panose="020B0604020202020204" pitchFamily="34" charset="0"/>
                <a:cs typeface="Arial" panose="020B0604020202020204" pitchFamily="34" charset="0"/>
              </a:rPr>
              <a:t>Michelangelo Buonarotti</a:t>
            </a:r>
            <a:endParaRPr lang="en-US" sz="4800" b="1" i="1" dirty="0">
              <a:latin typeface="Arial" panose="020B0604020202020204" pitchFamily="34" charset="0"/>
              <a:cs typeface="Arial" panose="020B0604020202020204" pitchFamily="34" charset="0"/>
            </a:endParaRPr>
          </a:p>
        </p:txBody>
      </p:sp>
      <p:sp>
        <p:nvSpPr>
          <p:cNvPr id="11268" name="Rectangle 8"/>
          <p:cNvSpPr>
            <a:spLocks noGrp="1" noChangeArrowheads="1"/>
          </p:cNvSpPr>
          <p:nvPr>
            <p:ph sz="half" idx="1"/>
          </p:nvPr>
        </p:nvSpPr>
        <p:spPr/>
        <p:txBody>
          <a:bodyPr/>
          <a:lstStyle/>
          <a:p>
            <a:pPr eaLnBrk="1" hangingPunct="1"/>
            <a:endParaRPr lang="en-US" sz="2700" dirty="0"/>
          </a:p>
        </p:txBody>
      </p:sp>
      <p:pic>
        <p:nvPicPr>
          <p:cNvPr id="11269" name="Picture 5" descr="michelangelo_david_detail"/>
          <p:cNvPicPr>
            <a:picLocks noChangeAspect="1" noChangeArrowheads="1"/>
          </p:cNvPicPr>
          <p:nvPr/>
        </p:nvPicPr>
        <p:blipFill>
          <a:blip r:embed="rId1"/>
          <a:srcRect/>
          <a:stretch>
            <a:fillRect/>
          </a:stretch>
        </p:blipFill>
        <p:spPr bwMode="auto">
          <a:xfrm>
            <a:off x="5562600" y="0"/>
            <a:ext cx="4724400" cy="6858000"/>
          </a:xfrm>
          <a:prstGeom prst="rect">
            <a:avLst/>
          </a:prstGeom>
          <a:noFill/>
          <a:ln w="9525">
            <a:noFill/>
            <a:miter lim="800000"/>
            <a:headEnd/>
            <a:tailEnd/>
          </a:ln>
        </p:spPr>
      </p:pic>
      <p:pic>
        <p:nvPicPr>
          <p:cNvPr id="7" name="Picture 5" descr="Image:Michelangelo - Fresco of the Last Judgement.jpg">
            <a:hlinkClick r:id="rId2"/>
          </p:cNvPr>
          <p:cNvPicPr>
            <a:picLocks noChangeAspect="1" noChangeArrowheads="1"/>
          </p:cNvPicPr>
          <p:nvPr/>
        </p:nvPicPr>
        <p:blipFill>
          <a:blip r:embed="rId3"/>
          <a:srcRect/>
          <a:stretch>
            <a:fillRect/>
          </a:stretch>
        </p:blipFill>
        <p:spPr bwMode="auto">
          <a:xfrm>
            <a:off x="304800" y="1966119"/>
            <a:ext cx="3927380" cy="2925762"/>
          </a:xfrm>
          <a:prstGeom prst="rect">
            <a:avLst/>
          </a:prstGeom>
          <a:noFill/>
          <a:ln w="9525">
            <a:noFill/>
            <a:miter lim="800000"/>
            <a:headEnd/>
            <a:tailEnd/>
          </a:ln>
        </p:spPr>
      </p:pic>
      <p:pic>
        <p:nvPicPr>
          <p:cNvPr id="8" name="Picture 5" descr="Michelangelo"/>
          <p:cNvPicPr>
            <a:picLocks noChangeAspect="1" noChangeArrowheads="1"/>
          </p:cNvPicPr>
          <p:nvPr/>
        </p:nvPicPr>
        <p:blipFill>
          <a:blip r:embed="rId4"/>
          <a:srcRect/>
          <a:stretch>
            <a:fillRect/>
          </a:stretch>
        </p:blipFill>
        <p:spPr bwMode="auto">
          <a:xfrm>
            <a:off x="990600" y="4596297"/>
            <a:ext cx="2362200" cy="2261703"/>
          </a:xfrm>
          <a:prstGeom prst="rect">
            <a:avLst/>
          </a:prstGeom>
          <a:noFill/>
          <a:ln w="9525">
            <a:noFill/>
            <a:miter lim="800000"/>
            <a:headEnd/>
            <a:tailEnd/>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Leonardo da Vinci</a:t>
            </a:r>
            <a:endParaRPr lang="en-US" sz="4800" b="1" i="1" dirty="0">
              <a:latin typeface="Arial" panose="020B0604020202020204" pitchFamily="34" charset="0"/>
              <a:cs typeface="Arial" panose="020B0604020202020204" pitchFamily="34" charset="0"/>
            </a:endParaRPr>
          </a:p>
        </p:txBody>
      </p:sp>
      <p:pic>
        <p:nvPicPr>
          <p:cNvPr id="3" name="Picture 7" descr="da-vinci-last-supper-copy"/>
          <p:cNvPicPr>
            <a:picLocks noChangeAspect="1" noChangeArrowheads="1"/>
          </p:cNvPicPr>
          <p:nvPr/>
        </p:nvPicPr>
        <p:blipFill>
          <a:blip r:embed="rId1"/>
          <a:srcRect/>
          <a:stretch>
            <a:fillRect/>
          </a:stretch>
        </p:blipFill>
        <p:spPr bwMode="auto">
          <a:xfrm>
            <a:off x="304800" y="1676400"/>
            <a:ext cx="5049929" cy="2784475"/>
          </a:xfrm>
          <a:prstGeom prst="rect">
            <a:avLst/>
          </a:prstGeom>
          <a:noFill/>
          <a:ln w="9525">
            <a:noFill/>
            <a:miter lim="800000"/>
            <a:headEnd/>
            <a:tailEnd/>
          </a:ln>
        </p:spPr>
      </p:pic>
      <p:pic>
        <p:nvPicPr>
          <p:cNvPr id="4" name="Picture 5" descr="mona-lisa"/>
          <p:cNvPicPr>
            <a:picLocks noChangeAspect="1" noChangeArrowheads="1"/>
          </p:cNvPicPr>
          <p:nvPr/>
        </p:nvPicPr>
        <p:blipFill>
          <a:blip r:embed="rId2"/>
          <a:srcRect/>
          <a:stretch>
            <a:fillRect/>
          </a:stretch>
        </p:blipFill>
        <p:spPr bwMode="auto">
          <a:xfrm>
            <a:off x="5791200" y="1752600"/>
            <a:ext cx="3092715" cy="4724400"/>
          </a:xfrm>
          <a:prstGeom prst="rect">
            <a:avLst/>
          </a:prstGeom>
          <a:noFill/>
          <a:ln w="9525">
            <a:noFill/>
            <a:miter lim="800000"/>
            <a:headEnd/>
            <a:tailEnd/>
          </a:ln>
        </p:spPr>
      </p:pic>
      <p:pic>
        <p:nvPicPr>
          <p:cNvPr id="5" name="Picture 5" descr="A design for flying machine.">
            <a:hlinkClick r:id="rId3" tooltip="A design for flying machine."/>
          </p:cNvPr>
          <p:cNvPicPr>
            <a:picLocks noChangeAspect="1" noChangeArrowheads="1"/>
          </p:cNvPicPr>
          <p:nvPr/>
        </p:nvPicPr>
        <p:blipFill>
          <a:blip r:embed="rId4"/>
          <a:srcRect/>
          <a:stretch>
            <a:fillRect/>
          </a:stretch>
        </p:blipFill>
        <p:spPr bwMode="auto">
          <a:xfrm>
            <a:off x="1066800" y="4648200"/>
            <a:ext cx="3886200" cy="1976159"/>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52" name="Picture 12" descr="http://www.shakespeare.org.uk/shopping/images/WC%20Taming%20Shrew.jpg"/>
          <p:cNvPicPr>
            <a:picLocks noChangeAspect="1" noChangeArrowheads="1"/>
          </p:cNvPicPr>
          <p:nvPr/>
        </p:nvPicPr>
        <p:blipFill>
          <a:blip r:embed="rId1"/>
          <a:srcRect/>
          <a:stretch>
            <a:fillRect/>
          </a:stretch>
        </p:blipFill>
        <p:spPr bwMode="auto">
          <a:xfrm>
            <a:off x="-76200" y="965994"/>
            <a:ext cx="2971800" cy="2971800"/>
          </a:xfrm>
          <a:prstGeom prst="rect">
            <a:avLst/>
          </a:prstGeom>
          <a:noFill/>
        </p:spPr>
      </p:pic>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William Shakespeare</a:t>
            </a:r>
            <a:endParaRPr lang="en-US" sz="4800" b="1" i="1" dirty="0">
              <a:latin typeface="Arial" panose="020B0604020202020204" pitchFamily="34" charset="0"/>
              <a:cs typeface="Arial" panose="020B0604020202020204" pitchFamily="34" charset="0"/>
            </a:endParaRPr>
          </a:p>
        </p:txBody>
      </p:sp>
      <p:pic>
        <p:nvPicPr>
          <p:cNvPr id="35842" name="Picture 2" descr="http://2.bp.blogspot.com/_LpVFDTjV-Yo/SM6BvmgLPfI/AAAAAAAAAUs/TukfDaZwNgo/S1600-R/shakespearePA_449x600.jpg"/>
          <p:cNvPicPr>
            <a:picLocks noChangeAspect="1" noChangeArrowheads="1"/>
          </p:cNvPicPr>
          <p:nvPr/>
        </p:nvPicPr>
        <p:blipFill>
          <a:blip r:embed="rId2"/>
          <a:srcRect/>
          <a:stretch>
            <a:fillRect/>
          </a:stretch>
        </p:blipFill>
        <p:spPr bwMode="auto">
          <a:xfrm>
            <a:off x="2667000" y="1295400"/>
            <a:ext cx="3867150" cy="5162550"/>
          </a:xfrm>
          <a:prstGeom prst="rect">
            <a:avLst/>
          </a:prstGeom>
          <a:noFill/>
        </p:spPr>
      </p:pic>
      <p:pic>
        <p:nvPicPr>
          <p:cNvPr id="35848" name="Picture 8" descr="http://ecx.images-amazon.com/images/I/51MHMZA9X9L.jpg"/>
          <p:cNvPicPr>
            <a:picLocks noChangeAspect="1" noChangeArrowheads="1"/>
          </p:cNvPicPr>
          <p:nvPr/>
        </p:nvPicPr>
        <p:blipFill>
          <a:blip r:embed="rId3"/>
          <a:srcRect/>
          <a:stretch>
            <a:fillRect/>
          </a:stretch>
        </p:blipFill>
        <p:spPr bwMode="auto">
          <a:xfrm>
            <a:off x="6781800" y="1143000"/>
            <a:ext cx="2146300" cy="2816278"/>
          </a:xfrm>
          <a:prstGeom prst="rect">
            <a:avLst/>
          </a:prstGeom>
          <a:noFill/>
        </p:spPr>
      </p:pic>
      <p:pic>
        <p:nvPicPr>
          <p:cNvPr id="35854" name="Picture 14" descr="http://ecx.images-amazon.com/images/I/51XTDJ3P4XL.jpg"/>
          <p:cNvPicPr>
            <a:picLocks noChangeAspect="1" noChangeArrowheads="1"/>
          </p:cNvPicPr>
          <p:nvPr/>
        </p:nvPicPr>
        <p:blipFill>
          <a:blip r:embed="rId4"/>
          <a:srcRect/>
          <a:stretch>
            <a:fillRect/>
          </a:stretch>
        </p:blipFill>
        <p:spPr bwMode="auto">
          <a:xfrm>
            <a:off x="7086600" y="3429000"/>
            <a:ext cx="1697896" cy="2743200"/>
          </a:xfrm>
          <a:prstGeom prst="rect">
            <a:avLst/>
          </a:prstGeom>
          <a:noFill/>
        </p:spPr>
      </p:pic>
      <p:pic>
        <p:nvPicPr>
          <p:cNvPr id="8" name="Picture 6" descr="http://ecx.images-amazon.com/images/I/61zjIHTXE3L._SL500_AA242_PIkin-dp-500,BottomRight,-21,38_AA280_SH20_OU01_.jpg"/>
          <p:cNvPicPr>
            <a:picLocks noChangeAspect="1" noChangeArrowheads="1"/>
          </p:cNvPicPr>
          <p:nvPr/>
        </p:nvPicPr>
        <p:blipFill>
          <a:blip r:embed="rId5"/>
          <a:srcRect l="17308" r="19231" b="30769"/>
          <a:stretch>
            <a:fillRect/>
          </a:stretch>
        </p:blipFill>
        <p:spPr bwMode="auto">
          <a:xfrm>
            <a:off x="0" y="3581400"/>
            <a:ext cx="2514600" cy="27432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2" name="Picture 6" descr="http://www.chrismadden.co.uk/meaning/galileo-church-pope-cartoon.gif"/>
          <p:cNvPicPr>
            <a:picLocks noChangeAspect="1" noChangeArrowheads="1"/>
          </p:cNvPicPr>
          <p:nvPr/>
        </p:nvPicPr>
        <p:blipFill>
          <a:blip r:embed="rId1"/>
          <a:srcRect/>
          <a:stretch>
            <a:fillRect/>
          </a:stretch>
        </p:blipFill>
        <p:spPr bwMode="auto">
          <a:xfrm>
            <a:off x="4495800" y="2428875"/>
            <a:ext cx="4648200" cy="4213281"/>
          </a:xfrm>
          <a:prstGeom prst="rect">
            <a:avLst/>
          </a:prstGeom>
          <a:noFill/>
        </p:spPr>
      </p:pic>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Galileo Galilei</a:t>
            </a:r>
            <a:endParaRPr lang="en-US" sz="4800" b="1" i="1" dirty="0">
              <a:latin typeface="Arial" panose="020B0604020202020204" pitchFamily="34" charset="0"/>
              <a:cs typeface="Arial" panose="020B0604020202020204" pitchFamily="34" charset="0"/>
            </a:endParaRPr>
          </a:p>
        </p:txBody>
      </p:sp>
      <p:pic>
        <p:nvPicPr>
          <p:cNvPr id="34818" name="Picture 2" descr="http://galileo.rice.edu/lib/student_work/experiment95/galileo_parabola.jpeg"/>
          <p:cNvPicPr>
            <a:picLocks noChangeAspect="1" noChangeArrowheads="1"/>
          </p:cNvPicPr>
          <p:nvPr/>
        </p:nvPicPr>
        <p:blipFill>
          <a:blip r:embed="rId2"/>
          <a:srcRect/>
          <a:stretch>
            <a:fillRect/>
          </a:stretch>
        </p:blipFill>
        <p:spPr bwMode="auto">
          <a:xfrm>
            <a:off x="2971800" y="1371600"/>
            <a:ext cx="1905000" cy="1381488"/>
          </a:xfrm>
          <a:prstGeom prst="rect">
            <a:avLst/>
          </a:prstGeom>
          <a:noFill/>
        </p:spPr>
      </p:pic>
      <p:pic>
        <p:nvPicPr>
          <p:cNvPr id="34820" name="Picture 4" descr="http://www.hps.cam.ac.uk/starry/galileo1med.jpg"/>
          <p:cNvPicPr>
            <a:picLocks noChangeAspect="1" noChangeArrowheads="1"/>
          </p:cNvPicPr>
          <p:nvPr/>
        </p:nvPicPr>
        <p:blipFill>
          <a:blip r:embed="rId3"/>
          <a:srcRect/>
          <a:stretch>
            <a:fillRect/>
          </a:stretch>
        </p:blipFill>
        <p:spPr bwMode="auto">
          <a:xfrm>
            <a:off x="6705600" y="228600"/>
            <a:ext cx="2187349" cy="2091106"/>
          </a:xfrm>
          <a:prstGeom prst="rect">
            <a:avLst/>
          </a:prstGeom>
          <a:noFill/>
        </p:spPr>
      </p:pic>
      <p:sp>
        <p:nvSpPr>
          <p:cNvPr id="6" name="TextBox 5"/>
          <p:cNvSpPr txBox="1"/>
          <p:nvPr/>
        </p:nvSpPr>
        <p:spPr>
          <a:xfrm>
            <a:off x="304800" y="457200"/>
            <a:ext cx="2438400" cy="2585323"/>
          </a:xfrm>
          <a:prstGeom prst="rect">
            <a:avLst/>
          </a:prstGeom>
          <a:noFill/>
          <a:ln>
            <a:solidFill>
              <a:schemeClr val="tx1"/>
            </a:solidFill>
          </a:ln>
        </p:spPr>
        <p:txBody>
          <a:bodyPr wrap="square" rtlCol="0">
            <a:spAutoFit/>
          </a:bodyPr>
          <a:lstStyle/>
          <a:p>
            <a:r>
              <a:rPr lang="en-US" b="1" dirty="0"/>
              <a:t>Galileo made the claim that the Earth was not the center of the universe.  The Catholic Church  arrested him and made him recant his theory.  Galileo was imprisoned in his home for the rest of his life.</a:t>
            </a:r>
            <a:endParaRPr lang="en-US" b="1" dirty="0"/>
          </a:p>
        </p:txBody>
      </p:sp>
      <p:pic>
        <p:nvPicPr>
          <p:cNvPr id="34824" name="Picture 8" descr="http://www.success.co.il/knowledge/images/Pillar1-Foundations-galileo-Inquisition.jpg"/>
          <p:cNvPicPr>
            <a:picLocks noChangeAspect="1" noChangeArrowheads="1"/>
          </p:cNvPicPr>
          <p:nvPr/>
        </p:nvPicPr>
        <p:blipFill>
          <a:blip r:embed="rId4"/>
          <a:srcRect/>
          <a:stretch>
            <a:fillRect/>
          </a:stretch>
        </p:blipFill>
        <p:spPr bwMode="auto">
          <a:xfrm>
            <a:off x="152400" y="3352800"/>
            <a:ext cx="4343400" cy="325755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Protestant Reformation</a:t>
            </a:r>
            <a:endParaRPr lang="en-US" sz="4800" b="1" i="1" dirty="0">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a:xfrm>
            <a:off x="457200" y="1600200"/>
            <a:ext cx="3657600" cy="4525963"/>
          </a:xfrm>
        </p:spPr>
        <p:txBody>
          <a:bodyPr>
            <a:normAutofit/>
          </a:bodyPr>
          <a:lstStyle/>
          <a:p>
            <a:r>
              <a:rPr lang="en-US" dirty="0"/>
              <a:t>During the Renaissance, some people began to question the practices of the Catholic Church.  Martin Luther led the Protestant Reformation.</a:t>
            </a:r>
            <a:endParaRPr lang="en-US" dirty="0"/>
          </a:p>
          <a:p>
            <a:endParaRPr lang="en-US" dirty="0"/>
          </a:p>
        </p:txBody>
      </p:sp>
      <p:pic>
        <p:nvPicPr>
          <p:cNvPr id="37891" name="Picture 3" descr="http://truereligiondebate.files.wordpress.com/2008/04/martin-luther.jpg"/>
          <p:cNvPicPr>
            <a:picLocks noChangeAspect="1" noChangeArrowheads="1"/>
          </p:cNvPicPr>
          <p:nvPr/>
        </p:nvPicPr>
        <p:blipFill>
          <a:blip r:embed="rId1"/>
          <a:srcRect/>
          <a:stretch>
            <a:fillRect/>
          </a:stretch>
        </p:blipFill>
        <p:spPr bwMode="auto">
          <a:xfrm>
            <a:off x="4114800" y="1371600"/>
            <a:ext cx="4800600" cy="516255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Protestant Reformation</a:t>
            </a:r>
            <a:endParaRPr lang="en-US" sz="4800" dirty="0">
              <a:latin typeface="Arial" panose="020B0604020202020204" pitchFamily="34" charset="0"/>
              <a:cs typeface="Arial" panose="020B0604020202020204" pitchFamily="34" charset="0"/>
            </a:endParaRPr>
          </a:p>
        </p:txBody>
      </p:sp>
      <p:sp>
        <p:nvSpPr>
          <p:cNvPr id="4" name="Content Placeholder 3"/>
          <p:cNvSpPr>
            <a:spLocks noGrp="1"/>
          </p:cNvSpPr>
          <p:nvPr>
            <p:ph sz="half" idx="1"/>
          </p:nvPr>
        </p:nvSpPr>
        <p:spPr>
          <a:xfrm>
            <a:off x="5943600" y="1600200"/>
            <a:ext cx="2971800" cy="4953000"/>
          </a:xfrm>
        </p:spPr>
        <p:txBody>
          <a:bodyPr>
            <a:normAutofit fontScale="92500" lnSpcReduction="20000"/>
          </a:bodyPr>
          <a:lstStyle/>
          <a:p>
            <a:r>
              <a:rPr lang="en-US" dirty="0"/>
              <a:t>Protestants (</a:t>
            </a:r>
            <a:r>
              <a:rPr lang="en-US" b="1" dirty="0">
                <a:solidFill>
                  <a:srgbClr val="00B050"/>
                </a:solidFill>
              </a:rPr>
              <a:t>England, Netherlands, and the German states</a:t>
            </a:r>
            <a:r>
              <a:rPr lang="en-US" dirty="0"/>
              <a:t>) and Roman Catholics (</a:t>
            </a:r>
            <a:r>
              <a:rPr lang="en-US" b="1" dirty="0">
                <a:solidFill>
                  <a:srgbClr val="FF3399"/>
                </a:solidFill>
              </a:rPr>
              <a:t>Spain, Portugal, France, and the Italian states</a:t>
            </a:r>
            <a:r>
              <a:rPr lang="en-US" dirty="0"/>
              <a:t>) competed to control Europe.</a:t>
            </a:r>
            <a:endParaRPr lang="en-US" dirty="0"/>
          </a:p>
          <a:p>
            <a:r>
              <a:rPr lang="en-US" dirty="0"/>
              <a:t>This competition carried over </a:t>
            </a:r>
            <a:r>
              <a:rPr lang="en-US"/>
              <a:t>into exploration.</a:t>
            </a:r>
            <a:endParaRPr lang="en-US" dirty="0"/>
          </a:p>
          <a:p>
            <a:endParaRPr lang="en-US" dirty="0"/>
          </a:p>
        </p:txBody>
      </p:sp>
      <p:pic>
        <p:nvPicPr>
          <p:cNvPr id="40962" name="Picture 2" descr="http://www.wwnorton.com/worlds/images/map3_4.jpg"/>
          <p:cNvPicPr>
            <a:picLocks noChangeAspect="1" noChangeArrowheads="1"/>
          </p:cNvPicPr>
          <p:nvPr/>
        </p:nvPicPr>
        <p:blipFill>
          <a:blip r:embed="rId1"/>
          <a:srcRect/>
          <a:stretch>
            <a:fillRect/>
          </a:stretch>
        </p:blipFill>
        <p:spPr bwMode="auto">
          <a:xfrm>
            <a:off x="228600" y="1371600"/>
            <a:ext cx="5778230" cy="54864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61413" y="1446098"/>
            <a:ext cx="4670425" cy="2475678"/>
          </a:xfrm>
          <a:prstGeom prst="rect">
            <a:avLst/>
          </a:prstGeom>
        </p:spPr>
        <p:txBody>
          <a:bodyPr vert="horz" wrap="square" lIns="0" tIns="13335" rIns="0" bIns="0" rtlCol="0">
            <a:spAutoFit/>
          </a:bodyPr>
          <a:lstStyle/>
          <a:p>
            <a:pPr marL="12700">
              <a:lnSpc>
                <a:spcPct val="100000"/>
              </a:lnSpc>
              <a:spcBef>
                <a:spcPts val="105"/>
              </a:spcBef>
            </a:pPr>
            <a:r>
              <a:rPr lang="en-US" sz="8000" b="1" dirty="0">
                <a:latin typeface="Calibri" panose="020F0502020204030204"/>
                <a:cs typeface="Calibri" panose="020F0502020204030204"/>
              </a:rPr>
              <a:t>Geography &amp; </a:t>
            </a:r>
            <a:r>
              <a:rPr sz="8000" b="1" spc="-10" dirty="0">
                <a:latin typeface="Calibri" panose="020F0502020204030204"/>
                <a:cs typeface="Calibri" panose="020F0502020204030204"/>
              </a:rPr>
              <a:t>Location</a:t>
            </a:r>
            <a:endParaRPr sz="8000" dirty="0">
              <a:latin typeface="Calibri" panose="020F0502020204030204"/>
              <a:cs typeface="Calibri" panose="020F050202020403020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59532" y="263397"/>
            <a:ext cx="3818254" cy="696595"/>
          </a:xfrm>
          <a:prstGeom prst="rect">
            <a:avLst/>
          </a:prstGeom>
        </p:spPr>
        <p:txBody>
          <a:bodyPr vert="horz" wrap="square" lIns="0" tIns="12700" rIns="0" bIns="0" rtlCol="0">
            <a:spAutoFit/>
          </a:bodyPr>
          <a:lstStyle/>
          <a:p>
            <a:pPr marL="12700">
              <a:lnSpc>
                <a:spcPct val="100000"/>
              </a:lnSpc>
              <a:spcBef>
                <a:spcPts val="100"/>
              </a:spcBef>
            </a:pPr>
            <a:r>
              <a:rPr sz="4400" u="sng" dirty="0">
                <a:uFill>
                  <a:solidFill>
                    <a:srgbClr val="000000"/>
                  </a:solidFill>
                </a:uFill>
              </a:rPr>
              <a:t>What</a:t>
            </a:r>
            <a:r>
              <a:rPr sz="4400" u="sng" spc="-15" dirty="0">
                <a:uFill>
                  <a:solidFill>
                    <a:srgbClr val="000000"/>
                  </a:solidFill>
                </a:uFill>
              </a:rPr>
              <a:t> </a:t>
            </a:r>
            <a:r>
              <a:rPr sz="4400" u="sng" dirty="0">
                <a:uFill>
                  <a:solidFill>
                    <a:srgbClr val="000000"/>
                  </a:solidFill>
                </a:uFill>
              </a:rPr>
              <a:t>is</a:t>
            </a:r>
            <a:r>
              <a:rPr sz="4400" u="sng" spc="-25" dirty="0">
                <a:uFill>
                  <a:solidFill>
                    <a:srgbClr val="000000"/>
                  </a:solidFill>
                </a:uFill>
              </a:rPr>
              <a:t> </a:t>
            </a:r>
            <a:r>
              <a:rPr sz="4400" u="sng" spc="-10" dirty="0">
                <a:uFill>
                  <a:solidFill>
                    <a:srgbClr val="000000"/>
                  </a:solidFill>
                </a:uFill>
              </a:rPr>
              <a:t>Europe?</a:t>
            </a:r>
            <a:endParaRPr sz="4400"/>
          </a:p>
        </p:txBody>
      </p:sp>
      <p:sp>
        <p:nvSpPr>
          <p:cNvPr id="3" name="object 3"/>
          <p:cNvSpPr txBox="1"/>
          <p:nvPr/>
        </p:nvSpPr>
        <p:spPr>
          <a:xfrm>
            <a:off x="231140" y="1281430"/>
            <a:ext cx="2674620" cy="4538345"/>
          </a:xfrm>
          <a:prstGeom prst="rect">
            <a:avLst/>
          </a:prstGeom>
        </p:spPr>
        <p:txBody>
          <a:bodyPr vert="horz" wrap="square" lIns="0" tIns="43180" rIns="0" bIns="0" rtlCol="0">
            <a:spAutoFit/>
          </a:bodyPr>
          <a:lstStyle/>
          <a:p>
            <a:pPr marL="355600" marR="5080" indent="-342900">
              <a:lnSpc>
                <a:spcPct val="90000"/>
              </a:lnSpc>
              <a:spcBef>
                <a:spcPts val="340"/>
              </a:spcBef>
              <a:buFont typeface="Arial" panose="020B0604020202020204"/>
              <a:buChar char="•"/>
              <a:tabLst>
                <a:tab pos="355600" algn="l"/>
              </a:tabLst>
            </a:pPr>
            <a:r>
              <a:rPr sz="2000" b="1" dirty="0">
                <a:latin typeface="Calibri" panose="020F0502020204030204"/>
                <a:cs typeface="Calibri" panose="020F0502020204030204"/>
              </a:rPr>
              <a:t>Part</a:t>
            </a:r>
            <a:r>
              <a:rPr sz="2000" b="1" spc="-65" dirty="0">
                <a:latin typeface="Calibri" panose="020F0502020204030204"/>
                <a:cs typeface="Calibri" panose="020F0502020204030204"/>
              </a:rPr>
              <a:t> </a:t>
            </a:r>
            <a:r>
              <a:rPr sz="2000" b="1" dirty="0">
                <a:latin typeface="Calibri" panose="020F0502020204030204"/>
                <a:cs typeface="Calibri" panose="020F0502020204030204"/>
              </a:rPr>
              <a:t>of</a:t>
            </a:r>
            <a:r>
              <a:rPr sz="2000" b="1" spc="-55" dirty="0">
                <a:latin typeface="Calibri" panose="020F0502020204030204"/>
                <a:cs typeface="Calibri" panose="020F0502020204030204"/>
              </a:rPr>
              <a:t> </a:t>
            </a:r>
            <a:r>
              <a:rPr sz="2000" b="1" dirty="0">
                <a:latin typeface="Calibri" panose="020F0502020204030204"/>
                <a:cs typeface="Calibri" panose="020F0502020204030204"/>
              </a:rPr>
              <a:t>“Eurasia”</a:t>
            </a:r>
            <a:r>
              <a:rPr sz="2000" b="1" spc="-50" dirty="0">
                <a:latin typeface="Calibri" panose="020F0502020204030204"/>
                <a:cs typeface="Calibri" panose="020F0502020204030204"/>
              </a:rPr>
              <a:t> </a:t>
            </a:r>
            <a:r>
              <a:rPr sz="2000" b="1" spc="-20" dirty="0">
                <a:latin typeface="Calibri" panose="020F0502020204030204"/>
                <a:cs typeface="Calibri" panose="020F0502020204030204"/>
              </a:rPr>
              <a:t>west </a:t>
            </a:r>
            <a:r>
              <a:rPr sz="2000" b="1" dirty="0">
                <a:latin typeface="Calibri" panose="020F0502020204030204"/>
                <a:cs typeface="Calibri" panose="020F0502020204030204"/>
              </a:rPr>
              <a:t>of</a:t>
            </a:r>
            <a:r>
              <a:rPr sz="2000" b="1" spc="-25" dirty="0">
                <a:latin typeface="Calibri" panose="020F0502020204030204"/>
                <a:cs typeface="Calibri" panose="020F0502020204030204"/>
              </a:rPr>
              <a:t> </a:t>
            </a:r>
            <a:r>
              <a:rPr sz="2000" b="1" dirty="0">
                <a:latin typeface="Calibri" panose="020F0502020204030204"/>
                <a:cs typeface="Calibri" panose="020F0502020204030204"/>
              </a:rPr>
              <a:t>the</a:t>
            </a:r>
            <a:r>
              <a:rPr sz="2000" b="1" spc="-20" dirty="0">
                <a:latin typeface="Calibri" panose="020F0502020204030204"/>
                <a:cs typeface="Calibri" panose="020F0502020204030204"/>
              </a:rPr>
              <a:t> </a:t>
            </a:r>
            <a:r>
              <a:rPr sz="2000" b="1" u="sng" spc="-20" dirty="0">
                <a:uFill>
                  <a:solidFill>
                    <a:srgbClr val="000000"/>
                  </a:solidFill>
                </a:uFill>
                <a:latin typeface="Calibri" panose="020F0502020204030204"/>
                <a:cs typeface="Calibri" panose="020F0502020204030204"/>
              </a:rPr>
              <a:t>Urals</a:t>
            </a:r>
            <a:r>
              <a:rPr sz="2000" b="1" spc="-20" dirty="0">
                <a:latin typeface="Calibri" panose="020F0502020204030204"/>
                <a:cs typeface="Calibri" panose="020F0502020204030204"/>
              </a:rPr>
              <a:t> </a:t>
            </a:r>
            <a:r>
              <a:rPr sz="2000" b="1" u="sng" dirty="0">
                <a:uFill>
                  <a:solidFill>
                    <a:srgbClr val="000000"/>
                  </a:solidFill>
                </a:uFill>
                <a:latin typeface="Calibri" panose="020F0502020204030204"/>
                <a:cs typeface="Calibri" panose="020F0502020204030204"/>
              </a:rPr>
              <a:t>Mountains</a:t>
            </a:r>
            <a:r>
              <a:rPr sz="2000" b="1" dirty="0">
                <a:latin typeface="Calibri" panose="020F0502020204030204"/>
                <a:cs typeface="Calibri" panose="020F0502020204030204"/>
              </a:rPr>
              <a:t>,</a:t>
            </a:r>
            <a:r>
              <a:rPr sz="2000" b="1" spc="-95" dirty="0">
                <a:latin typeface="Calibri" panose="020F0502020204030204"/>
                <a:cs typeface="Calibri" panose="020F0502020204030204"/>
              </a:rPr>
              <a:t> </a:t>
            </a:r>
            <a:r>
              <a:rPr sz="2000" b="1" spc="-10" dirty="0">
                <a:latin typeface="Calibri" panose="020F0502020204030204"/>
                <a:cs typeface="Calibri" panose="020F0502020204030204"/>
              </a:rPr>
              <a:t>including </a:t>
            </a:r>
            <a:r>
              <a:rPr sz="2000" b="1" dirty="0">
                <a:latin typeface="Calibri" panose="020F0502020204030204"/>
                <a:cs typeface="Calibri" panose="020F0502020204030204"/>
              </a:rPr>
              <a:t>part</a:t>
            </a:r>
            <a:r>
              <a:rPr sz="2000" b="1" spc="-30" dirty="0">
                <a:latin typeface="Calibri" panose="020F0502020204030204"/>
                <a:cs typeface="Calibri" panose="020F0502020204030204"/>
              </a:rPr>
              <a:t> </a:t>
            </a:r>
            <a:r>
              <a:rPr sz="2000" b="1" dirty="0">
                <a:latin typeface="Calibri" panose="020F0502020204030204"/>
                <a:cs typeface="Calibri" panose="020F0502020204030204"/>
              </a:rPr>
              <a:t>of</a:t>
            </a:r>
            <a:r>
              <a:rPr sz="2000" b="1" spc="-15" dirty="0">
                <a:latin typeface="Calibri" panose="020F0502020204030204"/>
                <a:cs typeface="Calibri" panose="020F0502020204030204"/>
              </a:rPr>
              <a:t> </a:t>
            </a:r>
            <a:r>
              <a:rPr sz="2000" b="1" spc="-10" dirty="0">
                <a:latin typeface="Calibri" panose="020F0502020204030204"/>
                <a:cs typeface="Calibri" panose="020F0502020204030204"/>
              </a:rPr>
              <a:t>Russia.</a:t>
            </a:r>
            <a:endParaRPr sz="2000">
              <a:latin typeface="Calibri" panose="020F0502020204030204"/>
              <a:cs typeface="Calibri" panose="020F0502020204030204"/>
            </a:endParaRPr>
          </a:p>
          <a:p>
            <a:pPr>
              <a:lnSpc>
                <a:spcPct val="100000"/>
              </a:lnSpc>
              <a:spcBef>
                <a:spcPts val="710"/>
              </a:spcBef>
              <a:buFont typeface="Arial" panose="020B0604020202020204"/>
              <a:buChar char="•"/>
            </a:pPr>
            <a:endParaRPr sz="2000">
              <a:latin typeface="Calibri" panose="020F0502020204030204"/>
              <a:cs typeface="Calibri" panose="020F0502020204030204"/>
            </a:endParaRPr>
          </a:p>
          <a:p>
            <a:pPr marL="355600" marR="43180" indent="-342900">
              <a:lnSpc>
                <a:spcPts val="2160"/>
              </a:lnSpc>
              <a:spcBef>
                <a:spcPts val="5"/>
              </a:spcBef>
              <a:buFont typeface="Arial" panose="020B0604020202020204"/>
              <a:buChar char="•"/>
              <a:tabLst>
                <a:tab pos="355600" algn="l"/>
              </a:tabLst>
            </a:pPr>
            <a:r>
              <a:rPr sz="2000" b="1" dirty="0">
                <a:latin typeface="Calibri" panose="020F0502020204030204"/>
                <a:cs typeface="Calibri" panose="020F0502020204030204"/>
              </a:rPr>
              <a:t>A</a:t>
            </a:r>
            <a:r>
              <a:rPr sz="2000" b="1" spc="-5" dirty="0">
                <a:latin typeface="Calibri" panose="020F0502020204030204"/>
                <a:cs typeface="Calibri" panose="020F0502020204030204"/>
              </a:rPr>
              <a:t> </a:t>
            </a:r>
            <a:r>
              <a:rPr sz="2000" b="1" dirty="0">
                <a:latin typeface="Calibri" panose="020F0502020204030204"/>
                <a:cs typeface="Calibri" panose="020F0502020204030204"/>
              </a:rPr>
              <a:t>big</a:t>
            </a:r>
            <a:r>
              <a:rPr sz="2000" b="1" spc="-20" dirty="0">
                <a:latin typeface="Calibri" panose="020F0502020204030204"/>
                <a:cs typeface="Calibri" panose="020F0502020204030204"/>
              </a:rPr>
              <a:t> </a:t>
            </a:r>
            <a:r>
              <a:rPr sz="2000" b="1" u="sng" dirty="0">
                <a:uFill>
                  <a:solidFill>
                    <a:srgbClr val="000000"/>
                  </a:solidFill>
                </a:uFill>
                <a:latin typeface="Calibri" panose="020F0502020204030204"/>
                <a:cs typeface="Calibri" panose="020F0502020204030204"/>
              </a:rPr>
              <a:t>peninsula</a:t>
            </a:r>
            <a:r>
              <a:rPr sz="2000" b="1" spc="-25" dirty="0">
                <a:latin typeface="Calibri" panose="020F0502020204030204"/>
                <a:cs typeface="Calibri" panose="020F0502020204030204"/>
              </a:rPr>
              <a:t> </a:t>
            </a:r>
            <a:r>
              <a:rPr sz="2000" b="1" spc="-20" dirty="0">
                <a:latin typeface="Calibri" panose="020F0502020204030204"/>
                <a:cs typeface="Calibri" panose="020F0502020204030204"/>
              </a:rPr>
              <a:t>made </a:t>
            </a:r>
            <a:r>
              <a:rPr sz="2000" b="1" dirty="0">
                <a:latin typeface="Calibri" panose="020F0502020204030204"/>
                <a:cs typeface="Calibri" panose="020F0502020204030204"/>
              </a:rPr>
              <a:t>of</a:t>
            </a:r>
            <a:r>
              <a:rPr sz="2000" b="1" spc="-45" dirty="0">
                <a:latin typeface="Calibri" panose="020F0502020204030204"/>
                <a:cs typeface="Calibri" panose="020F0502020204030204"/>
              </a:rPr>
              <a:t> </a:t>
            </a:r>
            <a:r>
              <a:rPr sz="2000" b="1" dirty="0">
                <a:latin typeface="Calibri" panose="020F0502020204030204"/>
                <a:cs typeface="Calibri" panose="020F0502020204030204"/>
              </a:rPr>
              <a:t>many</a:t>
            </a:r>
            <a:r>
              <a:rPr sz="2000" b="1" spc="-50" dirty="0">
                <a:latin typeface="Calibri" panose="020F0502020204030204"/>
                <a:cs typeface="Calibri" panose="020F0502020204030204"/>
              </a:rPr>
              <a:t> </a:t>
            </a:r>
            <a:r>
              <a:rPr sz="2000" b="1" spc="-10" dirty="0">
                <a:latin typeface="Calibri" panose="020F0502020204030204"/>
                <a:cs typeface="Calibri" panose="020F0502020204030204"/>
              </a:rPr>
              <a:t>smaller peninsulas.</a:t>
            </a:r>
            <a:endParaRPr sz="2000">
              <a:latin typeface="Calibri" panose="020F0502020204030204"/>
              <a:cs typeface="Calibri" panose="020F0502020204030204"/>
            </a:endParaRPr>
          </a:p>
          <a:p>
            <a:pPr>
              <a:lnSpc>
                <a:spcPct val="100000"/>
              </a:lnSpc>
              <a:spcBef>
                <a:spcPts val="645"/>
              </a:spcBef>
              <a:buFont typeface="Arial" panose="020B0604020202020204"/>
              <a:buChar char="•"/>
            </a:pPr>
            <a:endParaRPr sz="2000">
              <a:latin typeface="Calibri" panose="020F0502020204030204"/>
              <a:cs typeface="Calibri" panose="020F0502020204030204"/>
            </a:endParaRPr>
          </a:p>
          <a:p>
            <a:pPr marL="355600" marR="283845" indent="-342900">
              <a:lnSpc>
                <a:spcPct val="90000"/>
              </a:lnSpc>
              <a:buFont typeface="Arial" panose="020B0604020202020204"/>
              <a:buChar char="•"/>
              <a:tabLst>
                <a:tab pos="355600" algn="l"/>
              </a:tabLst>
            </a:pPr>
            <a:r>
              <a:rPr sz="2000" b="1" u="sng" dirty="0">
                <a:uFill>
                  <a:solidFill>
                    <a:srgbClr val="000000"/>
                  </a:solidFill>
                </a:uFill>
                <a:latin typeface="Calibri" panose="020F0502020204030204"/>
                <a:cs typeface="Calibri" panose="020F0502020204030204"/>
              </a:rPr>
              <a:t>Dense</a:t>
            </a:r>
            <a:r>
              <a:rPr sz="2000" b="1" u="sng" spc="-35" dirty="0">
                <a:uFill>
                  <a:solidFill>
                    <a:srgbClr val="000000"/>
                  </a:solidFill>
                </a:uFill>
                <a:latin typeface="Calibri" panose="020F0502020204030204"/>
                <a:cs typeface="Calibri" panose="020F0502020204030204"/>
              </a:rPr>
              <a:t> </a:t>
            </a:r>
            <a:r>
              <a:rPr sz="2000" b="1" u="sng" spc="-10" dirty="0">
                <a:uFill>
                  <a:solidFill>
                    <a:srgbClr val="000000"/>
                  </a:solidFill>
                </a:uFill>
                <a:latin typeface="Calibri" panose="020F0502020204030204"/>
                <a:cs typeface="Calibri" panose="020F0502020204030204"/>
              </a:rPr>
              <a:t>population</a:t>
            </a:r>
            <a:r>
              <a:rPr sz="2000" b="1" spc="-10" dirty="0">
                <a:latin typeface="Calibri" panose="020F0502020204030204"/>
                <a:cs typeface="Calibri" panose="020F0502020204030204"/>
              </a:rPr>
              <a:t>, </a:t>
            </a:r>
            <a:r>
              <a:rPr sz="2000" b="1" dirty="0">
                <a:latin typeface="Calibri" panose="020F0502020204030204"/>
                <a:cs typeface="Calibri" panose="020F0502020204030204"/>
              </a:rPr>
              <a:t>crowded</a:t>
            </a:r>
            <a:r>
              <a:rPr sz="2000" b="1" spc="-65" dirty="0">
                <a:latin typeface="Calibri" panose="020F0502020204030204"/>
                <a:cs typeface="Calibri" panose="020F0502020204030204"/>
              </a:rPr>
              <a:t> </a:t>
            </a:r>
            <a:r>
              <a:rPr sz="2000" b="1" dirty="0">
                <a:latin typeface="Calibri" panose="020F0502020204030204"/>
                <a:cs typeface="Calibri" panose="020F0502020204030204"/>
              </a:rPr>
              <a:t>with</a:t>
            </a:r>
            <a:r>
              <a:rPr sz="2000" b="1" spc="-70" dirty="0">
                <a:latin typeface="Calibri" panose="020F0502020204030204"/>
                <a:cs typeface="Calibri" panose="020F0502020204030204"/>
              </a:rPr>
              <a:t> </a:t>
            </a:r>
            <a:r>
              <a:rPr sz="2000" b="1" spc="-20" dirty="0">
                <a:latin typeface="Calibri" panose="020F0502020204030204"/>
                <a:cs typeface="Calibri" panose="020F0502020204030204"/>
              </a:rPr>
              <a:t>large </a:t>
            </a:r>
            <a:r>
              <a:rPr sz="2000" b="1" spc="-10" dirty="0">
                <a:latin typeface="Calibri" panose="020F0502020204030204"/>
                <a:cs typeface="Calibri" panose="020F0502020204030204"/>
              </a:rPr>
              <a:t>cities.</a:t>
            </a:r>
            <a:endParaRPr sz="2000">
              <a:latin typeface="Calibri" panose="020F0502020204030204"/>
              <a:cs typeface="Calibri" panose="020F0502020204030204"/>
            </a:endParaRPr>
          </a:p>
          <a:p>
            <a:pPr>
              <a:lnSpc>
                <a:spcPct val="100000"/>
              </a:lnSpc>
              <a:spcBef>
                <a:spcPts val="435"/>
              </a:spcBef>
              <a:buFont typeface="Arial" panose="020B0604020202020204"/>
              <a:buChar char="•"/>
            </a:pPr>
            <a:endParaRPr sz="2000">
              <a:latin typeface="Calibri" panose="020F0502020204030204"/>
              <a:cs typeface="Calibri" panose="020F0502020204030204"/>
            </a:endParaRPr>
          </a:p>
          <a:p>
            <a:pPr marL="354965" indent="-342265">
              <a:lnSpc>
                <a:spcPts val="2280"/>
              </a:lnSpc>
              <a:spcBef>
                <a:spcPts val="5"/>
              </a:spcBef>
              <a:buFont typeface="Arial" panose="020B0604020202020204"/>
              <a:buChar char="•"/>
              <a:tabLst>
                <a:tab pos="354965" algn="l"/>
              </a:tabLst>
            </a:pPr>
            <a:r>
              <a:rPr sz="2000" b="1" dirty="0">
                <a:latin typeface="Calibri" panose="020F0502020204030204"/>
                <a:cs typeface="Calibri" panose="020F0502020204030204"/>
              </a:rPr>
              <a:t>Many</a:t>
            </a:r>
            <a:r>
              <a:rPr sz="2000" b="1" spc="-55" dirty="0">
                <a:latin typeface="Calibri" panose="020F0502020204030204"/>
                <a:cs typeface="Calibri" panose="020F0502020204030204"/>
              </a:rPr>
              <a:t> </a:t>
            </a:r>
            <a:r>
              <a:rPr sz="2000" b="1" u="sng" spc="-10" dirty="0">
                <a:uFill>
                  <a:solidFill>
                    <a:srgbClr val="000000"/>
                  </a:solidFill>
                </a:uFill>
                <a:latin typeface="Calibri" panose="020F0502020204030204"/>
                <a:cs typeface="Calibri" panose="020F0502020204030204"/>
              </a:rPr>
              <a:t>wealthy</a:t>
            </a:r>
            <a:endParaRPr sz="2000">
              <a:latin typeface="Calibri" panose="020F0502020204030204"/>
              <a:cs typeface="Calibri" panose="020F0502020204030204"/>
            </a:endParaRPr>
          </a:p>
          <a:p>
            <a:pPr marL="355600">
              <a:lnSpc>
                <a:spcPts val="2280"/>
              </a:lnSpc>
            </a:pPr>
            <a:r>
              <a:rPr sz="2000" b="1" spc="-10" dirty="0">
                <a:latin typeface="Calibri" panose="020F0502020204030204"/>
                <a:cs typeface="Calibri" panose="020F0502020204030204"/>
              </a:rPr>
              <a:t>countries.</a:t>
            </a:r>
            <a:endParaRPr sz="20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3352800" y="1143000"/>
            <a:ext cx="5486400" cy="54864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08200" y="-41960"/>
            <a:ext cx="5930265" cy="697230"/>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A</a:t>
            </a:r>
            <a:r>
              <a:rPr sz="4400" u="sng" spc="-50" dirty="0">
                <a:uFill>
                  <a:solidFill>
                    <a:srgbClr val="000000"/>
                  </a:solidFill>
                </a:uFill>
              </a:rPr>
              <a:t> </a:t>
            </a:r>
            <a:r>
              <a:rPr sz="4400" u="sng" dirty="0">
                <a:uFill>
                  <a:solidFill>
                    <a:srgbClr val="000000"/>
                  </a:solidFill>
                </a:uFill>
              </a:rPr>
              <a:t>Peninsula</a:t>
            </a:r>
            <a:r>
              <a:rPr sz="4400" u="sng" spc="-50" dirty="0">
                <a:uFill>
                  <a:solidFill>
                    <a:srgbClr val="000000"/>
                  </a:solidFill>
                </a:uFill>
              </a:rPr>
              <a:t> </a:t>
            </a:r>
            <a:r>
              <a:rPr sz="4400" u="sng" dirty="0">
                <a:uFill>
                  <a:solidFill>
                    <a:srgbClr val="000000"/>
                  </a:solidFill>
                </a:uFill>
              </a:rPr>
              <a:t>of</a:t>
            </a:r>
            <a:r>
              <a:rPr sz="4400" u="sng" spc="-40" dirty="0">
                <a:uFill>
                  <a:solidFill>
                    <a:srgbClr val="000000"/>
                  </a:solidFill>
                </a:uFill>
              </a:rPr>
              <a:t> </a:t>
            </a:r>
            <a:r>
              <a:rPr sz="4400" u="sng" spc="-10" dirty="0">
                <a:uFill>
                  <a:solidFill>
                    <a:srgbClr val="000000"/>
                  </a:solidFill>
                </a:uFill>
              </a:rPr>
              <a:t>Peninsulas</a:t>
            </a:r>
            <a:endParaRPr sz="4400"/>
          </a:p>
        </p:txBody>
      </p:sp>
      <p:pic>
        <p:nvPicPr>
          <p:cNvPr id="3" name="object 3"/>
          <p:cNvPicPr/>
          <p:nvPr/>
        </p:nvPicPr>
        <p:blipFill>
          <a:blip r:embed="rId1" cstate="print"/>
          <a:stretch>
            <a:fillRect/>
          </a:stretch>
        </p:blipFill>
        <p:spPr>
          <a:xfrm>
            <a:off x="2438400" y="1219200"/>
            <a:ext cx="6627876" cy="5262372"/>
          </a:xfrm>
          <a:prstGeom prst="rect">
            <a:avLst/>
          </a:prstGeom>
        </p:spPr>
      </p:pic>
      <p:sp>
        <p:nvSpPr>
          <p:cNvPr id="4" name="object 4"/>
          <p:cNvSpPr txBox="1"/>
          <p:nvPr/>
        </p:nvSpPr>
        <p:spPr>
          <a:xfrm>
            <a:off x="307340" y="1396949"/>
            <a:ext cx="2006600" cy="4295140"/>
          </a:xfrm>
          <a:prstGeom prst="rect">
            <a:avLst/>
          </a:prstGeom>
        </p:spPr>
        <p:txBody>
          <a:bodyPr vert="horz" wrap="square" lIns="0" tIns="13335" rIns="0" bIns="0" rtlCol="0">
            <a:spAutoFit/>
          </a:bodyPr>
          <a:lstStyle/>
          <a:p>
            <a:pPr marL="354965" indent="-342265">
              <a:lnSpc>
                <a:spcPct val="100000"/>
              </a:lnSpc>
              <a:spcBef>
                <a:spcPts val="105"/>
              </a:spcBef>
              <a:buFont typeface="Arial" panose="020B0604020202020204"/>
              <a:buChar char="•"/>
              <a:tabLst>
                <a:tab pos="354965" algn="l"/>
              </a:tabLst>
            </a:pPr>
            <a:r>
              <a:rPr sz="2000" b="1" spc="-10" dirty="0">
                <a:latin typeface="Arial" panose="020B0604020202020204"/>
                <a:cs typeface="Arial" panose="020B0604020202020204"/>
              </a:rPr>
              <a:t>Scandinavian</a:t>
            </a:r>
            <a:endParaRPr sz="2000">
              <a:latin typeface="Arial" panose="020B0604020202020204"/>
              <a:cs typeface="Arial" panose="020B0604020202020204"/>
            </a:endParaRPr>
          </a:p>
          <a:p>
            <a:pPr marL="355600">
              <a:lnSpc>
                <a:spcPct val="100000"/>
              </a:lnSpc>
              <a:spcBef>
                <a:spcPts val="5"/>
              </a:spcBef>
            </a:pPr>
            <a:r>
              <a:rPr sz="2000" b="1" spc="-10" dirty="0">
                <a:latin typeface="Arial" panose="020B0604020202020204"/>
                <a:cs typeface="Arial" panose="020B0604020202020204"/>
              </a:rPr>
              <a:t>Peninsula</a:t>
            </a:r>
            <a:endParaRPr sz="2000">
              <a:latin typeface="Arial" panose="020B0604020202020204"/>
              <a:cs typeface="Arial" panose="020B0604020202020204"/>
            </a:endParaRPr>
          </a:p>
          <a:p>
            <a:pPr>
              <a:lnSpc>
                <a:spcPct val="100000"/>
              </a:lnSpc>
              <a:spcBef>
                <a:spcPts val="95"/>
              </a:spcBef>
            </a:pPr>
            <a:endParaRPr sz="2000">
              <a:latin typeface="Arial" panose="020B0604020202020204"/>
              <a:cs typeface="Arial" panose="020B0604020202020204"/>
            </a:endParaRPr>
          </a:p>
          <a:p>
            <a:pPr marL="354965" indent="-342265">
              <a:lnSpc>
                <a:spcPct val="100000"/>
              </a:lnSpc>
              <a:spcBef>
                <a:spcPts val="5"/>
              </a:spcBef>
              <a:buFont typeface="Arial" panose="020B0604020202020204"/>
              <a:buChar char="•"/>
              <a:tabLst>
                <a:tab pos="354965" algn="l"/>
              </a:tabLst>
            </a:pPr>
            <a:r>
              <a:rPr sz="2000" b="1" spc="-10" dirty="0">
                <a:latin typeface="Arial" panose="020B0604020202020204"/>
                <a:cs typeface="Arial" panose="020B0604020202020204"/>
              </a:rPr>
              <a:t>Jutland</a:t>
            </a:r>
            <a:endParaRPr sz="2000">
              <a:latin typeface="Arial" panose="020B0604020202020204"/>
              <a:cs typeface="Arial" panose="020B0604020202020204"/>
            </a:endParaRPr>
          </a:p>
          <a:p>
            <a:pPr marL="355600">
              <a:lnSpc>
                <a:spcPct val="100000"/>
              </a:lnSpc>
            </a:pPr>
            <a:r>
              <a:rPr sz="2000" b="1" spc="-10" dirty="0">
                <a:latin typeface="Arial" panose="020B0604020202020204"/>
                <a:cs typeface="Arial" panose="020B0604020202020204"/>
              </a:rPr>
              <a:t>Peninsula</a:t>
            </a:r>
            <a:endParaRPr sz="2000">
              <a:latin typeface="Arial" panose="020B0604020202020204"/>
              <a:cs typeface="Arial" panose="020B0604020202020204"/>
            </a:endParaRPr>
          </a:p>
          <a:p>
            <a:pPr>
              <a:lnSpc>
                <a:spcPct val="100000"/>
              </a:lnSpc>
              <a:spcBef>
                <a:spcPts val="100"/>
              </a:spcBef>
            </a:pPr>
            <a:endParaRPr sz="2000">
              <a:latin typeface="Arial" panose="020B0604020202020204"/>
              <a:cs typeface="Arial" panose="020B0604020202020204"/>
            </a:endParaRPr>
          </a:p>
          <a:p>
            <a:pPr marL="355600" marR="441325" indent="-342900">
              <a:lnSpc>
                <a:spcPct val="100000"/>
              </a:lnSpc>
              <a:buFont typeface="Arial" panose="020B0604020202020204"/>
              <a:buChar char="•"/>
              <a:tabLst>
                <a:tab pos="355600" algn="l"/>
              </a:tabLst>
            </a:pPr>
            <a:r>
              <a:rPr sz="2000" b="1" spc="-10" dirty="0">
                <a:latin typeface="Arial" panose="020B0604020202020204"/>
                <a:cs typeface="Arial" panose="020B0604020202020204"/>
              </a:rPr>
              <a:t>Iberian Peninsula</a:t>
            </a:r>
            <a:endParaRPr sz="2000">
              <a:latin typeface="Arial" panose="020B0604020202020204"/>
              <a:cs typeface="Arial" panose="020B0604020202020204"/>
            </a:endParaRPr>
          </a:p>
          <a:p>
            <a:pPr>
              <a:lnSpc>
                <a:spcPct val="100000"/>
              </a:lnSpc>
              <a:spcBef>
                <a:spcPts val="105"/>
              </a:spcBef>
              <a:buFont typeface="Arial" panose="020B0604020202020204"/>
              <a:buChar char="•"/>
            </a:pPr>
            <a:endParaRPr sz="2000">
              <a:latin typeface="Arial" panose="020B0604020202020204"/>
              <a:cs typeface="Arial" panose="020B0604020202020204"/>
            </a:endParaRPr>
          </a:p>
          <a:p>
            <a:pPr marL="355600" marR="441325" indent="-342900">
              <a:lnSpc>
                <a:spcPct val="100000"/>
              </a:lnSpc>
              <a:buFont typeface="Arial" panose="020B0604020202020204"/>
              <a:buChar char="•"/>
              <a:tabLst>
                <a:tab pos="355600" algn="l"/>
              </a:tabLst>
            </a:pPr>
            <a:r>
              <a:rPr sz="2000" b="1" spc="-10" dirty="0">
                <a:latin typeface="Arial" panose="020B0604020202020204"/>
                <a:cs typeface="Arial" panose="020B0604020202020204"/>
              </a:rPr>
              <a:t>Italian Peninsula</a:t>
            </a:r>
            <a:endParaRPr sz="2000">
              <a:latin typeface="Arial" panose="020B0604020202020204"/>
              <a:cs typeface="Arial" panose="020B0604020202020204"/>
            </a:endParaRPr>
          </a:p>
          <a:p>
            <a:pPr>
              <a:lnSpc>
                <a:spcPct val="100000"/>
              </a:lnSpc>
              <a:spcBef>
                <a:spcPts val="100"/>
              </a:spcBef>
              <a:buFont typeface="Arial" panose="020B0604020202020204"/>
              <a:buChar char="•"/>
            </a:pPr>
            <a:endParaRPr sz="2000">
              <a:latin typeface="Arial" panose="020B0604020202020204"/>
              <a:cs typeface="Arial" panose="020B0604020202020204"/>
            </a:endParaRPr>
          </a:p>
          <a:p>
            <a:pPr marL="354965" indent="-342265">
              <a:lnSpc>
                <a:spcPct val="100000"/>
              </a:lnSpc>
              <a:buFont typeface="Arial" panose="020B0604020202020204"/>
              <a:buChar char="•"/>
              <a:tabLst>
                <a:tab pos="354965" algn="l"/>
              </a:tabLst>
            </a:pPr>
            <a:r>
              <a:rPr sz="2000" b="1" spc="-10" dirty="0">
                <a:latin typeface="Arial" panose="020B0604020202020204"/>
                <a:cs typeface="Arial" panose="020B0604020202020204"/>
              </a:rPr>
              <a:t>Balkan</a:t>
            </a:r>
            <a:endParaRPr sz="2000">
              <a:latin typeface="Arial" panose="020B0604020202020204"/>
              <a:cs typeface="Arial" panose="020B0604020202020204"/>
            </a:endParaRPr>
          </a:p>
          <a:p>
            <a:pPr marL="355600">
              <a:lnSpc>
                <a:spcPct val="100000"/>
              </a:lnSpc>
            </a:pPr>
            <a:r>
              <a:rPr sz="2000" b="1" spc="-10" dirty="0">
                <a:latin typeface="Arial" panose="020B0604020202020204"/>
                <a:cs typeface="Arial" panose="020B0604020202020204"/>
              </a:rPr>
              <a:t>Peninsula</a:t>
            </a:r>
            <a:endParaRPr sz="2000">
              <a:latin typeface="Arial" panose="020B0604020202020204"/>
              <a:cs typeface="Arial" panose="020B06040202020202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The Middle Ages</a:t>
            </a:r>
            <a:endParaRPr lang="en-US" sz="4800" b="1" i="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676400"/>
            <a:ext cx="6553200" cy="4525963"/>
          </a:xfrm>
        </p:spPr>
        <p:txBody>
          <a:bodyPr>
            <a:normAutofit fontScale="92500" lnSpcReduction="10000"/>
          </a:bodyPr>
          <a:lstStyle/>
          <a:p>
            <a:r>
              <a:rPr lang="en-US" dirty="0"/>
              <a:t>During the Middle Ages, many people lived under the feudal system.</a:t>
            </a:r>
            <a:endParaRPr lang="en-US" dirty="0"/>
          </a:p>
          <a:p>
            <a:r>
              <a:rPr lang="en-US" dirty="0"/>
              <a:t>In the feudal system, everyone had a place in society.  Most medieval society was divided into three classes: nobles, clergy, and serfs.</a:t>
            </a:r>
            <a:endParaRPr lang="en-US" dirty="0"/>
          </a:p>
          <a:p>
            <a:r>
              <a:rPr lang="en-US" dirty="0"/>
              <a:t>Duke William of Normandy brought feudalism to England when he conquered the country in 1066.  He became King William I of England.</a:t>
            </a:r>
            <a:endParaRPr lang="en-US" dirty="0"/>
          </a:p>
        </p:txBody>
      </p:sp>
      <p:pic>
        <p:nvPicPr>
          <p:cNvPr id="8194" name="Picture 2" descr="http://members.tripod.com/~warlight/Feudal.jpg"/>
          <p:cNvPicPr>
            <a:picLocks noChangeAspect="1" noChangeArrowheads="1"/>
          </p:cNvPicPr>
          <p:nvPr/>
        </p:nvPicPr>
        <p:blipFill>
          <a:blip r:embed="rId1"/>
          <a:srcRect/>
          <a:stretch>
            <a:fillRect/>
          </a:stretch>
        </p:blipFill>
        <p:spPr bwMode="auto">
          <a:xfrm>
            <a:off x="7010400" y="838200"/>
            <a:ext cx="1914525" cy="5162550"/>
          </a:xfrm>
          <a:prstGeom prst="rect">
            <a:avLst/>
          </a:prstGeom>
          <a:noFill/>
        </p:spPr>
      </p:pic>
      <p:pic>
        <p:nvPicPr>
          <p:cNvPr id="8198" name="Picture 6" descr="http://thetickingrose.com/europe/images/6william.jpg"/>
          <p:cNvPicPr>
            <a:picLocks noChangeAspect="1" noChangeArrowheads="1"/>
          </p:cNvPicPr>
          <p:nvPr/>
        </p:nvPicPr>
        <p:blipFill>
          <a:blip r:embed="rId2"/>
          <a:srcRect/>
          <a:stretch>
            <a:fillRect/>
          </a:stretch>
        </p:blipFill>
        <p:spPr bwMode="auto">
          <a:xfrm>
            <a:off x="-38100" y="27878"/>
            <a:ext cx="2210794" cy="1267522"/>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93877" y="-41960"/>
            <a:ext cx="8004809" cy="697230"/>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Major</a:t>
            </a:r>
            <a:r>
              <a:rPr sz="4400" u="sng" spc="-55" dirty="0">
                <a:uFill>
                  <a:solidFill>
                    <a:srgbClr val="000000"/>
                  </a:solidFill>
                </a:uFill>
              </a:rPr>
              <a:t> </a:t>
            </a:r>
            <a:r>
              <a:rPr sz="4400" u="sng" dirty="0">
                <a:uFill>
                  <a:solidFill>
                    <a:srgbClr val="000000"/>
                  </a:solidFill>
                </a:uFill>
              </a:rPr>
              <a:t>Mountain</a:t>
            </a:r>
            <a:r>
              <a:rPr sz="4400" u="sng" spc="-50" dirty="0">
                <a:uFill>
                  <a:solidFill>
                    <a:srgbClr val="000000"/>
                  </a:solidFill>
                </a:uFill>
              </a:rPr>
              <a:t> </a:t>
            </a:r>
            <a:r>
              <a:rPr sz="4400" u="sng" dirty="0">
                <a:uFill>
                  <a:solidFill>
                    <a:srgbClr val="000000"/>
                  </a:solidFill>
                </a:uFill>
              </a:rPr>
              <a:t>Ranges</a:t>
            </a:r>
            <a:r>
              <a:rPr sz="4400" u="sng" spc="-55" dirty="0">
                <a:uFill>
                  <a:solidFill>
                    <a:srgbClr val="000000"/>
                  </a:solidFill>
                </a:uFill>
              </a:rPr>
              <a:t> </a:t>
            </a:r>
            <a:r>
              <a:rPr sz="4400" u="sng" dirty="0">
                <a:uFill>
                  <a:solidFill>
                    <a:srgbClr val="000000"/>
                  </a:solidFill>
                </a:uFill>
              </a:rPr>
              <a:t>of</a:t>
            </a:r>
            <a:r>
              <a:rPr sz="4400" u="sng" spc="-50" dirty="0">
                <a:uFill>
                  <a:solidFill>
                    <a:srgbClr val="000000"/>
                  </a:solidFill>
                </a:uFill>
              </a:rPr>
              <a:t> </a:t>
            </a:r>
            <a:r>
              <a:rPr sz="4400" u="sng" spc="-10" dirty="0">
                <a:uFill>
                  <a:solidFill>
                    <a:srgbClr val="000000"/>
                  </a:solidFill>
                </a:uFill>
              </a:rPr>
              <a:t>Europe</a:t>
            </a:r>
            <a:endParaRPr sz="4400"/>
          </a:p>
        </p:txBody>
      </p:sp>
      <p:sp>
        <p:nvSpPr>
          <p:cNvPr id="3" name="object 3"/>
          <p:cNvSpPr txBox="1"/>
          <p:nvPr/>
        </p:nvSpPr>
        <p:spPr>
          <a:xfrm>
            <a:off x="78739" y="1189990"/>
            <a:ext cx="2711450" cy="5122545"/>
          </a:xfrm>
          <a:prstGeom prst="rect">
            <a:avLst/>
          </a:prstGeom>
        </p:spPr>
        <p:txBody>
          <a:bodyPr vert="horz" wrap="square" lIns="0" tIns="12065" rIns="0" bIns="0" rtlCol="0">
            <a:spAutoFit/>
          </a:bodyPr>
          <a:lstStyle/>
          <a:p>
            <a:pPr marL="354965" indent="-342265">
              <a:lnSpc>
                <a:spcPts val="2510"/>
              </a:lnSpc>
              <a:spcBef>
                <a:spcPts val="95"/>
              </a:spcBef>
              <a:buFont typeface="Arial" panose="020B0604020202020204"/>
              <a:buChar char="•"/>
              <a:tabLst>
                <a:tab pos="354965" algn="l"/>
              </a:tabLst>
            </a:pPr>
            <a:r>
              <a:rPr sz="2200" b="1" u="sng" dirty="0">
                <a:uFill>
                  <a:solidFill>
                    <a:srgbClr val="000000"/>
                  </a:solidFill>
                </a:uFill>
                <a:latin typeface="Calibri" panose="020F0502020204030204"/>
                <a:cs typeface="Calibri" panose="020F0502020204030204"/>
              </a:rPr>
              <a:t>Alps</a:t>
            </a:r>
            <a:r>
              <a:rPr sz="2200" b="1" spc="-25" dirty="0">
                <a:latin typeface="Calibri" panose="020F0502020204030204"/>
                <a:cs typeface="Calibri" panose="020F0502020204030204"/>
              </a:rPr>
              <a:t> </a:t>
            </a:r>
            <a:r>
              <a:rPr sz="2200" b="1" dirty="0">
                <a:latin typeface="Calibri" panose="020F0502020204030204"/>
                <a:cs typeface="Calibri" panose="020F0502020204030204"/>
              </a:rPr>
              <a:t>–</a:t>
            </a:r>
            <a:r>
              <a:rPr sz="2200" b="1" spc="-30" dirty="0">
                <a:latin typeface="Calibri" panose="020F0502020204030204"/>
                <a:cs typeface="Calibri" panose="020F0502020204030204"/>
              </a:rPr>
              <a:t> </a:t>
            </a:r>
            <a:r>
              <a:rPr sz="2200" i="1" spc="-10" dirty="0">
                <a:latin typeface="Calibri" panose="020F0502020204030204"/>
                <a:cs typeface="Calibri" panose="020F0502020204030204"/>
              </a:rPr>
              <a:t>Southern</a:t>
            </a:r>
            <a:endParaRPr sz="2200">
              <a:latin typeface="Calibri" panose="020F0502020204030204"/>
              <a:cs typeface="Calibri" panose="020F0502020204030204"/>
            </a:endParaRPr>
          </a:p>
          <a:p>
            <a:pPr marL="355600">
              <a:lnSpc>
                <a:spcPts val="2510"/>
              </a:lnSpc>
            </a:pPr>
            <a:r>
              <a:rPr sz="2200" i="1" spc="-10" dirty="0">
                <a:latin typeface="Calibri" panose="020F0502020204030204"/>
                <a:cs typeface="Calibri" panose="020F0502020204030204"/>
              </a:rPr>
              <a:t>Europe</a:t>
            </a:r>
            <a:endParaRPr sz="2200">
              <a:latin typeface="Calibri" panose="020F0502020204030204"/>
              <a:cs typeface="Calibri" panose="020F0502020204030204"/>
            </a:endParaRPr>
          </a:p>
          <a:p>
            <a:pPr>
              <a:lnSpc>
                <a:spcPct val="100000"/>
              </a:lnSpc>
              <a:spcBef>
                <a:spcPts val="485"/>
              </a:spcBef>
            </a:pPr>
            <a:endParaRPr sz="2200">
              <a:latin typeface="Calibri" panose="020F0502020204030204"/>
              <a:cs typeface="Calibri" panose="020F0502020204030204"/>
            </a:endParaRPr>
          </a:p>
          <a:p>
            <a:pPr marL="354965" indent="-342265">
              <a:lnSpc>
                <a:spcPct val="100000"/>
              </a:lnSpc>
              <a:buFont typeface="Arial" panose="020B0604020202020204"/>
              <a:buChar char="•"/>
              <a:tabLst>
                <a:tab pos="354965" algn="l"/>
              </a:tabLst>
            </a:pPr>
            <a:r>
              <a:rPr sz="2200" b="1" u="sng" dirty="0">
                <a:uFill>
                  <a:solidFill>
                    <a:srgbClr val="000000"/>
                  </a:solidFill>
                </a:uFill>
                <a:latin typeface="Calibri" panose="020F0502020204030204"/>
                <a:cs typeface="Calibri" panose="020F0502020204030204"/>
              </a:rPr>
              <a:t>Apennines</a:t>
            </a:r>
            <a:r>
              <a:rPr sz="2200" b="1" u="sng" spc="-45" dirty="0">
                <a:uFill>
                  <a:solidFill>
                    <a:srgbClr val="000000"/>
                  </a:solidFill>
                </a:uFill>
                <a:latin typeface="Calibri" panose="020F0502020204030204"/>
                <a:cs typeface="Calibri" panose="020F0502020204030204"/>
              </a:rPr>
              <a:t> </a:t>
            </a:r>
            <a:r>
              <a:rPr sz="2200" b="1" u="sng" dirty="0">
                <a:uFill>
                  <a:solidFill>
                    <a:srgbClr val="000000"/>
                  </a:solidFill>
                </a:uFill>
                <a:latin typeface="Calibri" panose="020F0502020204030204"/>
                <a:cs typeface="Calibri" panose="020F0502020204030204"/>
              </a:rPr>
              <a:t>-</a:t>
            </a:r>
            <a:r>
              <a:rPr sz="2200" b="1" u="sng" spc="-50" dirty="0">
                <a:uFill>
                  <a:solidFill>
                    <a:srgbClr val="000000"/>
                  </a:solidFill>
                </a:uFill>
                <a:latin typeface="Calibri" panose="020F0502020204030204"/>
                <a:cs typeface="Calibri" panose="020F0502020204030204"/>
              </a:rPr>
              <a:t> </a:t>
            </a:r>
            <a:r>
              <a:rPr sz="2200" i="1" spc="-10" dirty="0">
                <a:latin typeface="Calibri" panose="020F0502020204030204"/>
                <a:cs typeface="Calibri" panose="020F0502020204030204"/>
              </a:rPr>
              <a:t>Italy</a:t>
            </a:r>
            <a:endParaRPr sz="2200">
              <a:latin typeface="Calibri" panose="020F0502020204030204"/>
              <a:cs typeface="Calibri" panose="020F0502020204030204"/>
            </a:endParaRPr>
          </a:p>
          <a:p>
            <a:pPr>
              <a:lnSpc>
                <a:spcPct val="100000"/>
              </a:lnSpc>
              <a:spcBef>
                <a:spcPts val="780"/>
              </a:spcBef>
              <a:buFont typeface="Arial" panose="020B0604020202020204"/>
              <a:buChar char="•"/>
            </a:pPr>
            <a:endParaRPr sz="2200">
              <a:latin typeface="Calibri" panose="020F0502020204030204"/>
              <a:cs typeface="Calibri" panose="020F0502020204030204"/>
            </a:endParaRPr>
          </a:p>
          <a:p>
            <a:pPr marL="355600" marR="650875" indent="-342900">
              <a:lnSpc>
                <a:spcPts val="2380"/>
              </a:lnSpc>
              <a:buFont typeface="Arial" panose="020B0604020202020204"/>
              <a:buChar char="•"/>
              <a:tabLst>
                <a:tab pos="355600" algn="l"/>
              </a:tabLst>
            </a:pPr>
            <a:r>
              <a:rPr sz="2200" b="1" u="sng" dirty="0">
                <a:uFill>
                  <a:solidFill>
                    <a:srgbClr val="000000"/>
                  </a:solidFill>
                </a:uFill>
                <a:latin typeface="Calibri" panose="020F0502020204030204"/>
                <a:cs typeface="Calibri" panose="020F0502020204030204"/>
              </a:rPr>
              <a:t>Carpathians</a:t>
            </a:r>
            <a:r>
              <a:rPr sz="2200" b="1" u="sng" spc="-85" dirty="0">
                <a:uFill>
                  <a:solidFill>
                    <a:srgbClr val="000000"/>
                  </a:solidFill>
                </a:uFill>
                <a:latin typeface="Calibri" panose="020F0502020204030204"/>
                <a:cs typeface="Calibri" panose="020F0502020204030204"/>
              </a:rPr>
              <a:t> </a:t>
            </a:r>
            <a:r>
              <a:rPr sz="2200" i="1" spc="-50" dirty="0">
                <a:latin typeface="Calibri" panose="020F0502020204030204"/>
                <a:cs typeface="Calibri" panose="020F0502020204030204"/>
              </a:rPr>
              <a:t>– </a:t>
            </a:r>
            <a:r>
              <a:rPr sz="2200" i="1" spc="-10" dirty="0">
                <a:latin typeface="Calibri" panose="020F0502020204030204"/>
                <a:cs typeface="Calibri" panose="020F0502020204030204"/>
              </a:rPr>
              <a:t>Eastern</a:t>
            </a:r>
            <a:r>
              <a:rPr sz="2200" i="1" spc="-75" dirty="0">
                <a:latin typeface="Calibri" panose="020F0502020204030204"/>
                <a:cs typeface="Calibri" panose="020F0502020204030204"/>
              </a:rPr>
              <a:t> </a:t>
            </a:r>
            <a:r>
              <a:rPr sz="2200" i="1" spc="-10" dirty="0">
                <a:latin typeface="Calibri" panose="020F0502020204030204"/>
                <a:cs typeface="Calibri" panose="020F0502020204030204"/>
              </a:rPr>
              <a:t>Europe</a:t>
            </a:r>
            <a:endParaRPr sz="2200">
              <a:latin typeface="Calibri" panose="020F0502020204030204"/>
              <a:cs typeface="Calibri" panose="020F0502020204030204"/>
            </a:endParaRPr>
          </a:p>
          <a:p>
            <a:pPr>
              <a:lnSpc>
                <a:spcPct val="100000"/>
              </a:lnSpc>
              <a:spcBef>
                <a:spcPts val="740"/>
              </a:spcBef>
              <a:buFont typeface="Arial" panose="020B0604020202020204"/>
              <a:buChar char="•"/>
            </a:pPr>
            <a:endParaRPr sz="2200">
              <a:latin typeface="Calibri" panose="020F0502020204030204"/>
              <a:cs typeface="Calibri" panose="020F0502020204030204"/>
            </a:endParaRPr>
          </a:p>
          <a:p>
            <a:pPr marL="355600" marR="8890" indent="-342900">
              <a:lnSpc>
                <a:spcPts val="2380"/>
              </a:lnSpc>
              <a:buFont typeface="Arial" panose="020B0604020202020204"/>
              <a:buChar char="•"/>
              <a:tabLst>
                <a:tab pos="355600" algn="l"/>
              </a:tabLst>
            </a:pPr>
            <a:r>
              <a:rPr sz="2200" b="1" u="sng" dirty="0">
                <a:uFill>
                  <a:solidFill>
                    <a:srgbClr val="000000"/>
                  </a:solidFill>
                </a:uFill>
                <a:latin typeface="Calibri" panose="020F0502020204030204"/>
                <a:cs typeface="Calibri" panose="020F0502020204030204"/>
              </a:rPr>
              <a:t>Pyrenees</a:t>
            </a:r>
            <a:r>
              <a:rPr sz="2200" b="1" spc="-30" dirty="0">
                <a:latin typeface="Calibri" panose="020F0502020204030204"/>
                <a:cs typeface="Calibri" panose="020F0502020204030204"/>
              </a:rPr>
              <a:t> </a:t>
            </a:r>
            <a:r>
              <a:rPr sz="2200" b="1" dirty="0">
                <a:latin typeface="Calibri" panose="020F0502020204030204"/>
                <a:cs typeface="Calibri" panose="020F0502020204030204"/>
              </a:rPr>
              <a:t>–</a:t>
            </a:r>
            <a:r>
              <a:rPr sz="2200" b="1" spc="-55" dirty="0">
                <a:latin typeface="Calibri" panose="020F0502020204030204"/>
                <a:cs typeface="Calibri" panose="020F0502020204030204"/>
              </a:rPr>
              <a:t> </a:t>
            </a:r>
            <a:r>
              <a:rPr sz="2200" i="1" spc="-10" dirty="0">
                <a:latin typeface="Calibri" panose="020F0502020204030204"/>
                <a:cs typeface="Calibri" panose="020F0502020204030204"/>
              </a:rPr>
              <a:t>Separate </a:t>
            </a:r>
            <a:r>
              <a:rPr sz="2200" i="1" dirty="0">
                <a:latin typeface="Calibri" panose="020F0502020204030204"/>
                <a:cs typeface="Calibri" panose="020F0502020204030204"/>
              </a:rPr>
              <a:t>France</a:t>
            </a:r>
            <a:r>
              <a:rPr sz="2200" i="1" spc="-55" dirty="0">
                <a:latin typeface="Calibri" panose="020F0502020204030204"/>
                <a:cs typeface="Calibri" panose="020F0502020204030204"/>
              </a:rPr>
              <a:t> </a:t>
            </a:r>
            <a:r>
              <a:rPr sz="2200" i="1" dirty="0">
                <a:latin typeface="Calibri" panose="020F0502020204030204"/>
                <a:cs typeface="Calibri" panose="020F0502020204030204"/>
              </a:rPr>
              <a:t>and</a:t>
            </a:r>
            <a:r>
              <a:rPr sz="2200" i="1" spc="-45" dirty="0">
                <a:latin typeface="Calibri" panose="020F0502020204030204"/>
                <a:cs typeface="Calibri" panose="020F0502020204030204"/>
              </a:rPr>
              <a:t> </a:t>
            </a:r>
            <a:r>
              <a:rPr sz="2200" i="1" spc="-10" dirty="0">
                <a:latin typeface="Calibri" panose="020F0502020204030204"/>
                <a:cs typeface="Calibri" panose="020F0502020204030204"/>
              </a:rPr>
              <a:t>Spain</a:t>
            </a:r>
            <a:endParaRPr sz="2200">
              <a:latin typeface="Calibri" panose="020F0502020204030204"/>
              <a:cs typeface="Calibri" panose="020F0502020204030204"/>
            </a:endParaRPr>
          </a:p>
          <a:p>
            <a:pPr>
              <a:lnSpc>
                <a:spcPct val="100000"/>
              </a:lnSpc>
              <a:spcBef>
                <a:spcPts val="705"/>
              </a:spcBef>
              <a:buFont typeface="Arial" panose="020B0604020202020204"/>
              <a:buChar char="•"/>
            </a:pPr>
            <a:endParaRPr sz="2200">
              <a:latin typeface="Calibri" panose="020F0502020204030204"/>
              <a:cs typeface="Calibri" panose="020F0502020204030204"/>
            </a:endParaRPr>
          </a:p>
          <a:p>
            <a:pPr marL="355600" marR="5080" indent="-342900">
              <a:lnSpc>
                <a:spcPct val="90000"/>
              </a:lnSpc>
              <a:spcBef>
                <a:spcPts val="5"/>
              </a:spcBef>
              <a:buFont typeface="Arial" panose="020B0604020202020204"/>
              <a:buChar char="•"/>
              <a:tabLst>
                <a:tab pos="355600" algn="l"/>
              </a:tabLst>
            </a:pPr>
            <a:r>
              <a:rPr sz="2200" b="1" u="sng" dirty="0">
                <a:uFill>
                  <a:solidFill>
                    <a:srgbClr val="000000"/>
                  </a:solidFill>
                </a:uFill>
                <a:latin typeface="Calibri" panose="020F0502020204030204"/>
                <a:cs typeface="Calibri" panose="020F0502020204030204"/>
              </a:rPr>
              <a:t>Urals</a:t>
            </a:r>
            <a:r>
              <a:rPr sz="2200" b="1" spc="-25" dirty="0">
                <a:latin typeface="Calibri" panose="020F0502020204030204"/>
                <a:cs typeface="Calibri" panose="020F0502020204030204"/>
              </a:rPr>
              <a:t> </a:t>
            </a:r>
            <a:r>
              <a:rPr sz="2200" b="1" dirty="0">
                <a:latin typeface="Calibri" panose="020F0502020204030204"/>
                <a:cs typeface="Calibri" panose="020F0502020204030204"/>
              </a:rPr>
              <a:t>–</a:t>
            </a:r>
            <a:r>
              <a:rPr sz="2200" b="1" spc="-25" dirty="0">
                <a:latin typeface="Calibri" panose="020F0502020204030204"/>
                <a:cs typeface="Calibri" panose="020F0502020204030204"/>
              </a:rPr>
              <a:t> </a:t>
            </a:r>
            <a:r>
              <a:rPr sz="2200" i="1" spc="-10" dirty="0">
                <a:latin typeface="Calibri" panose="020F0502020204030204"/>
                <a:cs typeface="Calibri" panose="020F0502020204030204"/>
              </a:rPr>
              <a:t>Mountains</a:t>
            </a:r>
            <a:r>
              <a:rPr sz="2200" i="1" spc="-70" dirty="0">
                <a:latin typeface="Calibri" panose="020F0502020204030204"/>
                <a:cs typeface="Calibri" panose="020F0502020204030204"/>
              </a:rPr>
              <a:t> </a:t>
            </a:r>
            <a:r>
              <a:rPr sz="2200" i="1" spc="-25" dirty="0">
                <a:latin typeface="Calibri" panose="020F0502020204030204"/>
                <a:cs typeface="Calibri" panose="020F0502020204030204"/>
              </a:rPr>
              <a:t>in </a:t>
            </a:r>
            <a:r>
              <a:rPr sz="2200" i="1" dirty="0">
                <a:latin typeface="Calibri" panose="020F0502020204030204"/>
                <a:cs typeface="Calibri" panose="020F0502020204030204"/>
              </a:rPr>
              <a:t>Russia,</a:t>
            </a:r>
            <a:r>
              <a:rPr sz="2200" i="1" spc="-30" dirty="0">
                <a:latin typeface="Calibri" panose="020F0502020204030204"/>
                <a:cs typeface="Calibri" panose="020F0502020204030204"/>
              </a:rPr>
              <a:t> </a:t>
            </a:r>
            <a:r>
              <a:rPr sz="2200" i="1" dirty="0">
                <a:latin typeface="Calibri" panose="020F0502020204030204"/>
                <a:cs typeface="Calibri" panose="020F0502020204030204"/>
              </a:rPr>
              <a:t>run</a:t>
            </a:r>
            <a:r>
              <a:rPr sz="2200" i="1" spc="-30" dirty="0">
                <a:latin typeface="Calibri" panose="020F0502020204030204"/>
                <a:cs typeface="Calibri" panose="020F0502020204030204"/>
              </a:rPr>
              <a:t> </a:t>
            </a:r>
            <a:r>
              <a:rPr sz="2200" i="1" dirty="0">
                <a:latin typeface="Calibri" panose="020F0502020204030204"/>
                <a:cs typeface="Calibri" panose="020F0502020204030204"/>
              </a:rPr>
              <a:t>North</a:t>
            </a:r>
            <a:r>
              <a:rPr sz="2200" i="1" spc="-20" dirty="0">
                <a:latin typeface="Calibri" panose="020F0502020204030204"/>
                <a:cs typeface="Calibri" panose="020F0502020204030204"/>
              </a:rPr>
              <a:t> </a:t>
            </a:r>
            <a:r>
              <a:rPr sz="2200" i="1" spc="-25" dirty="0">
                <a:latin typeface="Calibri" panose="020F0502020204030204"/>
                <a:cs typeface="Calibri" panose="020F0502020204030204"/>
              </a:rPr>
              <a:t>to </a:t>
            </a:r>
            <a:r>
              <a:rPr sz="2200" i="1" dirty="0">
                <a:latin typeface="Calibri" panose="020F0502020204030204"/>
                <a:cs typeface="Calibri" panose="020F0502020204030204"/>
              </a:rPr>
              <a:t>South.</a:t>
            </a:r>
            <a:r>
              <a:rPr sz="2200" i="1" spc="-30" dirty="0">
                <a:latin typeface="Calibri" panose="020F0502020204030204"/>
                <a:cs typeface="Calibri" panose="020F0502020204030204"/>
              </a:rPr>
              <a:t> </a:t>
            </a:r>
            <a:r>
              <a:rPr sz="2200" i="1" spc="-10" dirty="0">
                <a:latin typeface="Calibri" panose="020F0502020204030204"/>
                <a:cs typeface="Calibri" panose="020F0502020204030204"/>
              </a:rPr>
              <a:t>Divides </a:t>
            </a:r>
            <a:r>
              <a:rPr sz="2200" i="1" dirty="0">
                <a:latin typeface="Calibri" panose="020F0502020204030204"/>
                <a:cs typeface="Calibri" panose="020F0502020204030204"/>
              </a:rPr>
              <a:t>Europe</a:t>
            </a:r>
            <a:r>
              <a:rPr sz="2200" i="1" spc="-30" dirty="0">
                <a:latin typeface="Calibri" panose="020F0502020204030204"/>
                <a:cs typeface="Calibri" panose="020F0502020204030204"/>
              </a:rPr>
              <a:t> </a:t>
            </a:r>
            <a:r>
              <a:rPr sz="2200" i="1" dirty="0">
                <a:latin typeface="Calibri" panose="020F0502020204030204"/>
                <a:cs typeface="Calibri" panose="020F0502020204030204"/>
              </a:rPr>
              <a:t>from</a:t>
            </a:r>
            <a:r>
              <a:rPr sz="2200" i="1" spc="-25" dirty="0">
                <a:latin typeface="Calibri" panose="020F0502020204030204"/>
                <a:cs typeface="Calibri" panose="020F0502020204030204"/>
              </a:rPr>
              <a:t> </a:t>
            </a:r>
            <a:r>
              <a:rPr sz="2200" i="1" spc="-10" dirty="0">
                <a:latin typeface="Calibri" panose="020F0502020204030204"/>
                <a:cs typeface="Calibri" panose="020F0502020204030204"/>
              </a:rPr>
              <a:t>Asia.</a:t>
            </a:r>
            <a:endParaRPr sz="22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2904744" y="1219200"/>
            <a:ext cx="6239256" cy="4953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24608" y="-41960"/>
            <a:ext cx="5339715" cy="697230"/>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Major</a:t>
            </a:r>
            <a:r>
              <a:rPr sz="4400" u="sng" spc="-55" dirty="0">
                <a:uFill>
                  <a:solidFill>
                    <a:srgbClr val="000000"/>
                  </a:solidFill>
                </a:uFill>
              </a:rPr>
              <a:t> </a:t>
            </a:r>
            <a:r>
              <a:rPr sz="4400" u="sng" dirty="0">
                <a:uFill>
                  <a:solidFill>
                    <a:srgbClr val="000000"/>
                  </a:solidFill>
                </a:uFill>
              </a:rPr>
              <a:t>Rivers</a:t>
            </a:r>
            <a:r>
              <a:rPr sz="4400" u="sng" spc="-75" dirty="0">
                <a:uFill>
                  <a:solidFill>
                    <a:srgbClr val="000000"/>
                  </a:solidFill>
                </a:uFill>
              </a:rPr>
              <a:t> </a:t>
            </a:r>
            <a:r>
              <a:rPr sz="4400" u="sng" dirty="0">
                <a:uFill>
                  <a:solidFill>
                    <a:srgbClr val="000000"/>
                  </a:solidFill>
                </a:uFill>
              </a:rPr>
              <a:t>of</a:t>
            </a:r>
            <a:r>
              <a:rPr sz="4400" u="sng" spc="-50" dirty="0">
                <a:uFill>
                  <a:solidFill>
                    <a:srgbClr val="000000"/>
                  </a:solidFill>
                </a:uFill>
              </a:rPr>
              <a:t> </a:t>
            </a:r>
            <a:r>
              <a:rPr sz="4400" u="sng" spc="-10" dirty="0">
                <a:uFill>
                  <a:solidFill>
                    <a:srgbClr val="000000"/>
                  </a:solidFill>
                </a:uFill>
              </a:rPr>
              <a:t>Europe</a:t>
            </a:r>
            <a:endParaRPr sz="4400"/>
          </a:p>
        </p:txBody>
      </p:sp>
      <p:sp>
        <p:nvSpPr>
          <p:cNvPr id="3" name="object 3"/>
          <p:cNvSpPr txBox="1"/>
          <p:nvPr/>
        </p:nvSpPr>
        <p:spPr>
          <a:xfrm>
            <a:off x="231140" y="1332941"/>
            <a:ext cx="2286635" cy="4787900"/>
          </a:xfrm>
          <a:prstGeom prst="rect">
            <a:avLst/>
          </a:prstGeom>
        </p:spPr>
        <p:txBody>
          <a:bodyPr vert="horz" wrap="square" lIns="0" tIns="12065" rIns="0" bIns="0" rtlCol="0">
            <a:spAutoFit/>
          </a:bodyPr>
          <a:lstStyle/>
          <a:p>
            <a:pPr marL="354965" indent="-342265">
              <a:lnSpc>
                <a:spcPct val="100000"/>
              </a:lnSpc>
              <a:spcBef>
                <a:spcPts val="95"/>
              </a:spcBef>
              <a:buFont typeface="Arial" panose="020B0604020202020204"/>
              <a:buChar char="•"/>
              <a:tabLst>
                <a:tab pos="354965" algn="l"/>
              </a:tabLst>
            </a:pPr>
            <a:r>
              <a:rPr sz="2200" b="1" u="sng" dirty="0">
                <a:uFill>
                  <a:solidFill>
                    <a:srgbClr val="000000"/>
                  </a:solidFill>
                </a:uFill>
                <a:latin typeface="Calibri" panose="020F0502020204030204"/>
                <a:cs typeface="Calibri" panose="020F0502020204030204"/>
              </a:rPr>
              <a:t>Loire</a:t>
            </a:r>
            <a:r>
              <a:rPr sz="2200" b="1" u="sng" spc="-60" dirty="0">
                <a:uFill>
                  <a:solidFill>
                    <a:srgbClr val="000000"/>
                  </a:solidFill>
                </a:uFill>
                <a:latin typeface="Calibri" panose="020F0502020204030204"/>
                <a:cs typeface="Calibri" panose="020F0502020204030204"/>
              </a:rPr>
              <a:t> </a:t>
            </a:r>
            <a:r>
              <a:rPr sz="2200" b="1" u="sng" dirty="0">
                <a:uFill>
                  <a:solidFill>
                    <a:srgbClr val="000000"/>
                  </a:solidFill>
                </a:uFill>
                <a:latin typeface="Calibri" panose="020F0502020204030204"/>
                <a:cs typeface="Calibri" panose="020F0502020204030204"/>
              </a:rPr>
              <a:t>River</a:t>
            </a:r>
            <a:r>
              <a:rPr sz="2200" b="1" u="sng" spc="-70" dirty="0">
                <a:uFill>
                  <a:solidFill>
                    <a:srgbClr val="000000"/>
                  </a:solidFill>
                </a:uFill>
                <a:latin typeface="Calibri" panose="020F0502020204030204"/>
                <a:cs typeface="Calibri" panose="020F0502020204030204"/>
              </a:rPr>
              <a:t> </a:t>
            </a:r>
            <a:r>
              <a:rPr sz="2200" spc="-50" dirty="0">
                <a:latin typeface="Calibri" panose="020F0502020204030204"/>
                <a:cs typeface="Calibri" panose="020F0502020204030204"/>
              </a:rPr>
              <a:t>-</a:t>
            </a:r>
            <a:endParaRPr sz="2200">
              <a:latin typeface="Calibri" panose="020F0502020204030204"/>
              <a:cs typeface="Calibri" panose="020F0502020204030204"/>
            </a:endParaRPr>
          </a:p>
          <a:p>
            <a:pPr marL="355600">
              <a:lnSpc>
                <a:spcPct val="100000"/>
              </a:lnSpc>
              <a:spcBef>
                <a:spcPts val="5"/>
              </a:spcBef>
            </a:pPr>
            <a:r>
              <a:rPr sz="2200" spc="-10" dirty="0">
                <a:latin typeface="Calibri" panose="020F0502020204030204"/>
                <a:cs typeface="Calibri" panose="020F0502020204030204"/>
              </a:rPr>
              <a:t>France</a:t>
            </a:r>
            <a:endParaRPr sz="2200">
              <a:latin typeface="Calibri" panose="020F0502020204030204"/>
              <a:cs typeface="Calibri" panose="020F0502020204030204"/>
            </a:endParaRPr>
          </a:p>
          <a:p>
            <a:pPr>
              <a:lnSpc>
                <a:spcPct val="100000"/>
              </a:lnSpc>
              <a:spcBef>
                <a:spcPts val="1010"/>
              </a:spcBef>
            </a:pPr>
            <a:endParaRPr sz="2200">
              <a:latin typeface="Calibri" panose="020F0502020204030204"/>
              <a:cs typeface="Calibri" panose="020F0502020204030204"/>
            </a:endParaRPr>
          </a:p>
          <a:p>
            <a:pPr marL="355600" marR="5080" indent="-342900">
              <a:lnSpc>
                <a:spcPct val="100000"/>
              </a:lnSpc>
              <a:buFont typeface="Arial" panose="020B0604020202020204"/>
              <a:buChar char="•"/>
              <a:tabLst>
                <a:tab pos="355600" algn="l"/>
              </a:tabLst>
            </a:pPr>
            <a:r>
              <a:rPr sz="2200" b="1" u="sng" dirty="0">
                <a:uFill>
                  <a:solidFill>
                    <a:srgbClr val="000000"/>
                  </a:solidFill>
                </a:uFill>
                <a:latin typeface="Calibri" panose="020F0502020204030204"/>
                <a:cs typeface="Calibri" panose="020F0502020204030204"/>
              </a:rPr>
              <a:t>Rhine</a:t>
            </a:r>
            <a:r>
              <a:rPr sz="2200" b="1" u="sng" spc="-40" dirty="0">
                <a:uFill>
                  <a:solidFill>
                    <a:srgbClr val="000000"/>
                  </a:solidFill>
                </a:uFill>
                <a:latin typeface="Calibri" panose="020F0502020204030204"/>
                <a:cs typeface="Calibri" panose="020F0502020204030204"/>
              </a:rPr>
              <a:t> </a:t>
            </a:r>
            <a:r>
              <a:rPr sz="2200" b="1" u="sng" dirty="0">
                <a:uFill>
                  <a:solidFill>
                    <a:srgbClr val="000000"/>
                  </a:solidFill>
                </a:uFill>
                <a:latin typeface="Calibri" panose="020F0502020204030204"/>
                <a:cs typeface="Calibri" panose="020F0502020204030204"/>
              </a:rPr>
              <a:t>River</a:t>
            </a:r>
            <a:r>
              <a:rPr sz="2200" b="1" spc="-25" dirty="0">
                <a:latin typeface="Calibri" panose="020F0502020204030204"/>
                <a:cs typeface="Calibri" panose="020F0502020204030204"/>
              </a:rPr>
              <a:t> </a:t>
            </a:r>
            <a:r>
              <a:rPr sz="2200" b="1" spc="-50" dirty="0">
                <a:latin typeface="Calibri" panose="020F0502020204030204"/>
                <a:cs typeface="Calibri" panose="020F0502020204030204"/>
              </a:rPr>
              <a:t>– </a:t>
            </a:r>
            <a:r>
              <a:rPr sz="2200" spc="-10" dirty="0">
                <a:latin typeface="Calibri" panose="020F0502020204030204"/>
                <a:cs typeface="Calibri" panose="020F0502020204030204"/>
              </a:rPr>
              <a:t>Germany, </a:t>
            </a:r>
            <a:r>
              <a:rPr sz="2200" dirty="0">
                <a:latin typeface="Calibri" panose="020F0502020204030204"/>
                <a:cs typeface="Calibri" panose="020F0502020204030204"/>
              </a:rPr>
              <a:t>Northern</a:t>
            </a:r>
            <a:r>
              <a:rPr sz="2200" spc="-120" dirty="0">
                <a:latin typeface="Calibri" panose="020F0502020204030204"/>
                <a:cs typeface="Calibri" panose="020F0502020204030204"/>
              </a:rPr>
              <a:t> </a:t>
            </a:r>
            <a:r>
              <a:rPr sz="2200" spc="-10" dirty="0">
                <a:latin typeface="Calibri" panose="020F0502020204030204"/>
                <a:cs typeface="Calibri" panose="020F0502020204030204"/>
              </a:rPr>
              <a:t>Europe</a:t>
            </a:r>
            <a:endParaRPr sz="2200">
              <a:latin typeface="Calibri" panose="020F0502020204030204"/>
              <a:cs typeface="Calibri" panose="020F0502020204030204"/>
            </a:endParaRPr>
          </a:p>
          <a:p>
            <a:pPr>
              <a:lnSpc>
                <a:spcPct val="100000"/>
              </a:lnSpc>
              <a:spcBef>
                <a:spcPts val="1010"/>
              </a:spcBef>
              <a:buFont typeface="Arial" panose="020B0604020202020204"/>
              <a:buChar char="•"/>
            </a:pPr>
            <a:endParaRPr sz="2200">
              <a:latin typeface="Calibri" panose="020F0502020204030204"/>
              <a:cs typeface="Calibri" panose="020F0502020204030204"/>
            </a:endParaRPr>
          </a:p>
          <a:p>
            <a:pPr marL="355600" marR="157480" indent="-342900">
              <a:lnSpc>
                <a:spcPct val="100000"/>
              </a:lnSpc>
              <a:spcBef>
                <a:spcPts val="5"/>
              </a:spcBef>
              <a:buFont typeface="Arial" panose="020B0604020202020204"/>
              <a:buChar char="•"/>
              <a:tabLst>
                <a:tab pos="355600" algn="l"/>
              </a:tabLst>
            </a:pPr>
            <a:r>
              <a:rPr sz="2200" b="1" u="sng" dirty="0">
                <a:uFill>
                  <a:solidFill>
                    <a:srgbClr val="000000"/>
                  </a:solidFill>
                </a:uFill>
                <a:latin typeface="Calibri" panose="020F0502020204030204"/>
                <a:cs typeface="Calibri" panose="020F0502020204030204"/>
              </a:rPr>
              <a:t>Danube</a:t>
            </a:r>
            <a:r>
              <a:rPr sz="2200" b="1" u="sng" spc="-60" dirty="0">
                <a:uFill>
                  <a:solidFill>
                    <a:srgbClr val="000000"/>
                  </a:solidFill>
                </a:uFill>
                <a:latin typeface="Calibri" panose="020F0502020204030204"/>
                <a:cs typeface="Calibri" panose="020F0502020204030204"/>
              </a:rPr>
              <a:t> </a:t>
            </a:r>
            <a:r>
              <a:rPr sz="2200" b="1" u="sng" dirty="0">
                <a:uFill>
                  <a:solidFill>
                    <a:srgbClr val="000000"/>
                  </a:solidFill>
                </a:uFill>
                <a:latin typeface="Calibri" panose="020F0502020204030204"/>
                <a:cs typeface="Calibri" panose="020F0502020204030204"/>
              </a:rPr>
              <a:t>River</a:t>
            </a:r>
            <a:r>
              <a:rPr sz="2200" b="1" spc="-40" dirty="0">
                <a:latin typeface="Calibri" panose="020F0502020204030204"/>
                <a:cs typeface="Calibri" panose="020F0502020204030204"/>
              </a:rPr>
              <a:t> </a:t>
            </a:r>
            <a:r>
              <a:rPr sz="2200" b="1" spc="-60" dirty="0">
                <a:latin typeface="Calibri" panose="020F0502020204030204"/>
                <a:cs typeface="Calibri" panose="020F0502020204030204"/>
              </a:rPr>
              <a:t>– </a:t>
            </a:r>
            <a:r>
              <a:rPr sz="2200" dirty="0">
                <a:latin typeface="Calibri" panose="020F0502020204030204"/>
                <a:cs typeface="Calibri" panose="020F0502020204030204"/>
              </a:rPr>
              <a:t>Southern</a:t>
            </a:r>
            <a:r>
              <a:rPr sz="2200" spc="-85" dirty="0">
                <a:latin typeface="Calibri" panose="020F0502020204030204"/>
                <a:cs typeface="Calibri" panose="020F0502020204030204"/>
              </a:rPr>
              <a:t> </a:t>
            </a:r>
            <a:r>
              <a:rPr sz="2200" spc="-25" dirty="0">
                <a:latin typeface="Calibri" panose="020F0502020204030204"/>
                <a:cs typeface="Calibri" panose="020F0502020204030204"/>
              </a:rPr>
              <a:t>and </a:t>
            </a:r>
            <a:r>
              <a:rPr sz="2200" spc="-10" dirty="0">
                <a:latin typeface="Calibri" panose="020F0502020204030204"/>
                <a:cs typeface="Calibri" panose="020F0502020204030204"/>
              </a:rPr>
              <a:t>Eastern</a:t>
            </a:r>
            <a:r>
              <a:rPr sz="2200" spc="-110" dirty="0">
                <a:latin typeface="Calibri" panose="020F0502020204030204"/>
                <a:cs typeface="Calibri" panose="020F0502020204030204"/>
              </a:rPr>
              <a:t> </a:t>
            </a:r>
            <a:r>
              <a:rPr sz="2200" spc="-10" dirty="0">
                <a:latin typeface="Calibri" panose="020F0502020204030204"/>
                <a:cs typeface="Calibri" panose="020F0502020204030204"/>
              </a:rPr>
              <a:t>Europe</a:t>
            </a:r>
            <a:endParaRPr sz="2200">
              <a:latin typeface="Calibri" panose="020F0502020204030204"/>
              <a:cs typeface="Calibri" panose="020F0502020204030204"/>
            </a:endParaRPr>
          </a:p>
          <a:p>
            <a:pPr>
              <a:lnSpc>
                <a:spcPct val="100000"/>
              </a:lnSpc>
              <a:spcBef>
                <a:spcPts val="1010"/>
              </a:spcBef>
              <a:buFont typeface="Arial" panose="020B0604020202020204"/>
              <a:buChar char="•"/>
            </a:pPr>
            <a:endParaRPr sz="2200">
              <a:latin typeface="Calibri" panose="020F0502020204030204"/>
              <a:cs typeface="Calibri" panose="020F0502020204030204"/>
            </a:endParaRPr>
          </a:p>
          <a:p>
            <a:pPr marL="354965" indent="-342265">
              <a:lnSpc>
                <a:spcPct val="100000"/>
              </a:lnSpc>
              <a:spcBef>
                <a:spcPts val="5"/>
              </a:spcBef>
              <a:buFont typeface="Arial" panose="020B0604020202020204"/>
              <a:buChar char="•"/>
              <a:tabLst>
                <a:tab pos="354965" algn="l"/>
              </a:tabLst>
            </a:pPr>
            <a:r>
              <a:rPr sz="2200" b="1" u="sng" spc="-25" dirty="0">
                <a:uFill>
                  <a:solidFill>
                    <a:srgbClr val="000000"/>
                  </a:solidFill>
                </a:uFill>
                <a:latin typeface="Calibri" panose="020F0502020204030204"/>
                <a:cs typeface="Calibri" panose="020F0502020204030204"/>
              </a:rPr>
              <a:t>Volga</a:t>
            </a:r>
            <a:r>
              <a:rPr sz="2200" b="1" u="sng" spc="-70" dirty="0">
                <a:uFill>
                  <a:solidFill>
                    <a:srgbClr val="000000"/>
                  </a:solidFill>
                </a:uFill>
                <a:latin typeface="Calibri" panose="020F0502020204030204"/>
                <a:cs typeface="Calibri" panose="020F0502020204030204"/>
              </a:rPr>
              <a:t> </a:t>
            </a:r>
            <a:r>
              <a:rPr sz="2200" b="1" u="sng" dirty="0">
                <a:uFill>
                  <a:solidFill>
                    <a:srgbClr val="000000"/>
                  </a:solidFill>
                </a:uFill>
                <a:latin typeface="Calibri" panose="020F0502020204030204"/>
                <a:cs typeface="Calibri" panose="020F0502020204030204"/>
              </a:rPr>
              <a:t>River</a:t>
            </a:r>
            <a:r>
              <a:rPr sz="2200" b="1" spc="-45" dirty="0">
                <a:latin typeface="Calibri" panose="020F0502020204030204"/>
                <a:cs typeface="Calibri" panose="020F0502020204030204"/>
              </a:rPr>
              <a:t> </a:t>
            </a:r>
            <a:r>
              <a:rPr sz="2200" b="1" spc="-50" dirty="0">
                <a:latin typeface="Calibri" panose="020F0502020204030204"/>
                <a:cs typeface="Calibri" panose="020F0502020204030204"/>
              </a:rPr>
              <a:t>–</a:t>
            </a:r>
            <a:endParaRPr sz="2200">
              <a:latin typeface="Calibri" panose="020F0502020204030204"/>
              <a:cs typeface="Calibri" panose="020F0502020204030204"/>
            </a:endParaRPr>
          </a:p>
          <a:p>
            <a:pPr marL="355600">
              <a:lnSpc>
                <a:spcPct val="100000"/>
              </a:lnSpc>
            </a:pPr>
            <a:r>
              <a:rPr sz="2200" dirty="0">
                <a:latin typeface="Calibri" panose="020F0502020204030204"/>
                <a:cs typeface="Calibri" panose="020F0502020204030204"/>
              </a:rPr>
              <a:t>European</a:t>
            </a:r>
            <a:r>
              <a:rPr sz="2200" spc="-75" dirty="0">
                <a:latin typeface="Calibri" panose="020F0502020204030204"/>
                <a:cs typeface="Calibri" panose="020F0502020204030204"/>
              </a:rPr>
              <a:t> </a:t>
            </a:r>
            <a:r>
              <a:rPr sz="2200" spc="-10" dirty="0">
                <a:latin typeface="Calibri" panose="020F0502020204030204"/>
                <a:cs typeface="Calibri" panose="020F0502020204030204"/>
              </a:rPr>
              <a:t>Russia</a:t>
            </a:r>
            <a:endParaRPr sz="22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2819400" y="1295400"/>
            <a:ext cx="6150863" cy="48768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00225" y="133553"/>
            <a:ext cx="5541010" cy="697230"/>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Major</a:t>
            </a:r>
            <a:r>
              <a:rPr sz="4400" u="sng" spc="-25" dirty="0">
                <a:uFill>
                  <a:solidFill>
                    <a:srgbClr val="000000"/>
                  </a:solidFill>
                </a:uFill>
              </a:rPr>
              <a:t> </a:t>
            </a:r>
            <a:r>
              <a:rPr sz="4400" u="sng" dirty="0">
                <a:uFill>
                  <a:solidFill>
                    <a:srgbClr val="000000"/>
                  </a:solidFill>
                </a:uFill>
              </a:rPr>
              <a:t>Islands</a:t>
            </a:r>
            <a:r>
              <a:rPr sz="4400" u="sng" spc="-30" dirty="0">
                <a:uFill>
                  <a:solidFill>
                    <a:srgbClr val="000000"/>
                  </a:solidFill>
                </a:uFill>
              </a:rPr>
              <a:t> </a:t>
            </a:r>
            <a:r>
              <a:rPr sz="4400" u="sng" dirty="0">
                <a:uFill>
                  <a:solidFill>
                    <a:srgbClr val="000000"/>
                  </a:solidFill>
                </a:uFill>
              </a:rPr>
              <a:t>of</a:t>
            </a:r>
            <a:r>
              <a:rPr sz="4400" u="sng" spc="-20" dirty="0">
                <a:uFill>
                  <a:solidFill>
                    <a:srgbClr val="000000"/>
                  </a:solidFill>
                </a:uFill>
              </a:rPr>
              <a:t> </a:t>
            </a:r>
            <a:r>
              <a:rPr sz="4400" u="sng" spc="-10" dirty="0">
                <a:uFill>
                  <a:solidFill>
                    <a:srgbClr val="000000"/>
                  </a:solidFill>
                </a:uFill>
              </a:rPr>
              <a:t>Europe</a:t>
            </a:r>
            <a:endParaRPr sz="4400"/>
          </a:p>
        </p:txBody>
      </p:sp>
      <p:sp>
        <p:nvSpPr>
          <p:cNvPr id="3" name="object 3"/>
          <p:cNvSpPr txBox="1"/>
          <p:nvPr/>
        </p:nvSpPr>
        <p:spPr>
          <a:xfrm>
            <a:off x="231140" y="1098549"/>
            <a:ext cx="2383790" cy="4653280"/>
          </a:xfrm>
          <a:prstGeom prst="rect">
            <a:avLst/>
          </a:prstGeom>
        </p:spPr>
        <p:txBody>
          <a:bodyPr vert="horz" wrap="square" lIns="0" tIns="12065" rIns="0" bIns="0" rtlCol="0">
            <a:spAutoFit/>
          </a:bodyPr>
          <a:lstStyle/>
          <a:p>
            <a:pPr marL="354965" indent="-342265">
              <a:lnSpc>
                <a:spcPct val="100000"/>
              </a:lnSpc>
              <a:spcBef>
                <a:spcPts val="95"/>
              </a:spcBef>
              <a:buFont typeface="Calibri" panose="020F0502020204030204"/>
              <a:buChar char="•"/>
              <a:tabLst>
                <a:tab pos="354965" algn="l"/>
              </a:tabLst>
            </a:pPr>
            <a:r>
              <a:rPr sz="2200" b="1" spc="-10" dirty="0">
                <a:latin typeface="Calibri" panose="020F0502020204030204"/>
                <a:cs typeface="Calibri" panose="020F0502020204030204"/>
              </a:rPr>
              <a:t>Iceland</a:t>
            </a:r>
            <a:endParaRPr sz="2200">
              <a:latin typeface="Calibri" panose="020F0502020204030204"/>
              <a:cs typeface="Calibri" panose="020F0502020204030204"/>
            </a:endParaRPr>
          </a:p>
          <a:p>
            <a:pPr>
              <a:lnSpc>
                <a:spcPct val="100000"/>
              </a:lnSpc>
              <a:spcBef>
                <a:spcPts val="1540"/>
              </a:spcBef>
              <a:buFont typeface="Calibri" panose="020F0502020204030204"/>
              <a:buChar char="•"/>
            </a:pPr>
            <a:endParaRPr sz="2200">
              <a:latin typeface="Calibri" panose="020F0502020204030204"/>
              <a:cs typeface="Calibri" panose="020F0502020204030204"/>
            </a:endParaRPr>
          </a:p>
          <a:p>
            <a:pPr marL="355600" marR="5080" indent="-342900">
              <a:lnSpc>
                <a:spcPct val="80000"/>
              </a:lnSpc>
              <a:buFont typeface="Calibri" panose="020F0502020204030204"/>
              <a:buChar char="•"/>
              <a:tabLst>
                <a:tab pos="355600" algn="l"/>
              </a:tabLst>
            </a:pPr>
            <a:r>
              <a:rPr sz="2200" b="1" dirty="0">
                <a:latin typeface="Calibri" panose="020F0502020204030204"/>
                <a:cs typeface="Calibri" panose="020F0502020204030204"/>
              </a:rPr>
              <a:t>The</a:t>
            </a:r>
            <a:r>
              <a:rPr sz="2200" b="1" spc="-50" dirty="0">
                <a:latin typeface="Calibri" panose="020F0502020204030204"/>
                <a:cs typeface="Calibri" panose="020F0502020204030204"/>
              </a:rPr>
              <a:t> </a:t>
            </a:r>
            <a:r>
              <a:rPr sz="2200" b="1" dirty="0">
                <a:latin typeface="Calibri" panose="020F0502020204030204"/>
                <a:cs typeface="Calibri" panose="020F0502020204030204"/>
              </a:rPr>
              <a:t>British</a:t>
            </a:r>
            <a:r>
              <a:rPr sz="2200" b="1" spc="-50" dirty="0">
                <a:latin typeface="Calibri" panose="020F0502020204030204"/>
                <a:cs typeface="Calibri" panose="020F0502020204030204"/>
              </a:rPr>
              <a:t> </a:t>
            </a:r>
            <a:r>
              <a:rPr sz="2200" b="1" dirty="0">
                <a:latin typeface="Calibri" panose="020F0502020204030204"/>
                <a:cs typeface="Calibri" panose="020F0502020204030204"/>
              </a:rPr>
              <a:t>Isles</a:t>
            </a:r>
            <a:r>
              <a:rPr sz="2200" b="1" spc="-40" dirty="0">
                <a:latin typeface="Calibri" panose="020F0502020204030204"/>
                <a:cs typeface="Calibri" panose="020F0502020204030204"/>
              </a:rPr>
              <a:t> </a:t>
            </a:r>
            <a:r>
              <a:rPr sz="2200" b="1" spc="-50" dirty="0">
                <a:latin typeface="Calibri" panose="020F0502020204030204"/>
                <a:cs typeface="Calibri" panose="020F0502020204030204"/>
              </a:rPr>
              <a:t>– </a:t>
            </a:r>
            <a:r>
              <a:rPr sz="2200" b="1" dirty="0">
                <a:latin typeface="Calibri" panose="020F0502020204030204"/>
                <a:cs typeface="Calibri" panose="020F0502020204030204"/>
              </a:rPr>
              <a:t>Ireland,</a:t>
            </a:r>
            <a:r>
              <a:rPr sz="2200" b="1" spc="-85" dirty="0">
                <a:latin typeface="Calibri" panose="020F0502020204030204"/>
                <a:cs typeface="Calibri" panose="020F0502020204030204"/>
              </a:rPr>
              <a:t> </a:t>
            </a:r>
            <a:r>
              <a:rPr sz="2200" b="1" spc="-10" dirty="0">
                <a:latin typeface="Calibri" panose="020F0502020204030204"/>
                <a:cs typeface="Calibri" panose="020F0502020204030204"/>
              </a:rPr>
              <a:t>Britain, </a:t>
            </a:r>
            <a:r>
              <a:rPr sz="2200" b="1" dirty="0">
                <a:latin typeface="Calibri" panose="020F0502020204030204"/>
                <a:cs typeface="Calibri" panose="020F0502020204030204"/>
              </a:rPr>
              <a:t>and</a:t>
            </a:r>
            <a:r>
              <a:rPr sz="2200" b="1" spc="-40" dirty="0">
                <a:latin typeface="Calibri" panose="020F0502020204030204"/>
                <a:cs typeface="Calibri" panose="020F0502020204030204"/>
              </a:rPr>
              <a:t> </a:t>
            </a:r>
            <a:r>
              <a:rPr sz="2200" b="1" spc="-10" dirty="0">
                <a:latin typeface="Calibri" panose="020F0502020204030204"/>
                <a:cs typeface="Calibri" panose="020F0502020204030204"/>
              </a:rPr>
              <a:t>others</a:t>
            </a:r>
            <a:endParaRPr sz="2200">
              <a:latin typeface="Calibri" panose="020F0502020204030204"/>
              <a:cs typeface="Calibri" panose="020F0502020204030204"/>
            </a:endParaRPr>
          </a:p>
          <a:p>
            <a:pPr>
              <a:lnSpc>
                <a:spcPct val="100000"/>
              </a:lnSpc>
              <a:spcBef>
                <a:spcPts val="1540"/>
              </a:spcBef>
              <a:buFont typeface="Calibri" panose="020F0502020204030204"/>
              <a:buChar char="•"/>
            </a:pPr>
            <a:endParaRPr sz="2200">
              <a:latin typeface="Calibri" panose="020F0502020204030204"/>
              <a:cs typeface="Calibri" panose="020F0502020204030204"/>
            </a:endParaRPr>
          </a:p>
          <a:p>
            <a:pPr marL="355600" marR="46990" indent="-342900">
              <a:lnSpc>
                <a:spcPct val="80000"/>
              </a:lnSpc>
              <a:buFont typeface="Calibri" panose="020F0502020204030204"/>
              <a:buChar char="•"/>
              <a:tabLst>
                <a:tab pos="355600" algn="l"/>
              </a:tabLst>
            </a:pPr>
            <a:r>
              <a:rPr sz="2200" b="1" spc="-10" dirty="0">
                <a:latin typeface="Calibri" panose="020F0502020204030204"/>
                <a:cs typeface="Calibri" panose="020F0502020204030204"/>
              </a:rPr>
              <a:t>Mediterranean</a:t>
            </a:r>
            <a:r>
              <a:rPr sz="2200" b="1" spc="-60" dirty="0">
                <a:latin typeface="Calibri" panose="020F0502020204030204"/>
                <a:cs typeface="Calibri" panose="020F0502020204030204"/>
              </a:rPr>
              <a:t> </a:t>
            </a:r>
            <a:r>
              <a:rPr sz="2200" b="1" spc="-50" dirty="0">
                <a:latin typeface="Calibri" panose="020F0502020204030204"/>
                <a:cs typeface="Calibri" panose="020F0502020204030204"/>
              </a:rPr>
              <a:t>– </a:t>
            </a:r>
            <a:r>
              <a:rPr sz="2200" b="1" dirty="0">
                <a:latin typeface="Calibri" panose="020F0502020204030204"/>
                <a:cs typeface="Calibri" panose="020F0502020204030204"/>
              </a:rPr>
              <a:t>Malta,</a:t>
            </a:r>
            <a:r>
              <a:rPr sz="2200" b="1" spc="-60" dirty="0">
                <a:latin typeface="Calibri" panose="020F0502020204030204"/>
                <a:cs typeface="Calibri" panose="020F0502020204030204"/>
              </a:rPr>
              <a:t> </a:t>
            </a:r>
            <a:r>
              <a:rPr sz="2200" b="1" spc="-10" dirty="0">
                <a:latin typeface="Calibri" panose="020F0502020204030204"/>
                <a:cs typeface="Calibri" panose="020F0502020204030204"/>
              </a:rPr>
              <a:t>Sicily, </a:t>
            </a:r>
            <a:r>
              <a:rPr sz="2200" b="1" dirty="0">
                <a:latin typeface="Calibri" panose="020F0502020204030204"/>
                <a:cs typeface="Calibri" panose="020F0502020204030204"/>
              </a:rPr>
              <a:t>Corsica,</a:t>
            </a:r>
            <a:r>
              <a:rPr sz="2200" b="1" spc="-114" dirty="0">
                <a:latin typeface="Calibri" panose="020F0502020204030204"/>
                <a:cs typeface="Calibri" panose="020F0502020204030204"/>
              </a:rPr>
              <a:t> </a:t>
            </a:r>
            <a:r>
              <a:rPr sz="2200" b="1" spc="-10" dirty="0">
                <a:latin typeface="Calibri" panose="020F0502020204030204"/>
                <a:cs typeface="Calibri" panose="020F0502020204030204"/>
              </a:rPr>
              <a:t>Sardinia, Cyprus</a:t>
            </a:r>
            <a:endParaRPr sz="2200">
              <a:latin typeface="Calibri" panose="020F0502020204030204"/>
              <a:cs typeface="Calibri" panose="020F0502020204030204"/>
            </a:endParaRPr>
          </a:p>
          <a:p>
            <a:pPr>
              <a:lnSpc>
                <a:spcPct val="100000"/>
              </a:lnSpc>
              <a:spcBef>
                <a:spcPts val="1540"/>
              </a:spcBef>
              <a:buFont typeface="Calibri" panose="020F0502020204030204"/>
              <a:buChar char="•"/>
            </a:pPr>
            <a:endParaRPr sz="2200">
              <a:latin typeface="Calibri" panose="020F0502020204030204"/>
              <a:cs typeface="Calibri" panose="020F0502020204030204"/>
            </a:endParaRPr>
          </a:p>
          <a:p>
            <a:pPr marL="355600" marR="227330" indent="-342900" algn="just">
              <a:lnSpc>
                <a:spcPct val="80000"/>
              </a:lnSpc>
              <a:buFont typeface="Calibri" panose="020F0502020204030204"/>
              <a:buChar char="•"/>
              <a:tabLst>
                <a:tab pos="355600" algn="l"/>
              </a:tabLst>
            </a:pPr>
            <a:r>
              <a:rPr sz="2200" b="1" spc="-10" dirty="0">
                <a:latin typeface="Calibri" panose="020F0502020204030204"/>
                <a:cs typeface="Calibri" panose="020F0502020204030204"/>
              </a:rPr>
              <a:t>Greece’s</a:t>
            </a:r>
            <a:r>
              <a:rPr sz="2200" b="1" spc="-105" dirty="0">
                <a:latin typeface="Calibri" panose="020F0502020204030204"/>
                <a:cs typeface="Calibri" panose="020F0502020204030204"/>
              </a:rPr>
              <a:t> </a:t>
            </a:r>
            <a:r>
              <a:rPr sz="2200" b="1" spc="-10" dirty="0">
                <a:latin typeface="Calibri" panose="020F0502020204030204"/>
                <a:cs typeface="Calibri" panose="020F0502020204030204"/>
              </a:rPr>
              <a:t>nearly </a:t>
            </a:r>
            <a:r>
              <a:rPr sz="2200" b="1" dirty="0">
                <a:latin typeface="Calibri" panose="020F0502020204030204"/>
                <a:cs typeface="Calibri" panose="020F0502020204030204"/>
              </a:rPr>
              <a:t>2,000</a:t>
            </a:r>
            <a:r>
              <a:rPr sz="2200" b="1" spc="-30" dirty="0">
                <a:latin typeface="Calibri" panose="020F0502020204030204"/>
                <a:cs typeface="Calibri" panose="020F0502020204030204"/>
              </a:rPr>
              <a:t> </a:t>
            </a:r>
            <a:r>
              <a:rPr sz="2200" b="1" dirty="0">
                <a:latin typeface="Calibri" panose="020F0502020204030204"/>
                <a:cs typeface="Calibri" panose="020F0502020204030204"/>
              </a:rPr>
              <a:t>islands</a:t>
            </a:r>
            <a:r>
              <a:rPr sz="2200" b="1" spc="-15" dirty="0">
                <a:latin typeface="Calibri" panose="020F0502020204030204"/>
                <a:cs typeface="Calibri" panose="020F0502020204030204"/>
              </a:rPr>
              <a:t> </a:t>
            </a:r>
            <a:r>
              <a:rPr sz="2200" b="1" spc="-25" dirty="0">
                <a:latin typeface="Calibri" panose="020F0502020204030204"/>
                <a:cs typeface="Calibri" panose="020F0502020204030204"/>
              </a:rPr>
              <a:t>in </a:t>
            </a:r>
            <a:r>
              <a:rPr sz="2200" b="1" dirty="0">
                <a:latin typeface="Calibri" panose="020F0502020204030204"/>
                <a:cs typeface="Calibri" panose="020F0502020204030204"/>
              </a:rPr>
              <a:t>the</a:t>
            </a:r>
            <a:r>
              <a:rPr sz="2200" b="1" spc="-50" dirty="0">
                <a:latin typeface="Calibri" panose="020F0502020204030204"/>
                <a:cs typeface="Calibri" panose="020F0502020204030204"/>
              </a:rPr>
              <a:t> </a:t>
            </a:r>
            <a:r>
              <a:rPr sz="2200" b="1" dirty="0">
                <a:latin typeface="Calibri" panose="020F0502020204030204"/>
                <a:cs typeface="Calibri" panose="020F0502020204030204"/>
              </a:rPr>
              <a:t>Aegean</a:t>
            </a:r>
            <a:r>
              <a:rPr sz="2200" b="1" spc="-50" dirty="0">
                <a:latin typeface="Calibri" panose="020F0502020204030204"/>
                <a:cs typeface="Calibri" panose="020F0502020204030204"/>
              </a:rPr>
              <a:t> </a:t>
            </a:r>
            <a:r>
              <a:rPr sz="2200" b="1" spc="-25" dirty="0">
                <a:latin typeface="Calibri" panose="020F0502020204030204"/>
                <a:cs typeface="Calibri" panose="020F0502020204030204"/>
              </a:rPr>
              <a:t>Sea</a:t>
            </a:r>
            <a:endParaRPr sz="22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2721864" y="1219200"/>
            <a:ext cx="6306312" cy="513740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1906" y="1111072"/>
            <a:ext cx="8155940" cy="2038350"/>
          </a:xfrm>
          <a:prstGeom prst="rect">
            <a:avLst/>
          </a:prstGeom>
        </p:spPr>
        <p:txBody>
          <a:bodyPr vert="horz" wrap="square" lIns="0" tIns="12700" rIns="0" bIns="0" rtlCol="0">
            <a:spAutoFit/>
          </a:bodyPr>
          <a:lstStyle/>
          <a:p>
            <a:pPr marL="2170430" marR="5080" indent="-2158365">
              <a:lnSpc>
                <a:spcPct val="100000"/>
              </a:lnSpc>
              <a:spcBef>
                <a:spcPts val="100"/>
              </a:spcBef>
            </a:pPr>
            <a:r>
              <a:rPr sz="6600" b="1" dirty="0">
                <a:latin typeface="Calibri" panose="020F0502020204030204"/>
                <a:cs typeface="Calibri" panose="020F0502020204030204"/>
              </a:rPr>
              <a:t>2)</a:t>
            </a:r>
            <a:r>
              <a:rPr sz="6600" b="1" spc="55" dirty="0">
                <a:latin typeface="Calibri" panose="020F0502020204030204"/>
                <a:cs typeface="Calibri" panose="020F0502020204030204"/>
              </a:rPr>
              <a:t> </a:t>
            </a:r>
            <a:r>
              <a:rPr sz="6600" b="1" spc="-20" dirty="0">
                <a:latin typeface="Calibri" panose="020F0502020204030204"/>
                <a:cs typeface="Calibri" panose="020F0502020204030204"/>
              </a:rPr>
              <a:t>Human-</a:t>
            </a:r>
            <a:r>
              <a:rPr sz="6600" b="1" spc="-25" dirty="0">
                <a:latin typeface="Calibri" panose="020F0502020204030204"/>
                <a:cs typeface="Calibri" panose="020F0502020204030204"/>
              </a:rPr>
              <a:t>Environment </a:t>
            </a:r>
            <a:r>
              <a:rPr sz="6600" b="1" spc="-10" dirty="0">
                <a:latin typeface="Calibri" panose="020F0502020204030204"/>
                <a:cs typeface="Calibri" panose="020F0502020204030204"/>
              </a:rPr>
              <a:t>Interaction</a:t>
            </a:r>
            <a:endParaRPr sz="6600">
              <a:latin typeface="Calibri" panose="020F0502020204030204"/>
              <a:cs typeface="Calibri" panose="020F0502020204030204"/>
            </a:endParaRPr>
          </a:p>
        </p:txBody>
      </p:sp>
      <p:sp>
        <p:nvSpPr>
          <p:cNvPr id="3" name="object 3"/>
          <p:cNvSpPr txBox="1"/>
          <p:nvPr/>
        </p:nvSpPr>
        <p:spPr>
          <a:xfrm>
            <a:off x="1574672" y="4275582"/>
            <a:ext cx="6145530" cy="513715"/>
          </a:xfrm>
          <a:prstGeom prst="rect">
            <a:avLst/>
          </a:prstGeom>
        </p:spPr>
        <p:txBody>
          <a:bodyPr vert="horz" wrap="square" lIns="0" tIns="12700" rIns="0" bIns="0" rtlCol="0">
            <a:spAutoFit/>
          </a:bodyPr>
          <a:lstStyle/>
          <a:p>
            <a:pPr marL="12700">
              <a:lnSpc>
                <a:spcPct val="100000"/>
              </a:lnSpc>
              <a:spcBef>
                <a:spcPts val="100"/>
              </a:spcBef>
            </a:pPr>
            <a:r>
              <a:rPr sz="3200" b="1" dirty="0">
                <a:latin typeface="Calibri" panose="020F0502020204030204"/>
                <a:cs typeface="Calibri" panose="020F0502020204030204"/>
              </a:rPr>
              <a:t>Describing</a:t>
            </a:r>
            <a:r>
              <a:rPr sz="3200" b="1" spc="-75" dirty="0">
                <a:latin typeface="Calibri" panose="020F0502020204030204"/>
                <a:cs typeface="Calibri" panose="020F0502020204030204"/>
              </a:rPr>
              <a:t> </a:t>
            </a:r>
            <a:r>
              <a:rPr sz="3200" b="1" dirty="0">
                <a:latin typeface="Calibri" panose="020F0502020204030204"/>
                <a:cs typeface="Calibri" panose="020F0502020204030204"/>
              </a:rPr>
              <a:t>the</a:t>
            </a:r>
            <a:r>
              <a:rPr sz="3200" b="1" spc="-90" dirty="0">
                <a:latin typeface="Calibri" panose="020F0502020204030204"/>
                <a:cs typeface="Calibri" panose="020F0502020204030204"/>
              </a:rPr>
              <a:t> </a:t>
            </a:r>
            <a:r>
              <a:rPr sz="3200" b="1" dirty="0">
                <a:latin typeface="Calibri" panose="020F0502020204030204"/>
                <a:cs typeface="Calibri" panose="020F0502020204030204"/>
              </a:rPr>
              <a:t>Physical</a:t>
            </a:r>
            <a:r>
              <a:rPr sz="3200" b="1" spc="-70" dirty="0">
                <a:latin typeface="Calibri" panose="020F0502020204030204"/>
                <a:cs typeface="Calibri" panose="020F0502020204030204"/>
              </a:rPr>
              <a:t> </a:t>
            </a:r>
            <a:r>
              <a:rPr sz="3200" b="1" spc="-10" dirty="0">
                <a:latin typeface="Calibri" panose="020F0502020204030204"/>
                <a:cs typeface="Calibri" panose="020F0502020204030204"/>
              </a:rPr>
              <a:t>Environment</a:t>
            </a:r>
            <a:endParaRPr sz="3200">
              <a:latin typeface="Calibri" panose="020F0502020204030204"/>
              <a:cs typeface="Calibri" panose="020F05020202040302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8429" y="530478"/>
            <a:ext cx="8542020" cy="574040"/>
          </a:xfrm>
          <a:prstGeom prst="rect">
            <a:avLst/>
          </a:prstGeom>
        </p:spPr>
        <p:txBody>
          <a:bodyPr vert="horz" wrap="square" lIns="0" tIns="12700" rIns="0" bIns="0" rtlCol="0">
            <a:spAutoFit/>
          </a:bodyPr>
          <a:lstStyle/>
          <a:p>
            <a:pPr marL="12700">
              <a:lnSpc>
                <a:spcPct val="100000"/>
              </a:lnSpc>
              <a:spcBef>
                <a:spcPts val="100"/>
              </a:spcBef>
            </a:pPr>
            <a:r>
              <a:rPr sz="3600" u="sng" dirty="0">
                <a:uFill>
                  <a:solidFill>
                    <a:srgbClr val="000000"/>
                  </a:solidFill>
                </a:uFill>
              </a:rPr>
              <a:t>How</a:t>
            </a:r>
            <a:r>
              <a:rPr sz="3600" u="sng" spc="-100" dirty="0">
                <a:uFill>
                  <a:solidFill>
                    <a:srgbClr val="000000"/>
                  </a:solidFill>
                </a:uFill>
              </a:rPr>
              <a:t> </a:t>
            </a:r>
            <a:r>
              <a:rPr sz="3600" u="sng" dirty="0">
                <a:uFill>
                  <a:solidFill>
                    <a:srgbClr val="000000"/>
                  </a:solidFill>
                </a:uFill>
              </a:rPr>
              <a:t>do</a:t>
            </a:r>
            <a:r>
              <a:rPr sz="3600" u="sng" spc="-100" dirty="0">
                <a:uFill>
                  <a:solidFill>
                    <a:srgbClr val="000000"/>
                  </a:solidFill>
                </a:uFill>
              </a:rPr>
              <a:t> </a:t>
            </a:r>
            <a:r>
              <a:rPr sz="3600" u="sng" dirty="0">
                <a:uFill>
                  <a:solidFill>
                    <a:srgbClr val="000000"/>
                  </a:solidFill>
                </a:uFill>
              </a:rPr>
              <a:t>the</a:t>
            </a:r>
            <a:r>
              <a:rPr sz="3600" u="sng" spc="-114" dirty="0">
                <a:uFill>
                  <a:solidFill>
                    <a:srgbClr val="000000"/>
                  </a:solidFill>
                </a:uFill>
              </a:rPr>
              <a:t> </a:t>
            </a:r>
            <a:r>
              <a:rPr sz="3600" u="sng" dirty="0">
                <a:uFill>
                  <a:solidFill>
                    <a:srgbClr val="000000"/>
                  </a:solidFill>
                </a:uFill>
              </a:rPr>
              <a:t>physical</a:t>
            </a:r>
            <a:r>
              <a:rPr sz="3600" u="sng" spc="-110" dirty="0">
                <a:uFill>
                  <a:solidFill>
                    <a:srgbClr val="000000"/>
                  </a:solidFill>
                </a:uFill>
              </a:rPr>
              <a:t> </a:t>
            </a:r>
            <a:r>
              <a:rPr sz="3600" u="sng" spc="-10" dirty="0">
                <a:uFill>
                  <a:solidFill>
                    <a:srgbClr val="000000"/>
                  </a:solidFill>
                </a:uFill>
              </a:rPr>
              <a:t>features</a:t>
            </a:r>
            <a:r>
              <a:rPr sz="3600" u="sng" spc="-110" dirty="0">
                <a:uFill>
                  <a:solidFill>
                    <a:srgbClr val="000000"/>
                  </a:solidFill>
                </a:uFill>
              </a:rPr>
              <a:t> </a:t>
            </a:r>
            <a:r>
              <a:rPr sz="3600" u="sng" dirty="0">
                <a:uFill>
                  <a:solidFill>
                    <a:srgbClr val="000000"/>
                  </a:solidFill>
                </a:uFill>
              </a:rPr>
              <a:t>affect</a:t>
            </a:r>
            <a:r>
              <a:rPr sz="3600" u="sng" spc="-110" dirty="0">
                <a:uFill>
                  <a:solidFill>
                    <a:srgbClr val="000000"/>
                  </a:solidFill>
                </a:uFill>
              </a:rPr>
              <a:t> </a:t>
            </a:r>
            <a:r>
              <a:rPr sz="3600" u="sng" spc="-10" dirty="0">
                <a:uFill>
                  <a:solidFill>
                    <a:srgbClr val="000000"/>
                  </a:solidFill>
                </a:uFill>
              </a:rPr>
              <a:t>humans?</a:t>
            </a:r>
            <a:endParaRPr sz="3600"/>
          </a:p>
        </p:txBody>
      </p:sp>
      <p:sp>
        <p:nvSpPr>
          <p:cNvPr id="3" name="object 3"/>
          <p:cNvSpPr txBox="1"/>
          <p:nvPr/>
        </p:nvSpPr>
        <p:spPr>
          <a:xfrm>
            <a:off x="535940" y="1614042"/>
            <a:ext cx="7924165" cy="1635125"/>
          </a:xfrm>
          <a:prstGeom prst="rect">
            <a:avLst/>
          </a:prstGeom>
        </p:spPr>
        <p:txBody>
          <a:bodyPr vert="horz" wrap="square" lIns="0" tIns="12700" rIns="0" bIns="0" rtlCol="0">
            <a:spAutoFit/>
          </a:bodyPr>
          <a:lstStyle/>
          <a:p>
            <a:pPr marL="354965" indent="-342265">
              <a:lnSpc>
                <a:spcPct val="100000"/>
              </a:lnSpc>
              <a:spcBef>
                <a:spcPts val="100"/>
              </a:spcBef>
              <a:buFont typeface="Arial" panose="020B0604020202020204"/>
              <a:buChar char="•"/>
              <a:tabLst>
                <a:tab pos="354965" algn="l"/>
              </a:tabLst>
            </a:pPr>
            <a:r>
              <a:rPr sz="2400" dirty="0">
                <a:latin typeface="Calibri" panose="020F0502020204030204"/>
                <a:cs typeface="Calibri" panose="020F0502020204030204"/>
              </a:rPr>
              <a:t>Mountains</a:t>
            </a:r>
            <a:r>
              <a:rPr sz="2400" spc="-60" dirty="0">
                <a:latin typeface="Calibri" panose="020F0502020204030204"/>
                <a:cs typeface="Calibri" panose="020F0502020204030204"/>
              </a:rPr>
              <a:t> </a:t>
            </a:r>
            <a:r>
              <a:rPr sz="2400" dirty="0">
                <a:latin typeface="Calibri" panose="020F0502020204030204"/>
                <a:cs typeface="Calibri" panose="020F0502020204030204"/>
              </a:rPr>
              <a:t>act</a:t>
            </a:r>
            <a:r>
              <a:rPr sz="2400" spc="-80" dirty="0">
                <a:latin typeface="Calibri" panose="020F0502020204030204"/>
                <a:cs typeface="Calibri" panose="020F0502020204030204"/>
              </a:rPr>
              <a:t> </a:t>
            </a:r>
            <a:r>
              <a:rPr sz="2400" dirty="0">
                <a:latin typeface="Calibri" panose="020F0502020204030204"/>
                <a:cs typeface="Calibri" panose="020F0502020204030204"/>
              </a:rPr>
              <a:t>like</a:t>
            </a:r>
            <a:r>
              <a:rPr sz="2400" spc="-65" dirty="0">
                <a:latin typeface="Calibri" panose="020F0502020204030204"/>
                <a:cs typeface="Calibri" panose="020F0502020204030204"/>
              </a:rPr>
              <a:t> </a:t>
            </a:r>
            <a:r>
              <a:rPr sz="2400" dirty="0">
                <a:latin typeface="Calibri" panose="020F0502020204030204"/>
                <a:cs typeface="Calibri" panose="020F0502020204030204"/>
              </a:rPr>
              <a:t>walls,</a:t>
            </a:r>
            <a:r>
              <a:rPr sz="2400" spc="-70" dirty="0">
                <a:latin typeface="Calibri" panose="020F0502020204030204"/>
                <a:cs typeface="Calibri" panose="020F0502020204030204"/>
              </a:rPr>
              <a:t> </a:t>
            </a:r>
            <a:r>
              <a:rPr sz="2400" dirty="0">
                <a:latin typeface="Calibri" panose="020F0502020204030204"/>
                <a:cs typeface="Calibri" panose="020F0502020204030204"/>
              </a:rPr>
              <a:t>dividing</a:t>
            </a:r>
            <a:r>
              <a:rPr sz="2400" spc="-50" dirty="0">
                <a:latin typeface="Calibri" panose="020F0502020204030204"/>
                <a:cs typeface="Calibri" panose="020F0502020204030204"/>
              </a:rPr>
              <a:t> </a:t>
            </a:r>
            <a:r>
              <a:rPr sz="2400" dirty="0">
                <a:latin typeface="Calibri" panose="020F0502020204030204"/>
                <a:cs typeface="Calibri" panose="020F0502020204030204"/>
              </a:rPr>
              <a:t>regions</a:t>
            </a:r>
            <a:r>
              <a:rPr sz="2400" spc="-60" dirty="0">
                <a:latin typeface="Calibri" panose="020F0502020204030204"/>
                <a:cs typeface="Calibri" panose="020F0502020204030204"/>
              </a:rPr>
              <a:t> </a:t>
            </a:r>
            <a:r>
              <a:rPr sz="2400" dirty="0">
                <a:latin typeface="Calibri" panose="020F0502020204030204"/>
                <a:cs typeface="Calibri" panose="020F0502020204030204"/>
              </a:rPr>
              <a:t>from</a:t>
            </a:r>
            <a:r>
              <a:rPr sz="2400" spc="-55" dirty="0">
                <a:latin typeface="Calibri" panose="020F0502020204030204"/>
                <a:cs typeface="Calibri" panose="020F0502020204030204"/>
              </a:rPr>
              <a:t> </a:t>
            </a:r>
            <a:r>
              <a:rPr sz="2400" dirty="0">
                <a:latin typeface="Calibri" panose="020F0502020204030204"/>
                <a:cs typeface="Calibri" panose="020F0502020204030204"/>
              </a:rPr>
              <a:t>each</a:t>
            </a:r>
            <a:r>
              <a:rPr sz="2400" spc="-70" dirty="0">
                <a:latin typeface="Calibri" panose="020F0502020204030204"/>
                <a:cs typeface="Calibri" panose="020F0502020204030204"/>
              </a:rPr>
              <a:t> </a:t>
            </a:r>
            <a:r>
              <a:rPr sz="2400" spc="-10" dirty="0">
                <a:latin typeface="Calibri" panose="020F0502020204030204"/>
                <a:cs typeface="Calibri" panose="020F0502020204030204"/>
              </a:rPr>
              <a:t>other.</a:t>
            </a:r>
            <a:endParaRPr sz="2400">
              <a:latin typeface="Calibri" panose="020F0502020204030204"/>
              <a:cs typeface="Calibri" panose="020F0502020204030204"/>
            </a:endParaRPr>
          </a:p>
          <a:p>
            <a:pPr>
              <a:lnSpc>
                <a:spcPct val="100000"/>
              </a:lnSpc>
              <a:spcBef>
                <a:spcPts val="1100"/>
              </a:spcBef>
              <a:buFont typeface="Arial" panose="020B0604020202020204"/>
              <a:buChar char="•"/>
            </a:pPr>
            <a:endParaRPr sz="2400">
              <a:latin typeface="Calibri" panose="020F0502020204030204"/>
              <a:cs typeface="Calibri" panose="020F0502020204030204"/>
            </a:endParaRPr>
          </a:p>
          <a:p>
            <a:pPr marL="355600" marR="5080" indent="-342900">
              <a:lnSpc>
                <a:spcPct val="100000"/>
              </a:lnSpc>
              <a:buFont typeface="Arial" panose="020B0604020202020204"/>
              <a:buChar char="•"/>
              <a:tabLst>
                <a:tab pos="355600" algn="l"/>
              </a:tabLst>
            </a:pPr>
            <a:r>
              <a:rPr sz="2400" dirty="0">
                <a:latin typeface="Calibri" panose="020F0502020204030204"/>
                <a:cs typeface="Calibri" panose="020F0502020204030204"/>
              </a:rPr>
              <a:t>Rivers</a:t>
            </a:r>
            <a:r>
              <a:rPr sz="2400" spc="-85" dirty="0">
                <a:latin typeface="Calibri" panose="020F0502020204030204"/>
                <a:cs typeface="Calibri" panose="020F0502020204030204"/>
              </a:rPr>
              <a:t> </a:t>
            </a:r>
            <a:r>
              <a:rPr sz="2400" dirty="0">
                <a:latin typeface="Calibri" panose="020F0502020204030204"/>
                <a:cs typeface="Calibri" panose="020F0502020204030204"/>
              </a:rPr>
              <a:t>act</a:t>
            </a:r>
            <a:r>
              <a:rPr sz="2400" spc="-75" dirty="0">
                <a:latin typeface="Calibri" panose="020F0502020204030204"/>
                <a:cs typeface="Calibri" panose="020F0502020204030204"/>
              </a:rPr>
              <a:t> </a:t>
            </a:r>
            <a:r>
              <a:rPr sz="2400" dirty="0">
                <a:latin typeface="Calibri" panose="020F0502020204030204"/>
                <a:cs typeface="Calibri" panose="020F0502020204030204"/>
              </a:rPr>
              <a:t>like</a:t>
            </a:r>
            <a:r>
              <a:rPr sz="2400" spc="-80" dirty="0">
                <a:latin typeface="Calibri" panose="020F0502020204030204"/>
                <a:cs typeface="Calibri" panose="020F0502020204030204"/>
              </a:rPr>
              <a:t> </a:t>
            </a:r>
            <a:r>
              <a:rPr sz="2400" dirty="0">
                <a:latin typeface="Calibri" panose="020F0502020204030204"/>
                <a:cs typeface="Calibri" panose="020F0502020204030204"/>
              </a:rPr>
              <a:t>roads,</a:t>
            </a:r>
            <a:r>
              <a:rPr sz="2400" spc="-65" dirty="0">
                <a:latin typeface="Calibri" panose="020F0502020204030204"/>
                <a:cs typeface="Calibri" panose="020F0502020204030204"/>
              </a:rPr>
              <a:t> </a:t>
            </a:r>
            <a:r>
              <a:rPr sz="2400" dirty="0">
                <a:latin typeface="Calibri" panose="020F0502020204030204"/>
                <a:cs typeface="Calibri" panose="020F0502020204030204"/>
              </a:rPr>
              <a:t>connecting</a:t>
            </a:r>
            <a:r>
              <a:rPr sz="2400" spc="-75" dirty="0">
                <a:latin typeface="Calibri" panose="020F0502020204030204"/>
                <a:cs typeface="Calibri" panose="020F0502020204030204"/>
              </a:rPr>
              <a:t> </a:t>
            </a:r>
            <a:r>
              <a:rPr sz="2400" dirty="0">
                <a:latin typeface="Calibri" panose="020F0502020204030204"/>
                <a:cs typeface="Calibri" panose="020F0502020204030204"/>
              </a:rPr>
              <a:t>regions</a:t>
            </a:r>
            <a:r>
              <a:rPr sz="2400" spc="-65" dirty="0">
                <a:latin typeface="Calibri" panose="020F0502020204030204"/>
                <a:cs typeface="Calibri" panose="020F0502020204030204"/>
              </a:rPr>
              <a:t> </a:t>
            </a:r>
            <a:r>
              <a:rPr sz="2400" spc="-35" dirty="0">
                <a:latin typeface="Calibri" panose="020F0502020204030204"/>
                <a:cs typeface="Calibri" panose="020F0502020204030204"/>
              </a:rPr>
              <a:t>together.</a:t>
            </a:r>
            <a:r>
              <a:rPr sz="2400" spc="-85" dirty="0">
                <a:latin typeface="Calibri" panose="020F0502020204030204"/>
                <a:cs typeface="Calibri" panose="020F0502020204030204"/>
              </a:rPr>
              <a:t> </a:t>
            </a:r>
            <a:r>
              <a:rPr sz="2400" dirty="0">
                <a:latin typeface="Calibri" panose="020F0502020204030204"/>
                <a:cs typeface="Calibri" panose="020F0502020204030204"/>
              </a:rPr>
              <a:t>Europe</a:t>
            </a:r>
            <a:r>
              <a:rPr sz="2400" spc="-65" dirty="0">
                <a:latin typeface="Calibri" panose="020F0502020204030204"/>
                <a:cs typeface="Calibri" panose="020F0502020204030204"/>
              </a:rPr>
              <a:t> </a:t>
            </a:r>
            <a:r>
              <a:rPr sz="2400" spc="-25" dirty="0">
                <a:latin typeface="Calibri" panose="020F0502020204030204"/>
                <a:cs typeface="Calibri" panose="020F0502020204030204"/>
              </a:rPr>
              <a:t>has </a:t>
            </a:r>
            <a:r>
              <a:rPr sz="2400" dirty="0">
                <a:latin typeface="Calibri" panose="020F0502020204030204"/>
                <a:cs typeface="Calibri" panose="020F0502020204030204"/>
              </a:rPr>
              <a:t>many</a:t>
            </a:r>
            <a:r>
              <a:rPr sz="2400" spc="-75" dirty="0">
                <a:latin typeface="Calibri" panose="020F0502020204030204"/>
                <a:cs typeface="Calibri" panose="020F0502020204030204"/>
              </a:rPr>
              <a:t> </a:t>
            </a:r>
            <a:r>
              <a:rPr sz="2400" dirty="0">
                <a:latin typeface="Calibri" panose="020F0502020204030204"/>
                <a:cs typeface="Calibri" panose="020F0502020204030204"/>
              </a:rPr>
              <a:t>small</a:t>
            </a:r>
            <a:r>
              <a:rPr sz="2400" spc="-75" dirty="0">
                <a:latin typeface="Calibri" panose="020F0502020204030204"/>
                <a:cs typeface="Calibri" panose="020F0502020204030204"/>
              </a:rPr>
              <a:t> </a:t>
            </a:r>
            <a:r>
              <a:rPr sz="2400" dirty="0">
                <a:latin typeface="Calibri" panose="020F0502020204030204"/>
                <a:cs typeface="Calibri" panose="020F0502020204030204"/>
              </a:rPr>
              <a:t>rivers,</a:t>
            </a:r>
            <a:r>
              <a:rPr sz="2400" spc="-65" dirty="0">
                <a:latin typeface="Calibri" panose="020F0502020204030204"/>
                <a:cs typeface="Calibri" panose="020F0502020204030204"/>
              </a:rPr>
              <a:t> </a:t>
            </a:r>
            <a:r>
              <a:rPr sz="2400" dirty="0">
                <a:latin typeface="Calibri" panose="020F0502020204030204"/>
                <a:cs typeface="Calibri" panose="020F0502020204030204"/>
              </a:rPr>
              <a:t>useful</a:t>
            </a:r>
            <a:r>
              <a:rPr sz="2400" spc="-60" dirty="0">
                <a:latin typeface="Calibri" panose="020F0502020204030204"/>
                <a:cs typeface="Calibri" panose="020F0502020204030204"/>
              </a:rPr>
              <a:t> </a:t>
            </a:r>
            <a:r>
              <a:rPr sz="2400" dirty="0">
                <a:latin typeface="Calibri" panose="020F0502020204030204"/>
                <a:cs typeface="Calibri" panose="020F0502020204030204"/>
              </a:rPr>
              <a:t>for</a:t>
            </a:r>
            <a:r>
              <a:rPr sz="2400" spc="-65" dirty="0">
                <a:latin typeface="Calibri" panose="020F0502020204030204"/>
                <a:cs typeface="Calibri" panose="020F0502020204030204"/>
              </a:rPr>
              <a:t> </a:t>
            </a:r>
            <a:r>
              <a:rPr sz="2400" spc="-10" dirty="0">
                <a:latin typeface="Calibri" panose="020F0502020204030204"/>
                <a:cs typeface="Calibri" panose="020F0502020204030204"/>
              </a:rPr>
              <a:t>transport.</a:t>
            </a:r>
            <a:endParaRPr sz="24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609600" y="3733800"/>
            <a:ext cx="3515867" cy="2811780"/>
          </a:xfrm>
          <a:prstGeom prst="rect">
            <a:avLst/>
          </a:prstGeom>
        </p:spPr>
      </p:pic>
      <p:pic>
        <p:nvPicPr>
          <p:cNvPr id="5" name="object 5"/>
          <p:cNvPicPr/>
          <p:nvPr/>
        </p:nvPicPr>
        <p:blipFill>
          <a:blip r:embed="rId2" cstate="print"/>
          <a:stretch>
            <a:fillRect/>
          </a:stretch>
        </p:blipFill>
        <p:spPr>
          <a:xfrm>
            <a:off x="4724400" y="3733800"/>
            <a:ext cx="4191000" cy="281178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38097" y="95503"/>
            <a:ext cx="2791460" cy="1367790"/>
          </a:xfrm>
          <a:prstGeom prst="rect">
            <a:avLst/>
          </a:prstGeom>
        </p:spPr>
        <p:txBody>
          <a:bodyPr vert="horz" wrap="square" lIns="0" tIns="12700" rIns="0" bIns="0" rtlCol="0">
            <a:spAutoFit/>
          </a:bodyPr>
          <a:lstStyle/>
          <a:p>
            <a:pPr marL="139065" marR="5080" indent="-127000">
              <a:lnSpc>
                <a:spcPct val="100000"/>
              </a:lnSpc>
              <a:spcBef>
                <a:spcPts val="100"/>
              </a:spcBef>
            </a:pPr>
            <a:r>
              <a:rPr sz="4400" u="sng" dirty="0">
                <a:uFill>
                  <a:solidFill>
                    <a:srgbClr val="000000"/>
                  </a:solidFill>
                </a:uFill>
              </a:rPr>
              <a:t>Climate</a:t>
            </a:r>
            <a:r>
              <a:rPr sz="4400" u="sng" spc="-130" dirty="0">
                <a:uFill>
                  <a:solidFill>
                    <a:srgbClr val="000000"/>
                  </a:solidFill>
                </a:uFill>
              </a:rPr>
              <a:t> </a:t>
            </a:r>
            <a:r>
              <a:rPr sz="4400" u="sng" spc="-25" dirty="0">
                <a:uFill>
                  <a:solidFill>
                    <a:srgbClr val="000000"/>
                  </a:solidFill>
                </a:uFill>
              </a:rPr>
              <a:t>and</a:t>
            </a:r>
            <a:r>
              <a:rPr sz="4400" spc="-25" dirty="0"/>
              <a:t> </a:t>
            </a:r>
            <a:r>
              <a:rPr sz="4400" u="sng" spc="-10" dirty="0">
                <a:uFill>
                  <a:solidFill>
                    <a:srgbClr val="000000"/>
                  </a:solidFill>
                </a:uFill>
              </a:rPr>
              <a:t>Vegetation</a:t>
            </a:r>
            <a:endParaRPr sz="4400"/>
          </a:p>
        </p:txBody>
      </p:sp>
      <p:sp>
        <p:nvSpPr>
          <p:cNvPr id="3" name="object 3"/>
          <p:cNvSpPr txBox="1"/>
          <p:nvPr/>
        </p:nvSpPr>
        <p:spPr>
          <a:xfrm>
            <a:off x="383540" y="1745741"/>
            <a:ext cx="4719955" cy="3611245"/>
          </a:xfrm>
          <a:prstGeom prst="rect">
            <a:avLst/>
          </a:prstGeom>
        </p:spPr>
        <p:txBody>
          <a:bodyPr vert="horz" wrap="square" lIns="0" tIns="12700" rIns="0" bIns="0" rtlCol="0">
            <a:spAutoFit/>
          </a:bodyPr>
          <a:lstStyle/>
          <a:p>
            <a:pPr marL="355600" marR="5080" indent="-342900">
              <a:lnSpc>
                <a:spcPct val="100000"/>
              </a:lnSpc>
              <a:spcBef>
                <a:spcPts val="100"/>
              </a:spcBef>
              <a:buFont typeface="Arial" panose="020B0604020202020204"/>
              <a:buChar char="•"/>
              <a:tabLst>
                <a:tab pos="355600" algn="l"/>
              </a:tabLst>
            </a:pPr>
            <a:r>
              <a:rPr sz="2400" dirty="0">
                <a:latin typeface="Calibri" panose="020F0502020204030204"/>
                <a:cs typeface="Calibri" panose="020F0502020204030204"/>
              </a:rPr>
              <a:t>Good</a:t>
            </a:r>
            <a:r>
              <a:rPr sz="2400" spc="-45" dirty="0">
                <a:latin typeface="Calibri" panose="020F0502020204030204"/>
                <a:cs typeface="Calibri" panose="020F0502020204030204"/>
              </a:rPr>
              <a:t> </a:t>
            </a:r>
            <a:r>
              <a:rPr sz="2400" dirty="0">
                <a:latin typeface="Calibri" panose="020F0502020204030204"/>
                <a:cs typeface="Calibri" panose="020F0502020204030204"/>
              </a:rPr>
              <a:t>soil,</a:t>
            </a:r>
            <a:r>
              <a:rPr sz="2400" spc="-35" dirty="0">
                <a:latin typeface="Calibri" panose="020F0502020204030204"/>
                <a:cs typeface="Calibri" panose="020F0502020204030204"/>
              </a:rPr>
              <a:t> </a:t>
            </a:r>
            <a:r>
              <a:rPr sz="2400" dirty="0">
                <a:latin typeface="Calibri" panose="020F0502020204030204"/>
                <a:cs typeface="Calibri" panose="020F0502020204030204"/>
              </a:rPr>
              <a:t>good</a:t>
            </a:r>
            <a:r>
              <a:rPr sz="2400" spc="-40" dirty="0">
                <a:latin typeface="Calibri" panose="020F0502020204030204"/>
                <a:cs typeface="Calibri" panose="020F0502020204030204"/>
              </a:rPr>
              <a:t> </a:t>
            </a:r>
            <a:r>
              <a:rPr sz="2400" dirty="0">
                <a:latin typeface="Calibri" panose="020F0502020204030204"/>
                <a:cs typeface="Calibri" panose="020F0502020204030204"/>
              </a:rPr>
              <a:t>climate,</a:t>
            </a:r>
            <a:r>
              <a:rPr sz="2400" spc="-60" dirty="0">
                <a:latin typeface="Calibri" panose="020F0502020204030204"/>
                <a:cs typeface="Calibri" panose="020F0502020204030204"/>
              </a:rPr>
              <a:t> </a:t>
            </a:r>
            <a:r>
              <a:rPr sz="2400" dirty="0">
                <a:latin typeface="Calibri" panose="020F0502020204030204"/>
                <a:cs typeface="Calibri" panose="020F0502020204030204"/>
              </a:rPr>
              <a:t>and</a:t>
            </a:r>
            <a:r>
              <a:rPr sz="2400" spc="-40" dirty="0">
                <a:latin typeface="Calibri" panose="020F0502020204030204"/>
                <a:cs typeface="Calibri" panose="020F0502020204030204"/>
              </a:rPr>
              <a:t> </a:t>
            </a:r>
            <a:r>
              <a:rPr sz="2400" dirty="0">
                <a:latin typeface="Calibri" panose="020F0502020204030204"/>
                <a:cs typeface="Calibri" panose="020F0502020204030204"/>
              </a:rPr>
              <a:t>lots</a:t>
            </a:r>
            <a:r>
              <a:rPr sz="2400" spc="-60" dirty="0">
                <a:latin typeface="Calibri" panose="020F0502020204030204"/>
                <a:cs typeface="Calibri" panose="020F0502020204030204"/>
              </a:rPr>
              <a:t> </a:t>
            </a:r>
            <a:r>
              <a:rPr sz="2400" spc="-25" dirty="0">
                <a:latin typeface="Calibri" panose="020F0502020204030204"/>
                <a:cs typeface="Calibri" panose="020F0502020204030204"/>
              </a:rPr>
              <a:t>of </a:t>
            </a:r>
            <a:r>
              <a:rPr sz="2400" dirty="0">
                <a:latin typeface="Calibri" panose="020F0502020204030204"/>
                <a:cs typeface="Calibri" panose="020F0502020204030204"/>
              </a:rPr>
              <a:t>natural</a:t>
            </a:r>
            <a:r>
              <a:rPr sz="2400" spc="-110" dirty="0">
                <a:latin typeface="Calibri" panose="020F0502020204030204"/>
                <a:cs typeface="Calibri" panose="020F0502020204030204"/>
              </a:rPr>
              <a:t> </a:t>
            </a:r>
            <a:r>
              <a:rPr sz="2400" spc="-10" dirty="0">
                <a:latin typeface="Calibri" panose="020F0502020204030204"/>
                <a:cs typeface="Calibri" panose="020F0502020204030204"/>
              </a:rPr>
              <a:t>resources.</a:t>
            </a:r>
            <a:endParaRPr sz="2400">
              <a:latin typeface="Calibri" panose="020F0502020204030204"/>
              <a:cs typeface="Calibri" panose="020F0502020204030204"/>
            </a:endParaRPr>
          </a:p>
          <a:p>
            <a:pPr>
              <a:lnSpc>
                <a:spcPct val="100000"/>
              </a:lnSpc>
              <a:spcBef>
                <a:spcPts val="1100"/>
              </a:spcBef>
              <a:buFont typeface="Arial" panose="020B0604020202020204"/>
              <a:buChar char="•"/>
            </a:pPr>
            <a:endParaRPr sz="2400">
              <a:latin typeface="Calibri" panose="020F0502020204030204"/>
              <a:cs typeface="Calibri" panose="020F0502020204030204"/>
            </a:endParaRPr>
          </a:p>
          <a:p>
            <a:pPr marL="355600" marR="275590" indent="-342900">
              <a:lnSpc>
                <a:spcPct val="100000"/>
              </a:lnSpc>
              <a:spcBef>
                <a:spcPts val="5"/>
              </a:spcBef>
              <a:buFont typeface="Arial" panose="020B0604020202020204"/>
              <a:buChar char="•"/>
              <a:tabLst>
                <a:tab pos="355600" algn="l"/>
              </a:tabLst>
            </a:pPr>
            <a:r>
              <a:rPr sz="2400" dirty="0">
                <a:latin typeface="Calibri" panose="020F0502020204030204"/>
                <a:cs typeface="Calibri" panose="020F0502020204030204"/>
              </a:rPr>
              <a:t>Mostly</a:t>
            </a:r>
            <a:r>
              <a:rPr sz="2400" spc="-55" dirty="0">
                <a:latin typeface="Calibri" panose="020F0502020204030204"/>
                <a:cs typeface="Calibri" panose="020F0502020204030204"/>
              </a:rPr>
              <a:t> </a:t>
            </a:r>
            <a:r>
              <a:rPr sz="2400" b="1" u="sng" dirty="0">
                <a:uFill>
                  <a:solidFill>
                    <a:srgbClr val="000000"/>
                  </a:solidFill>
                </a:uFill>
                <a:latin typeface="Calibri" panose="020F0502020204030204"/>
                <a:cs typeface="Calibri" panose="020F0502020204030204"/>
              </a:rPr>
              <a:t>Humid</a:t>
            </a:r>
            <a:r>
              <a:rPr sz="2400" b="1" u="sng" spc="-45" dirty="0">
                <a:uFill>
                  <a:solidFill>
                    <a:srgbClr val="000000"/>
                  </a:solidFill>
                </a:uFill>
                <a:latin typeface="Calibri" panose="020F0502020204030204"/>
                <a:cs typeface="Calibri" panose="020F0502020204030204"/>
              </a:rPr>
              <a:t> </a:t>
            </a:r>
            <a:r>
              <a:rPr sz="2400" b="1" u="sng" spc="-10" dirty="0">
                <a:uFill>
                  <a:solidFill>
                    <a:srgbClr val="000000"/>
                  </a:solidFill>
                </a:uFill>
                <a:latin typeface="Calibri" panose="020F0502020204030204"/>
                <a:cs typeface="Calibri" panose="020F0502020204030204"/>
              </a:rPr>
              <a:t>Continental</a:t>
            </a:r>
            <a:r>
              <a:rPr sz="2400" b="1" spc="-35" dirty="0">
                <a:latin typeface="Calibri" panose="020F0502020204030204"/>
                <a:cs typeface="Calibri" panose="020F0502020204030204"/>
              </a:rPr>
              <a:t> </a:t>
            </a:r>
            <a:r>
              <a:rPr sz="2400" dirty="0">
                <a:latin typeface="Calibri" panose="020F0502020204030204"/>
                <a:cs typeface="Calibri" panose="020F0502020204030204"/>
              </a:rPr>
              <a:t>in</a:t>
            </a:r>
            <a:r>
              <a:rPr sz="2400" spc="-45" dirty="0">
                <a:latin typeface="Calibri" panose="020F0502020204030204"/>
                <a:cs typeface="Calibri" panose="020F0502020204030204"/>
              </a:rPr>
              <a:t> </a:t>
            </a:r>
            <a:r>
              <a:rPr sz="2400" spc="-25" dirty="0">
                <a:latin typeface="Calibri" panose="020F0502020204030204"/>
                <a:cs typeface="Calibri" panose="020F0502020204030204"/>
              </a:rPr>
              <a:t>the </a:t>
            </a:r>
            <a:r>
              <a:rPr sz="2400" dirty="0">
                <a:latin typeface="Calibri" panose="020F0502020204030204"/>
                <a:cs typeface="Calibri" panose="020F0502020204030204"/>
              </a:rPr>
              <a:t>north,</a:t>
            </a:r>
            <a:r>
              <a:rPr sz="2400" spc="-30" dirty="0">
                <a:latin typeface="Calibri" panose="020F0502020204030204"/>
                <a:cs typeface="Calibri" panose="020F0502020204030204"/>
              </a:rPr>
              <a:t> </a:t>
            </a:r>
            <a:r>
              <a:rPr sz="2400" dirty="0">
                <a:latin typeface="Calibri" panose="020F0502020204030204"/>
                <a:cs typeface="Calibri" panose="020F0502020204030204"/>
              </a:rPr>
              <a:t>drier</a:t>
            </a:r>
            <a:r>
              <a:rPr sz="2400" spc="-35" dirty="0">
                <a:latin typeface="Calibri" panose="020F0502020204030204"/>
                <a:cs typeface="Calibri" panose="020F0502020204030204"/>
              </a:rPr>
              <a:t> </a:t>
            </a:r>
            <a:r>
              <a:rPr sz="2400" dirty="0">
                <a:latin typeface="Calibri" panose="020F0502020204030204"/>
                <a:cs typeface="Calibri" panose="020F0502020204030204"/>
              </a:rPr>
              <a:t>in</a:t>
            </a:r>
            <a:r>
              <a:rPr sz="2400" spc="-30" dirty="0">
                <a:latin typeface="Calibri" panose="020F0502020204030204"/>
                <a:cs typeface="Calibri" panose="020F0502020204030204"/>
              </a:rPr>
              <a:t> </a:t>
            </a:r>
            <a:r>
              <a:rPr sz="2400" dirty="0">
                <a:latin typeface="Calibri" panose="020F0502020204030204"/>
                <a:cs typeface="Calibri" panose="020F0502020204030204"/>
              </a:rPr>
              <a:t>the</a:t>
            </a:r>
            <a:r>
              <a:rPr sz="2400" spc="-25" dirty="0">
                <a:latin typeface="Calibri" panose="020F0502020204030204"/>
                <a:cs typeface="Calibri" panose="020F0502020204030204"/>
              </a:rPr>
              <a:t> </a:t>
            </a:r>
            <a:r>
              <a:rPr sz="2400" spc="-10" dirty="0">
                <a:latin typeface="Calibri" panose="020F0502020204030204"/>
                <a:cs typeface="Calibri" panose="020F0502020204030204"/>
              </a:rPr>
              <a:t>south.</a:t>
            </a:r>
            <a:endParaRPr sz="2400">
              <a:latin typeface="Calibri" panose="020F0502020204030204"/>
              <a:cs typeface="Calibri" panose="020F0502020204030204"/>
            </a:endParaRPr>
          </a:p>
          <a:p>
            <a:pPr>
              <a:lnSpc>
                <a:spcPct val="100000"/>
              </a:lnSpc>
              <a:spcBef>
                <a:spcPts val="1100"/>
              </a:spcBef>
              <a:buFont typeface="Arial" panose="020B0604020202020204"/>
              <a:buChar char="•"/>
            </a:pPr>
            <a:endParaRPr sz="2400">
              <a:latin typeface="Calibri" panose="020F0502020204030204"/>
              <a:cs typeface="Calibri" panose="020F0502020204030204"/>
            </a:endParaRPr>
          </a:p>
          <a:p>
            <a:pPr marL="355600" marR="48260" indent="-342900">
              <a:lnSpc>
                <a:spcPct val="100000"/>
              </a:lnSpc>
              <a:buFont typeface="Arial" panose="020B0604020202020204"/>
              <a:buChar char="•"/>
              <a:tabLst>
                <a:tab pos="355600" algn="l"/>
              </a:tabLst>
            </a:pPr>
            <a:r>
              <a:rPr sz="2400" dirty="0">
                <a:latin typeface="Calibri" panose="020F0502020204030204"/>
                <a:cs typeface="Calibri" panose="020F0502020204030204"/>
              </a:rPr>
              <a:t>Formerly</a:t>
            </a:r>
            <a:r>
              <a:rPr sz="2400" spc="-114" dirty="0">
                <a:latin typeface="Calibri" panose="020F0502020204030204"/>
                <a:cs typeface="Calibri" panose="020F0502020204030204"/>
              </a:rPr>
              <a:t> </a:t>
            </a:r>
            <a:r>
              <a:rPr sz="2400" dirty="0">
                <a:latin typeface="Calibri" panose="020F0502020204030204"/>
                <a:cs typeface="Calibri" panose="020F0502020204030204"/>
              </a:rPr>
              <a:t>heavily</a:t>
            </a:r>
            <a:r>
              <a:rPr sz="2400" spc="-85" dirty="0">
                <a:latin typeface="Calibri" panose="020F0502020204030204"/>
                <a:cs typeface="Calibri" panose="020F0502020204030204"/>
              </a:rPr>
              <a:t> </a:t>
            </a:r>
            <a:r>
              <a:rPr sz="2400" spc="-10" dirty="0">
                <a:latin typeface="Calibri" panose="020F0502020204030204"/>
                <a:cs typeface="Calibri" panose="020F0502020204030204"/>
              </a:rPr>
              <a:t>forested,</a:t>
            </a:r>
            <a:r>
              <a:rPr sz="2400" spc="-90" dirty="0">
                <a:latin typeface="Calibri" panose="020F0502020204030204"/>
                <a:cs typeface="Calibri" panose="020F0502020204030204"/>
              </a:rPr>
              <a:t> </a:t>
            </a:r>
            <a:r>
              <a:rPr sz="2400" spc="-10" dirty="0">
                <a:latin typeface="Calibri" panose="020F0502020204030204"/>
                <a:cs typeface="Calibri" panose="020F0502020204030204"/>
              </a:rPr>
              <a:t>reduced </a:t>
            </a:r>
            <a:r>
              <a:rPr sz="2400" dirty="0">
                <a:latin typeface="Calibri" panose="020F0502020204030204"/>
                <a:cs typeface="Calibri" panose="020F0502020204030204"/>
              </a:rPr>
              <a:t>by</a:t>
            </a:r>
            <a:r>
              <a:rPr sz="2400" spc="-50" dirty="0">
                <a:latin typeface="Calibri" panose="020F0502020204030204"/>
                <a:cs typeface="Calibri" panose="020F0502020204030204"/>
              </a:rPr>
              <a:t> </a:t>
            </a:r>
            <a:r>
              <a:rPr sz="2400" dirty="0">
                <a:latin typeface="Calibri" panose="020F0502020204030204"/>
                <a:cs typeface="Calibri" panose="020F0502020204030204"/>
              </a:rPr>
              <a:t>expansion</a:t>
            </a:r>
            <a:r>
              <a:rPr sz="2400" spc="-50" dirty="0">
                <a:latin typeface="Calibri" panose="020F0502020204030204"/>
                <a:cs typeface="Calibri" panose="020F0502020204030204"/>
              </a:rPr>
              <a:t> </a:t>
            </a:r>
            <a:r>
              <a:rPr sz="2400" dirty="0">
                <a:latin typeface="Calibri" panose="020F0502020204030204"/>
                <a:cs typeface="Calibri" panose="020F0502020204030204"/>
              </a:rPr>
              <a:t>of</a:t>
            </a:r>
            <a:r>
              <a:rPr sz="2400" spc="-50" dirty="0">
                <a:latin typeface="Calibri" panose="020F0502020204030204"/>
                <a:cs typeface="Calibri" panose="020F0502020204030204"/>
              </a:rPr>
              <a:t> </a:t>
            </a:r>
            <a:r>
              <a:rPr sz="2400" spc="-10" dirty="0">
                <a:latin typeface="Calibri" panose="020F0502020204030204"/>
                <a:cs typeface="Calibri" panose="020F0502020204030204"/>
              </a:rPr>
              <a:t>farmland, </a:t>
            </a:r>
            <a:r>
              <a:rPr sz="2400" dirty="0">
                <a:latin typeface="Calibri" panose="020F0502020204030204"/>
                <a:cs typeface="Calibri" panose="020F0502020204030204"/>
              </a:rPr>
              <a:t>population,</a:t>
            </a:r>
            <a:r>
              <a:rPr sz="2400" spc="-60" dirty="0">
                <a:latin typeface="Calibri" panose="020F0502020204030204"/>
                <a:cs typeface="Calibri" panose="020F0502020204030204"/>
              </a:rPr>
              <a:t> </a:t>
            </a:r>
            <a:r>
              <a:rPr sz="2400" dirty="0">
                <a:latin typeface="Calibri" panose="020F0502020204030204"/>
                <a:cs typeface="Calibri" panose="020F0502020204030204"/>
              </a:rPr>
              <a:t>and</a:t>
            </a:r>
            <a:r>
              <a:rPr sz="2400" spc="-55" dirty="0">
                <a:latin typeface="Calibri" panose="020F0502020204030204"/>
                <a:cs typeface="Calibri" panose="020F0502020204030204"/>
              </a:rPr>
              <a:t> </a:t>
            </a:r>
            <a:r>
              <a:rPr sz="2400" dirty="0">
                <a:latin typeface="Calibri" panose="020F0502020204030204"/>
                <a:cs typeface="Calibri" panose="020F0502020204030204"/>
              </a:rPr>
              <a:t>timber</a:t>
            </a:r>
            <a:r>
              <a:rPr sz="2400" spc="-65" dirty="0">
                <a:latin typeface="Calibri" panose="020F0502020204030204"/>
                <a:cs typeface="Calibri" panose="020F0502020204030204"/>
              </a:rPr>
              <a:t> </a:t>
            </a:r>
            <a:r>
              <a:rPr sz="2400" spc="-10" dirty="0">
                <a:latin typeface="Calibri" panose="020F0502020204030204"/>
                <a:cs typeface="Calibri" panose="020F0502020204030204"/>
              </a:rPr>
              <a:t>industry.</a:t>
            </a:r>
            <a:endParaRPr sz="24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5715000" y="28955"/>
            <a:ext cx="3407663" cy="3407664"/>
          </a:xfrm>
          <a:prstGeom prst="rect">
            <a:avLst/>
          </a:prstGeom>
        </p:spPr>
      </p:pic>
      <p:pic>
        <p:nvPicPr>
          <p:cNvPr id="5" name="object 5"/>
          <p:cNvPicPr/>
          <p:nvPr/>
        </p:nvPicPr>
        <p:blipFill>
          <a:blip r:embed="rId2" cstate="print"/>
          <a:stretch>
            <a:fillRect/>
          </a:stretch>
        </p:blipFill>
        <p:spPr>
          <a:xfrm>
            <a:off x="5684520" y="3657599"/>
            <a:ext cx="3459479" cy="32004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41729" y="461899"/>
            <a:ext cx="1439545" cy="696595"/>
          </a:xfrm>
          <a:prstGeom prst="rect">
            <a:avLst/>
          </a:prstGeom>
        </p:spPr>
        <p:txBody>
          <a:bodyPr vert="horz" wrap="square" lIns="0" tIns="13335" rIns="0" bIns="0" rtlCol="0">
            <a:spAutoFit/>
          </a:bodyPr>
          <a:lstStyle/>
          <a:p>
            <a:pPr marL="12700">
              <a:lnSpc>
                <a:spcPct val="100000"/>
              </a:lnSpc>
              <a:spcBef>
                <a:spcPts val="105"/>
              </a:spcBef>
            </a:pPr>
            <a:r>
              <a:rPr sz="4400" u="sng" spc="-10" dirty="0">
                <a:uFill>
                  <a:solidFill>
                    <a:srgbClr val="000000"/>
                  </a:solidFill>
                </a:uFill>
              </a:rPr>
              <a:t>Fjords</a:t>
            </a:r>
            <a:endParaRPr sz="4400"/>
          </a:p>
        </p:txBody>
      </p:sp>
      <p:sp>
        <p:nvSpPr>
          <p:cNvPr id="3" name="object 3"/>
          <p:cNvSpPr txBox="1"/>
          <p:nvPr/>
        </p:nvSpPr>
        <p:spPr>
          <a:xfrm>
            <a:off x="535940" y="1614042"/>
            <a:ext cx="3240405" cy="2366645"/>
          </a:xfrm>
          <a:prstGeom prst="rect">
            <a:avLst/>
          </a:prstGeom>
        </p:spPr>
        <p:txBody>
          <a:bodyPr vert="horz" wrap="square" lIns="0" tIns="12700" rIns="0" bIns="0" rtlCol="0">
            <a:spAutoFit/>
          </a:bodyPr>
          <a:lstStyle/>
          <a:p>
            <a:pPr marL="355600" marR="5080" indent="-342900">
              <a:lnSpc>
                <a:spcPct val="100000"/>
              </a:lnSpc>
              <a:spcBef>
                <a:spcPts val="100"/>
              </a:spcBef>
              <a:buFont typeface="Arial" panose="020B0604020202020204"/>
              <a:buChar char="•"/>
              <a:tabLst>
                <a:tab pos="355600" algn="l"/>
              </a:tabLst>
            </a:pPr>
            <a:r>
              <a:rPr sz="2400" dirty="0">
                <a:latin typeface="Calibri" panose="020F0502020204030204"/>
                <a:cs typeface="Calibri" panose="020F0502020204030204"/>
              </a:rPr>
              <a:t>Long,</a:t>
            </a:r>
            <a:r>
              <a:rPr sz="2400" spc="-40" dirty="0">
                <a:latin typeface="Calibri" panose="020F0502020204030204"/>
                <a:cs typeface="Calibri" panose="020F0502020204030204"/>
              </a:rPr>
              <a:t> </a:t>
            </a:r>
            <a:r>
              <a:rPr sz="2400" dirty="0">
                <a:latin typeface="Calibri" panose="020F0502020204030204"/>
                <a:cs typeface="Calibri" panose="020F0502020204030204"/>
              </a:rPr>
              <a:t>narrow</a:t>
            </a:r>
            <a:r>
              <a:rPr sz="2400" spc="-55" dirty="0">
                <a:latin typeface="Calibri" panose="020F0502020204030204"/>
                <a:cs typeface="Calibri" panose="020F0502020204030204"/>
              </a:rPr>
              <a:t> </a:t>
            </a:r>
            <a:r>
              <a:rPr sz="2400" dirty="0">
                <a:latin typeface="Calibri" panose="020F0502020204030204"/>
                <a:cs typeface="Calibri" panose="020F0502020204030204"/>
              </a:rPr>
              <a:t>inlet</a:t>
            </a:r>
            <a:r>
              <a:rPr sz="2400" spc="-65" dirty="0">
                <a:latin typeface="Calibri" panose="020F0502020204030204"/>
                <a:cs typeface="Calibri" panose="020F0502020204030204"/>
              </a:rPr>
              <a:t> </a:t>
            </a:r>
            <a:r>
              <a:rPr sz="2400" spc="-20" dirty="0">
                <a:latin typeface="Calibri" panose="020F0502020204030204"/>
                <a:cs typeface="Calibri" panose="020F0502020204030204"/>
              </a:rPr>
              <a:t>with </a:t>
            </a:r>
            <a:r>
              <a:rPr sz="2400" dirty="0">
                <a:latin typeface="Calibri" panose="020F0502020204030204"/>
                <a:cs typeface="Calibri" panose="020F0502020204030204"/>
              </a:rPr>
              <a:t>steep</a:t>
            </a:r>
            <a:r>
              <a:rPr sz="2400" spc="-60" dirty="0">
                <a:latin typeface="Calibri" panose="020F0502020204030204"/>
                <a:cs typeface="Calibri" panose="020F0502020204030204"/>
              </a:rPr>
              <a:t> </a:t>
            </a:r>
            <a:r>
              <a:rPr sz="2400" dirty="0">
                <a:latin typeface="Calibri" panose="020F0502020204030204"/>
                <a:cs typeface="Calibri" panose="020F0502020204030204"/>
              </a:rPr>
              <a:t>sides</a:t>
            </a:r>
            <a:r>
              <a:rPr sz="2400" spc="-50" dirty="0">
                <a:latin typeface="Calibri" panose="020F0502020204030204"/>
                <a:cs typeface="Calibri" panose="020F0502020204030204"/>
              </a:rPr>
              <a:t> </a:t>
            </a:r>
            <a:r>
              <a:rPr sz="2400" dirty="0">
                <a:latin typeface="Calibri" panose="020F0502020204030204"/>
                <a:cs typeface="Calibri" panose="020F0502020204030204"/>
              </a:rPr>
              <a:t>or</a:t>
            </a:r>
            <a:r>
              <a:rPr sz="2400" spc="-45" dirty="0">
                <a:latin typeface="Calibri" panose="020F0502020204030204"/>
                <a:cs typeface="Calibri" panose="020F0502020204030204"/>
              </a:rPr>
              <a:t> </a:t>
            </a:r>
            <a:r>
              <a:rPr sz="2400" spc="-10" dirty="0">
                <a:latin typeface="Calibri" panose="020F0502020204030204"/>
                <a:cs typeface="Calibri" panose="020F0502020204030204"/>
              </a:rPr>
              <a:t>cliffs, </a:t>
            </a:r>
            <a:r>
              <a:rPr sz="2400" dirty="0">
                <a:latin typeface="Calibri" panose="020F0502020204030204"/>
                <a:cs typeface="Calibri" panose="020F0502020204030204"/>
              </a:rPr>
              <a:t>created</a:t>
            </a:r>
            <a:r>
              <a:rPr sz="2400" spc="-95" dirty="0">
                <a:latin typeface="Calibri" panose="020F0502020204030204"/>
                <a:cs typeface="Calibri" panose="020F0502020204030204"/>
              </a:rPr>
              <a:t> </a:t>
            </a:r>
            <a:r>
              <a:rPr sz="2400" dirty="0">
                <a:latin typeface="Calibri" panose="020F0502020204030204"/>
                <a:cs typeface="Calibri" panose="020F0502020204030204"/>
              </a:rPr>
              <a:t>by</a:t>
            </a:r>
            <a:r>
              <a:rPr sz="2400" spc="-80" dirty="0">
                <a:latin typeface="Calibri" panose="020F0502020204030204"/>
                <a:cs typeface="Calibri" panose="020F0502020204030204"/>
              </a:rPr>
              <a:t> </a:t>
            </a:r>
            <a:r>
              <a:rPr sz="2400" spc="-10" dirty="0">
                <a:latin typeface="Calibri" panose="020F0502020204030204"/>
                <a:cs typeface="Calibri" panose="020F0502020204030204"/>
              </a:rPr>
              <a:t>glacial erosion.</a:t>
            </a:r>
            <a:endParaRPr sz="2400">
              <a:latin typeface="Calibri" panose="020F0502020204030204"/>
              <a:cs typeface="Calibri" panose="020F0502020204030204"/>
            </a:endParaRPr>
          </a:p>
          <a:p>
            <a:pPr>
              <a:lnSpc>
                <a:spcPct val="100000"/>
              </a:lnSpc>
              <a:spcBef>
                <a:spcPts val="1100"/>
              </a:spcBef>
              <a:buFont typeface="Arial" panose="020B0604020202020204"/>
              <a:buChar char="•"/>
            </a:pPr>
            <a:endParaRPr sz="2400">
              <a:latin typeface="Calibri" panose="020F0502020204030204"/>
              <a:cs typeface="Calibri" panose="020F0502020204030204"/>
            </a:endParaRPr>
          </a:p>
          <a:p>
            <a:pPr marL="354965" indent="-342265">
              <a:lnSpc>
                <a:spcPct val="100000"/>
              </a:lnSpc>
              <a:spcBef>
                <a:spcPts val="5"/>
              </a:spcBef>
              <a:buFont typeface="Arial" panose="020B0604020202020204"/>
              <a:buChar char="•"/>
              <a:tabLst>
                <a:tab pos="354965" algn="l"/>
              </a:tabLst>
            </a:pPr>
            <a:r>
              <a:rPr sz="2400" dirty="0">
                <a:latin typeface="Calibri" panose="020F0502020204030204"/>
                <a:cs typeface="Calibri" panose="020F0502020204030204"/>
              </a:rPr>
              <a:t>Found</a:t>
            </a:r>
            <a:r>
              <a:rPr sz="2400" spc="-55" dirty="0">
                <a:latin typeface="Calibri" panose="020F0502020204030204"/>
                <a:cs typeface="Calibri" panose="020F0502020204030204"/>
              </a:rPr>
              <a:t> </a:t>
            </a:r>
            <a:r>
              <a:rPr sz="2400" dirty="0">
                <a:latin typeface="Calibri" panose="020F0502020204030204"/>
                <a:cs typeface="Calibri" panose="020F0502020204030204"/>
              </a:rPr>
              <a:t>in</a:t>
            </a:r>
            <a:r>
              <a:rPr sz="2400" spc="-85" dirty="0">
                <a:latin typeface="Calibri" panose="020F0502020204030204"/>
                <a:cs typeface="Calibri" panose="020F0502020204030204"/>
              </a:rPr>
              <a:t> </a:t>
            </a:r>
            <a:r>
              <a:rPr sz="2400" b="1" spc="-10" dirty="0">
                <a:latin typeface="Calibri" panose="020F0502020204030204"/>
                <a:cs typeface="Calibri" panose="020F0502020204030204"/>
              </a:rPr>
              <a:t>Scandinavia</a:t>
            </a:r>
            <a:endParaRPr sz="24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4197096" y="1219200"/>
            <a:ext cx="4671059" cy="4953000"/>
          </a:xfrm>
          <a:prstGeom prst="rect">
            <a:avLst/>
          </a:prstGeom>
        </p:spPr>
      </p:pic>
      <p:pic>
        <p:nvPicPr>
          <p:cNvPr id="5" name="object 5"/>
          <p:cNvPicPr/>
          <p:nvPr/>
        </p:nvPicPr>
        <p:blipFill>
          <a:blip r:embed="rId2" cstate="print"/>
          <a:stretch>
            <a:fillRect/>
          </a:stretch>
        </p:blipFill>
        <p:spPr>
          <a:xfrm>
            <a:off x="1219200" y="4239767"/>
            <a:ext cx="2209800" cy="192023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02457" y="285953"/>
            <a:ext cx="3340735" cy="697230"/>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Massif</a:t>
            </a:r>
            <a:r>
              <a:rPr sz="4400" u="sng" spc="-45" dirty="0">
                <a:uFill>
                  <a:solidFill>
                    <a:srgbClr val="000000"/>
                  </a:solidFill>
                </a:uFill>
              </a:rPr>
              <a:t> </a:t>
            </a:r>
            <a:r>
              <a:rPr sz="4400" u="sng" spc="-10" dirty="0">
                <a:uFill>
                  <a:solidFill>
                    <a:srgbClr val="000000"/>
                  </a:solidFill>
                </a:uFill>
              </a:rPr>
              <a:t>Central</a:t>
            </a:r>
            <a:endParaRPr sz="4400"/>
          </a:p>
        </p:txBody>
      </p:sp>
      <p:sp>
        <p:nvSpPr>
          <p:cNvPr id="3" name="object 3"/>
          <p:cNvSpPr txBox="1"/>
          <p:nvPr/>
        </p:nvSpPr>
        <p:spPr>
          <a:xfrm>
            <a:off x="653592" y="1690242"/>
            <a:ext cx="3491865" cy="1489075"/>
          </a:xfrm>
          <a:prstGeom prst="rect">
            <a:avLst/>
          </a:prstGeom>
        </p:spPr>
        <p:txBody>
          <a:bodyPr vert="horz" wrap="square" lIns="0" tIns="12700" rIns="0" bIns="0" rtlCol="0">
            <a:spAutoFit/>
          </a:bodyPr>
          <a:lstStyle/>
          <a:p>
            <a:pPr marL="355600" marR="5080" indent="-342900">
              <a:lnSpc>
                <a:spcPct val="100000"/>
              </a:lnSpc>
              <a:spcBef>
                <a:spcPts val="100"/>
              </a:spcBef>
              <a:buFont typeface="Arial" panose="020B0604020202020204"/>
              <a:buChar char="•"/>
              <a:tabLst>
                <a:tab pos="355600" algn="l"/>
              </a:tabLst>
            </a:pPr>
            <a:r>
              <a:rPr sz="2400" spc="-10" dirty="0">
                <a:latin typeface="Calibri" panose="020F0502020204030204"/>
                <a:cs typeface="Calibri" panose="020F0502020204030204"/>
              </a:rPr>
              <a:t>Elevated</a:t>
            </a:r>
            <a:r>
              <a:rPr sz="2400" spc="-70" dirty="0">
                <a:latin typeface="Calibri" panose="020F0502020204030204"/>
                <a:cs typeface="Calibri" panose="020F0502020204030204"/>
              </a:rPr>
              <a:t> </a:t>
            </a:r>
            <a:r>
              <a:rPr sz="2400" dirty="0">
                <a:latin typeface="Calibri" panose="020F0502020204030204"/>
                <a:cs typeface="Calibri" panose="020F0502020204030204"/>
              </a:rPr>
              <a:t>region</a:t>
            </a:r>
            <a:r>
              <a:rPr sz="2400" spc="-65" dirty="0">
                <a:latin typeface="Calibri" panose="020F0502020204030204"/>
                <a:cs typeface="Calibri" panose="020F0502020204030204"/>
              </a:rPr>
              <a:t> </a:t>
            </a:r>
            <a:r>
              <a:rPr sz="2400" dirty="0">
                <a:latin typeface="Calibri" panose="020F0502020204030204"/>
                <a:cs typeface="Calibri" panose="020F0502020204030204"/>
              </a:rPr>
              <a:t>in</a:t>
            </a:r>
            <a:r>
              <a:rPr sz="2400" spc="-70" dirty="0">
                <a:latin typeface="Calibri" panose="020F0502020204030204"/>
                <a:cs typeface="Calibri" panose="020F0502020204030204"/>
              </a:rPr>
              <a:t> </a:t>
            </a:r>
            <a:r>
              <a:rPr sz="2400" spc="-10" dirty="0">
                <a:latin typeface="Calibri" panose="020F0502020204030204"/>
                <a:cs typeface="Calibri" panose="020F0502020204030204"/>
              </a:rPr>
              <a:t>south- </a:t>
            </a:r>
            <a:r>
              <a:rPr sz="2400" dirty="0">
                <a:latin typeface="Calibri" panose="020F0502020204030204"/>
                <a:cs typeface="Calibri" panose="020F0502020204030204"/>
              </a:rPr>
              <a:t>central</a:t>
            </a:r>
            <a:r>
              <a:rPr sz="2400" spc="-95" dirty="0">
                <a:latin typeface="Calibri" panose="020F0502020204030204"/>
                <a:cs typeface="Calibri" panose="020F0502020204030204"/>
              </a:rPr>
              <a:t> </a:t>
            </a:r>
            <a:r>
              <a:rPr sz="2400" dirty="0">
                <a:latin typeface="Calibri" panose="020F0502020204030204"/>
                <a:cs typeface="Calibri" panose="020F0502020204030204"/>
              </a:rPr>
              <a:t>France,</a:t>
            </a:r>
            <a:r>
              <a:rPr sz="2400" spc="-105" dirty="0">
                <a:latin typeface="Calibri" panose="020F0502020204030204"/>
                <a:cs typeface="Calibri" panose="020F0502020204030204"/>
              </a:rPr>
              <a:t> </a:t>
            </a:r>
            <a:r>
              <a:rPr sz="2400" spc="-10" dirty="0">
                <a:latin typeface="Calibri" panose="020F0502020204030204"/>
                <a:cs typeface="Calibri" panose="020F0502020204030204"/>
              </a:rPr>
              <a:t>consisting </a:t>
            </a:r>
            <a:r>
              <a:rPr sz="2400" dirty="0">
                <a:latin typeface="Calibri" panose="020F0502020204030204"/>
                <a:cs typeface="Calibri" panose="020F0502020204030204"/>
              </a:rPr>
              <a:t>of</a:t>
            </a:r>
            <a:r>
              <a:rPr sz="2400" spc="-65" dirty="0">
                <a:latin typeface="Calibri" panose="020F0502020204030204"/>
                <a:cs typeface="Calibri" panose="020F0502020204030204"/>
              </a:rPr>
              <a:t> </a:t>
            </a:r>
            <a:r>
              <a:rPr sz="2400" dirty="0">
                <a:latin typeface="Calibri" panose="020F0502020204030204"/>
                <a:cs typeface="Calibri" panose="020F0502020204030204"/>
              </a:rPr>
              <a:t>mountains</a:t>
            </a:r>
            <a:r>
              <a:rPr sz="2400" spc="-60" dirty="0">
                <a:latin typeface="Calibri" panose="020F0502020204030204"/>
                <a:cs typeface="Calibri" panose="020F0502020204030204"/>
              </a:rPr>
              <a:t> </a:t>
            </a:r>
            <a:r>
              <a:rPr sz="2400" spc="-25" dirty="0">
                <a:latin typeface="Calibri" panose="020F0502020204030204"/>
                <a:cs typeface="Calibri" panose="020F0502020204030204"/>
              </a:rPr>
              <a:t>and </a:t>
            </a:r>
            <a:r>
              <a:rPr sz="2400" spc="-10" dirty="0">
                <a:latin typeface="Calibri" panose="020F0502020204030204"/>
                <a:cs typeface="Calibri" panose="020F0502020204030204"/>
              </a:rPr>
              <a:t>plateaus.</a:t>
            </a:r>
            <a:endParaRPr sz="24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4559808" y="1676400"/>
            <a:ext cx="4384547" cy="4191000"/>
          </a:xfrm>
          <a:prstGeom prst="rect">
            <a:avLst/>
          </a:prstGeom>
        </p:spPr>
      </p:pic>
      <p:pic>
        <p:nvPicPr>
          <p:cNvPr id="5" name="object 5"/>
          <p:cNvPicPr/>
          <p:nvPr/>
        </p:nvPicPr>
        <p:blipFill>
          <a:blip r:embed="rId2" cstate="print"/>
          <a:stretch>
            <a:fillRect/>
          </a:stretch>
        </p:blipFill>
        <p:spPr>
          <a:xfrm>
            <a:off x="685800" y="3543300"/>
            <a:ext cx="3585972" cy="23241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47341" y="461899"/>
            <a:ext cx="4449445" cy="696595"/>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Mistral</a:t>
            </a:r>
            <a:r>
              <a:rPr sz="4400" u="sng" spc="-100" dirty="0">
                <a:uFill>
                  <a:solidFill>
                    <a:srgbClr val="000000"/>
                  </a:solidFill>
                </a:uFill>
              </a:rPr>
              <a:t> </a:t>
            </a:r>
            <a:r>
              <a:rPr sz="4400" u="sng" dirty="0">
                <a:uFill>
                  <a:solidFill>
                    <a:srgbClr val="000000"/>
                  </a:solidFill>
                </a:uFill>
              </a:rPr>
              <a:t>and</a:t>
            </a:r>
            <a:r>
              <a:rPr sz="4400" u="sng" spc="-95" dirty="0">
                <a:uFill>
                  <a:solidFill>
                    <a:srgbClr val="000000"/>
                  </a:solidFill>
                </a:uFill>
              </a:rPr>
              <a:t> </a:t>
            </a:r>
            <a:r>
              <a:rPr sz="4400" u="sng" spc="-10" dirty="0">
                <a:uFill>
                  <a:solidFill>
                    <a:srgbClr val="000000"/>
                  </a:solidFill>
                </a:uFill>
              </a:rPr>
              <a:t>Sirocco</a:t>
            </a:r>
            <a:endParaRPr sz="4400"/>
          </a:p>
        </p:txBody>
      </p:sp>
      <p:sp>
        <p:nvSpPr>
          <p:cNvPr id="3" name="object 3"/>
          <p:cNvSpPr txBox="1"/>
          <p:nvPr/>
        </p:nvSpPr>
        <p:spPr>
          <a:xfrm>
            <a:off x="650240" y="1387411"/>
            <a:ext cx="7083425" cy="1343660"/>
          </a:xfrm>
          <a:prstGeom prst="rect">
            <a:avLst/>
          </a:prstGeom>
        </p:spPr>
        <p:txBody>
          <a:bodyPr vert="horz" wrap="square" lIns="0" tIns="86360" rIns="0" bIns="0" rtlCol="0">
            <a:spAutoFit/>
          </a:bodyPr>
          <a:lstStyle/>
          <a:p>
            <a:pPr marL="355600" indent="-342900">
              <a:lnSpc>
                <a:spcPct val="100000"/>
              </a:lnSpc>
              <a:spcBef>
                <a:spcPts val="680"/>
              </a:spcBef>
              <a:buFont typeface="Arial" panose="020B0604020202020204"/>
              <a:buChar char="•"/>
              <a:tabLst>
                <a:tab pos="355600" algn="l"/>
              </a:tabLst>
            </a:pPr>
            <a:r>
              <a:rPr sz="2400" spc="-10" dirty="0">
                <a:latin typeface="Calibri" panose="020F0502020204030204"/>
                <a:cs typeface="Calibri" panose="020F0502020204030204"/>
              </a:rPr>
              <a:t>Powerful</a:t>
            </a:r>
            <a:r>
              <a:rPr sz="2400" spc="-35" dirty="0">
                <a:latin typeface="Calibri" panose="020F0502020204030204"/>
                <a:cs typeface="Calibri" panose="020F0502020204030204"/>
              </a:rPr>
              <a:t> </a:t>
            </a:r>
            <a:r>
              <a:rPr sz="2400" dirty="0">
                <a:latin typeface="Calibri" panose="020F0502020204030204"/>
                <a:cs typeface="Calibri" panose="020F0502020204030204"/>
              </a:rPr>
              <a:t>seasonal</a:t>
            </a:r>
            <a:r>
              <a:rPr sz="2400" spc="-40" dirty="0">
                <a:latin typeface="Calibri" panose="020F0502020204030204"/>
                <a:cs typeface="Calibri" panose="020F0502020204030204"/>
              </a:rPr>
              <a:t> </a:t>
            </a:r>
            <a:r>
              <a:rPr sz="2400" dirty="0">
                <a:latin typeface="Calibri" panose="020F0502020204030204"/>
                <a:cs typeface="Calibri" panose="020F0502020204030204"/>
              </a:rPr>
              <a:t>winds</a:t>
            </a:r>
            <a:r>
              <a:rPr sz="2400" spc="-65" dirty="0">
                <a:latin typeface="Calibri" panose="020F0502020204030204"/>
                <a:cs typeface="Calibri" panose="020F0502020204030204"/>
              </a:rPr>
              <a:t> </a:t>
            </a:r>
            <a:r>
              <a:rPr sz="2400" dirty="0">
                <a:latin typeface="Calibri" panose="020F0502020204030204"/>
                <a:cs typeface="Calibri" panose="020F0502020204030204"/>
              </a:rPr>
              <a:t>that</a:t>
            </a:r>
            <a:r>
              <a:rPr sz="2400" spc="-40" dirty="0">
                <a:latin typeface="Calibri" panose="020F0502020204030204"/>
                <a:cs typeface="Calibri" panose="020F0502020204030204"/>
              </a:rPr>
              <a:t> </a:t>
            </a:r>
            <a:r>
              <a:rPr sz="2400" spc="-10" dirty="0">
                <a:latin typeface="Calibri" panose="020F0502020204030204"/>
                <a:cs typeface="Calibri" panose="020F0502020204030204"/>
              </a:rPr>
              <a:t>affect</a:t>
            </a:r>
            <a:r>
              <a:rPr sz="2400" spc="-60" dirty="0">
                <a:latin typeface="Calibri" panose="020F0502020204030204"/>
                <a:cs typeface="Calibri" panose="020F0502020204030204"/>
              </a:rPr>
              <a:t> </a:t>
            </a:r>
            <a:r>
              <a:rPr sz="2400" dirty="0">
                <a:latin typeface="Calibri" panose="020F0502020204030204"/>
                <a:cs typeface="Calibri" panose="020F0502020204030204"/>
              </a:rPr>
              <a:t>climate</a:t>
            </a:r>
            <a:r>
              <a:rPr sz="2400" spc="-65" dirty="0">
                <a:latin typeface="Calibri" panose="020F0502020204030204"/>
                <a:cs typeface="Calibri" panose="020F0502020204030204"/>
              </a:rPr>
              <a:t> </a:t>
            </a:r>
            <a:r>
              <a:rPr sz="2400" dirty="0">
                <a:latin typeface="Calibri" panose="020F0502020204030204"/>
                <a:cs typeface="Calibri" panose="020F0502020204030204"/>
              </a:rPr>
              <a:t>of</a:t>
            </a:r>
            <a:r>
              <a:rPr sz="2400" spc="-50" dirty="0">
                <a:latin typeface="Calibri" panose="020F0502020204030204"/>
                <a:cs typeface="Calibri" panose="020F0502020204030204"/>
              </a:rPr>
              <a:t> </a:t>
            </a:r>
            <a:r>
              <a:rPr sz="2400" spc="-10" dirty="0">
                <a:latin typeface="Calibri" panose="020F0502020204030204"/>
                <a:cs typeface="Calibri" panose="020F0502020204030204"/>
              </a:rPr>
              <a:t>Europe.</a:t>
            </a:r>
            <a:endParaRPr sz="2400">
              <a:latin typeface="Calibri" panose="020F0502020204030204"/>
              <a:cs typeface="Calibri" panose="020F0502020204030204"/>
            </a:endParaRPr>
          </a:p>
          <a:p>
            <a:pPr marL="355600" indent="-342900">
              <a:lnSpc>
                <a:spcPct val="100000"/>
              </a:lnSpc>
              <a:spcBef>
                <a:spcPts val="580"/>
              </a:spcBef>
              <a:buFont typeface="Arial" panose="020B0604020202020204"/>
              <a:buChar char="•"/>
              <a:tabLst>
                <a:tab pos="355600" algn="l"/>
              </a:tabLst>
            </a:pPr>
            <a:r>
              <a:rPr sz="2400" b="1" spc="-10" dirty="0">
                <a:latin typeface="Calibri" panose="020F0502020204030204"/>
                <a:cs typeface="Calibri" panose="020F0502020204030204"/>
              </a:rPr>
              <a:t>Mistral</a:t>
            </a:r>
            <a:r>
              <a:rPr sz="2400" b="1" spc="-45" dirty="0">
                <a:latin typeface="Calibri" panose="020F0502020204030204"/>
                <a:cs typeface="Calibri" panose="020F0502020204030204"/>
              </a:rPr>
              <a:t> </a:t>
            </a:r>
            <a:r>
              <a:rPr sz="2400" dirty="0">
                <a:latin typeface="Calibri" panose="020F0502020204030204"/>
                <a:cs typeface="Calibri" panose="020F0502020204030204"/>
              </a:rPr>
              <a:t>blows</a:t>
            </a:r>
            <a:r>
              <a:rPr sz="2400" spc="-50" dirty="0">
                <a:latin typeface="Calibri" panose="020F0502020204030204"/>
                <a:cs typeface="Calibri" panose="020F0502020204030204"/>
              </a:rPr>
              <a:t> </a:t>
            </a:r>
            <a:r>
              <a:rPr sz="2400" dirty="0">
                <a:latin typeface="Calibri" panose="020F0502020204030204"/>
                <a:cs typeface="Calibri" panose="020F0502020204030204"/>
              </a:rPr>
              <a:t>from</a:t>
            </a:r>
            <a:r>
              <a:rPr sz="2400" spc="-45" dirty="0">
                <a:latin typeface="Calibri" panose="020F0502020204030204"/>
                <a:cs typeface="Calibri" panose="020F0502020204030204"/>
              </a:rPr>
              <a:t> </a:t>
            </a:r>
            <a:r>
              <a:rPr sz="2400" spc="-10" dirty="0">
                <a:latin typeface="Calibri" panose="020F0502020204030204"/>
                <a:cs typeface="Calibri" panose="020F0502020204030204"/>
              </a:rPr>
              <a:t>northwest,</a:t>
            </a:r>
            <a:r>
              <a:rPr sz="2400" spc="-55" dirty="0">
                <a:latin typeface="Calibri" panose="020F0502020204030204"/>
                <a:cs typeface="Calibri" panose="020F0502020204030204"/>
              </a:rPr>
              <a:t> </a:t>
            </a:r>
            <a:r>
              <a:rPr sz="2400" dirty="0">
                <a:latin typeface="Calibri" panose="020F0502020204030204"/>
                <a:cs typeface="Calibri" panose="020F0502020204030204"/>
              </a:rPr>
              <a:t>bringing</a:t>
            </a:r>
            <a:r>
              <a:rPr sz="2400" spc="-65" dirty="0">
                <a:latin typeface="Calibri" panose="020F0502020204030204"/>
                <a:cs typeface="Calibri" panose="020F0502020204030204"/>
              </a:rPr>
              <a:t> </a:t>
            </a:r>
            <a:r>
              <a:rPr sz="2400" dirty="0">
                <a:latin typeface="Calibri" panose="020F0502020204030204"/>
                <a:cs typeface="Calibri" panose="020F0502020204030204"/>
              </a:rPr>
              <a:t>clear</a:t>
            </a:r>
            <a:r>
              <a:rPr sz="2400" spc="-55" dirty="0">
                <a:latin typeface="Calibri" panose="020F0502020204030204"/>
                <a:cs typeface="Calibri" panose="020F0502020204030204"/>
              </a:rPr>
              <a:t> </a:t>
            </a:r>
            <a:r>
              <a:rPr sz="2400" spc="-10" dirty="0">
                <a:latin typeface="Calibri" panose="020F0502020204030204"/>
                <a:cs typeface="Calibri" panose="020F0502020204030204"/>
              </a:rPr>
              <a:t>weather</a:t>
            </a:r>
            <a:endParaRPr sz="2400">
              <a:latin typeface="Calibri" panose="020F0502020204030204"/>
              <a:cs typeface="Calibri" panose="020F0502020204030204"/>
            </a:endParaRPr>
          </a:p>
          <a:p>
            <a:pPr marL="355600" indent="-342900">
              <a:lnSpc>
                <a:spcPct val="100000"/>
              </a:lnSpc>
              <a:spcBef>
                <a:spcPts val="575"/>
              </a:spcBef>
              <a:buFont typeface="Arial" panose="020B0604020202020204"/>
              <a:buChar char="•"/>
              <a:tabLst>
                <a:tab pos="355600" algn="l"/>
              </a:tabLst>
            </a:pPr>
            <a:r>
              <a:rPr sz="2400" b="1" dirty="0">
                <a:latin typeface="Calibri" panose="020F0502020204030204"/>
                <a:cs typeface="Calibri" panose="020F0502020204030204"/>
              </a:rPr>
              <a:t>Sirocco</a:t>
            </a:r>
            <a:r>
              <a:rPr sz="2400" b="1" spc="-85" dirty="0">
                <a:latin typeface="Calibri" panose="020F0502020204030204"/>
                <a:cs typeface="Calibri" panose="020F0502020204030204"/>
              </a:rPr>
              <a:t> </a:t>
            </a:r>
            <a:r>
              <a:rPr sz="2400" dirty="0">
                <a:latin typeface="Calibri" panose="020F0502020204030204"/>
                <a:cs typeface="Calibri" panose="020F0502020204030204"/>
              </a:rPr>
              <a:t>blows</a:t>
            </a:r>
            <a:r>
              <a:rPr sz="2400" spc="-45" dirty="0">
                <a:latin typeface="Calibri" panose="020F0502020204030204"/>
                <a:cs typeface="Calibri" panose="020F0502020204030204"/>
              </a:rPr>
              <a:t> </a:t>
            </a:r>
            <a:r>
              <a:rPr sz="2400" dirty="0">
                <a:latin typeface="Calibri" panose="020F0502020204030204"/>
                <a:cs typeface="Calibri" panose="020F0502020204030204"/>
              </a:rPr>
              <a:t>from</a:t>
            </a:r>
            <a:r>
              <a:rPr sz="2400" spc="-65" dirty="0">
                <a:latin typeface="Calibri" panose="020F0502020204030204"/>
                <a:cs typeface="Calibri" panose="020F0502020204030204"/>
              </a:rPr>
              <a:t> </a:t>
            </a:r>
            <a:r>
              <a:rPr sz="2400" dirty="0">
                <a:latin typeface="Calibri" panose="020F0502020204030204"/>
                <a:cs typeface="Calibri" panose="020F0502020204030204"/>
              </a:rPr>
              <a:t>Sahara,</a:t>
            </a:r>
            <a:r>
              <a:rPr sz="2400" spc="-60" dirty="0">
                <a:latin typeface="Calibri" panose="020F0502020204030204"/>
                <a:cs typeface="Calibri" panose="020F0502020204030204"/>
              </a:rPr>
              <a:t> </a:t>
            </a:r>
            <a:r>
              <a:rPr sz="2400" dirty="0">
                <a:latin typeface="Calibri" panose="020F0502020204030204"/>
                <a:cs typeface="Calibri" panose="020F0502020204030204"/>
              </a:rPr>
              <a:t>hot</a:t>
            </a:r>
            <a:r>
              <a:rPr sz="2400" spc="-55" dirty="0">
                <a:latin typeface="Calibri" panose="020F0502020204030204"/>
                <a:cs typeface="Calibri" panose="020F0502020204030204"/>
              </a:rPr>
              <a:t> </a:t>
            </a:r>
            <a:r>
              <a:rPr sz="2400" dirty="0">
                <a:latin typeface="Calibri" panose="020F0502020204030204"/>
                <a:cs typeface="Calibri" panose="020F0502020204030204"/>
              </a:rPr>
              <a:t>and</a:t>
            </a:r>
            <a:r>
              <a:rPr sz="2400" spc="-50" dirty="0">
                <a:latin typeface="Calibri" panose="020F0502020204030204"/>
                <a:cs typeface="Calibri" panose="020F0502020204030204"/>
              </a:rPr>
              <a:t> </a:t>
            </a:r>
            <a:r>
              <a:rPr sz="2400" spc="-10" dirty="0">
                <a:latin typeface="Calibri" panose="020F0502020204030204"/>
                <a:cs typeface="Calibri" panose="020F0502020204030204"/>
              </a:rPr>
              <a:t>dusty</a:t>
            </a:r>
            <a:endParaRPr sz="24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1295400" y="3108960"/>
            <a:ext cx="6781800" cy="3427476"/>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69157" y="461899"/>
            <a:ext cx="4485640" cy="696595"/>
          </a:xfrm>
          <a:prstGeom prst="rect">
            <a:avLst/>
          </a:prstGeom>
        </p:spPr>
        <p:txBody>
          <a:bodyPr vert="horz" wrap="square" lIns="0" tIns="13335" rIns="0" bIns="0" rtlCol="0">
            <a:spAutoFit/>
          </a:bodyPr>
          <a:lstStyle/>
          <a:p>
            <a:pPr marL="12700">
              <a:lnSpc>
                <a:spcPct val="100000"/>
              </a:lnSpc>
              <a:spcBef>
                <a:spcPts val="105"/>
              </a:spcBef>
            </a:pPr>
            <a:r>
              <a:rPr sz="4400" u="sng" dirty="0">
                <a:uFill>
                  <a:solidFill>
                    <a:srgbClr val="000000"/>
                  </a:solidFill>
                </a:uFill>
              </a:rPr>
              <a:t>North</a:t>
            </a:r>
            <a:r>
              <a:rPr sz="4400" u="sng" spc="-110" dirty="0">
                <a:uFill>
                  <a:solidFill>
                    <a:srgbClr val="000000"/>
                  </a:solidFill>
                </a:uFill>
              </a:rPr>
              <a:t> </a:t>
            </a:r>
            <a:r>
              <a:rPr sz="4400" u="sng" dirty="0">
                <a:uFill>
                  <a:solidFill>
                    <a:srgbClr val="000000"/>
                  </a:solidFill>
                </a:uFill>
              </a:rPr>
              <a:t>Atlantic</a:t>
            </a:r>
            <a:r>
              <a:rPr sz="4400" u="sng" spc="-125" dirty="0">
                <a:uFill>
                  <a:solidFill>
                    <a:srgbClr val="000000"/>
                  </a:solidFill>
                </a:uFill>
              </a:rPr>
              <a:t> </a:t>
            </a:r>
            <a:r>
              <a:rPr sz="4400" u="sng" spc="-10" dirty="0">
                <a:uFill>
                  <a:solidFill>
                    <a:srgbClr val="000000"/>
                  </a:solidFill>
                </a:uFill>
              </a:rPr>
              <a:t>Drift</a:t>
            </a:r>
            <a:endParaRPr sz="4400"/>
          </a:p>
        </p:txBody>
      </p:sp>
      <p:sp>
        <p:nvSpPr>
          <p:cNvPr id="3" name="object 3"/>
          <p:cNvSpPr txBox="1"/>
          <p:nvPr/>
        </p:nvSpPr>
        <p:spPr>
          <a:xfrm>
            <a:off x="6099428" y="1690242"/>
            <a:ext cx="2410460" cy="4561840"/>
          </a:xfrm>
          <a:prstGeom prst="rect">
            <a:avLst/>
          </a:prstGeom>
        </p:spPr>
        <p:txBody>
          <a:bodyPr vert="horz" wrap="square" lIns="0" tIns="12700" rIns="0" bIns="0" rtlCol="0">
            <a:spAutoFit/>
          </a:bodyPr>
          <a:lstStyle/>
          <a:p>
            <a:pPr marL="355600" marR="45720" indent="-342900">
              <a:lnSpc>
                <a:spcPct val="100000"/>
              </a:lnSpc>
              <a:spcBef>
                <a:spcPts val="100"/>
              </a:spcBef>
              <a:buFont typeface="Arial" panose="020B0604020202020204"/>
              <a:buChar char="•"/>
              <a:tabLst>
                <a:tab pos="355600" algn="l"/>
              </a:tabLst>
            </a:pPr>
            <a:r>
              <a:rPr sz="2400" dirty="0">
                <a:latin typeface="Calibri" panose="020F0502020204030204"/>
                <a:cs typeface="Calibri" panose="020F0502020204030204"/>
              </a:rPr>
              <a:t>The</a:t>
            </a:r>
            <a:r>
              <a:rPr sz="2400" spc="-35" dirty="0">
                <a:latin typeface="Calibri" panose="020F0502020204030204"/>
                <a:cs typeface="Calibri" panose="020F0502020204030204"/>
              </a:rPr>
              <a:t> </a:t>
            </a:r>
            <a:r>
              <a:rPr sz="2400" b="1" spc="-10" dirty="0">
                <a:latin typeface="Calibri" panose="020F0502020204030204"/>
                <a:cs typeface="Calibri" panose="020F0502020204030204"/>
              </a:rPr>
              <a:t>North Atlantic</a:t>
            </a:r>
            <a:r>
              <a:rPr sz="2400" b="1" spc="-90" dirty="0">
                <a:latin typeface="Calibri" panose="020F0502020204030204"/>
                <a:cs typeface="Calibri" panose="020F0502020204030204"/>
              </a:rPr>
              <a:t> </a:t>
            </a:r>
            <a:r>
              <a:rPr sz="2400" b="1" spc="-10" dirty="0">
                <a:latin typeface="Calibri" panose="020F0502020204030204"/>
                <a:cs typeface="Calibri" panose="020F0502020204030204"/>
              </a:rPr>
              <a:t>Current </a:t>
            </a:r>
            <a:r>
              <a:rPr sz="2400" dirty="0">
                <a:latin typeface="Calibri" panose="020F0502020204030204"/>
                <a:cs typeface="Calibri" panose="020F0502020204030204"/>
              </a:rPr>
              <a:t>is</a:t>
            </a:r>
            <a:r>
              <a:rPr sz="2400" spc="-15" dirty="0">
                <a:latin typeface="Calibri" panose="020F0502020204030204"/>
                <a:cs typeface="Calibri" panose="020F0502020204030204"/>
              </a:rPr>
              <a:t> </a:t>
            </a:r>
            <a:r>
              <a:rPr sz="2400" dirty="0">
                <a:latin typeface="Calibri" panose="020F0502020204030204"/>
                <a:cs typeface="Calibri" panose="020F0502020204030204"/>
              </a:rPr>
              <a:t>a</a:t>
            </a:r>
            <a:r>
              <a:rPr sz="2400" spc="-30" dirty="0">
                <a:latin typeface="Calibri" panose="020F0502020204030204"/>
                <a:cs typeface="Calibri" panose="020F0502020204030204"/>
              </a:rPr>
              <a:t> </a:t>
            </a:r>
            <a:r>
              <a:rPr sz="2400" spc="-10" dirty="0">
                <a:latin typeface="Calibri" panose="020F0502020204030204"/>
                <a:cs typeface="Calibri" panose="020F0502020204030204"/>
              </a:rPr>
              <a:t>powerful </a:t>
            </a:r>
            <a:r>
              <a:rPr sz="2400" dirty="0">
                <a:latin typeface="Calibri" panose="020F0502020204030204"/>
                <a:cs typeface="Calibri" panose="020F0502020204030204"/>
              </a:rPr>
              <a:t>warm</a:t>
            </a:r>
            <a:r>
              <a:rPr sz="2400" spc="-45" dirty="0">
                <a:latin typeface="Calibri" panose="020F0502020204030204"/>
                <a:cs typeface="Calibri" panose="020F0502020204030204"/>
              </a:rPr>
              <a:t> </a:t>
            </a:r>
            <a:r>
              <a:rPr sz="2400" spc="-10" dirty="0">
                <a:latin typeface="Calibri" panose="020F0502020204030204"/>
                <a:cs typeface="Calibri" panose="020F0502020204030204"/>
              </a:rPr>
              <a:t>ocean </a:t>
            </a:r>
            <a:r>
              <a:rPr sz="2400" dirty="0">
                <a:latin typeface="Calibri" panose="020F0502020204030204"/>
                <a:cs typeface="Calibri" panose="020F0502020204030204"/>
              </a:rPr>
              <a:t>current</a:t>
            </a:r>
            <a:r>
              <a:rPr sz="2400" spc="-110" dirty="0">
                <a:latin typeface="Calibri" panose="020F0502020204030204"/>
                <a:cs typeface="Calibri" panose="020F0502020204030204"/>
              </a:rPr>
              <a:t> </a:t>
            </a:r>
            <a:r>
              <a:rPr sz="2400" spc="-20" dirty="0">
                <a:latin typeface="Calibri" panose="020F0502020204030204"/>
                <a:cs typeface="Calibri" panose="020F0502020204030204"/>
              </a:rPr>
              <a:t>that </a:t>
            </a:r>
            <a:r>
              <a:rPr sz="2400" spc="-10" dirty="0">
                <a:latin typeface="Calibri" panose="020F0502020204030204"/>
                <a:cs typeface="Calibri" panose="020F0502020204030204"/>
              </a:rPr>
              <a:t>continues</a:t>
            </a:r>
            <a:r>
              <a:rPr sz="2400" spc="-60" dirty="0">
                <a:latin typeface="Calibri" panose="020F0502020204030204"/>
                <a:cs typeface="Calibri" panose="020F0502020204030204"/>
              </a:rPr>
              <a:t> </a:t>
            </a:r>
            <a:r>
              <a:rPr sz="2400" spc="-25" dirty="0">
                <a:latin typeface="Calibri" panose="020F0502020204030204"/>
                <a:cs typeface="Calibri" panose="020F0502020204030204"/>
              </a:rPr>
              <a:t>the </a:t>
            </a:r>
            <a:r>
              <a:rPr sz="2400" dirty="0">
                <a:latin typeface="Calibri" panose="020F0502020204030204"/>
                <a:cs typeface="Calibri" panose="020F0502020204030204"/>
              </a:rPr>
              <a:t>Gulf</a:t>
            </a:r>
            <a:r>
              <a:rPr sz="2400" spc="-75" dirty="0">
                <a:latin typeface="Calibri" panose="020F0502020204030204"/>
                <a:cs typeface="Calibri" panose="020F0502020204030204"/>
              </a:rPr>
              <a:t> </a:t>
            </a:r>
            <a:r>
              <a:rPr sz="2400" spc="-10" dirty="0">
                <a:latin typeface="Calibri" panose="020F0502020204030204"/>
                <a:cs typeface="Calibri" panose="020F0502020204030204"/>
              </a:rPr>
              <a:t>Stream northeast.</a:t>
            </a:r>
            <a:endParaRPr sz="2400">
              <a:latin typeface="Calibri" panose="020F0502020204030204"/>
              <a:cs typeface="Calibri" panose="020F0502020204030204"/>
            </a:endParaRPr>
          </a:p>
          <a:p>
            <a:pPr>
              <a:lnSpc>
                <a:spcPct val="100000"/>
              </a:lnSpc>
              <a:spcBef>
                <a:spcPts val="1105"/>
              </a:spcBef>
              <a:buFont typeface="Arial" panose="020B0604020202020204"/>
              <a:buChar char="•"/>
            </a:pPr>
            <a:endParaRPr sz="2400">
              <a:latin typeface="Calibri" panose="020F0502020204030204"/>
              <a:cs typeface="Calibri" panose="020F0502020204030204"/>
            </a:endParaRPr>
          </a:p>
          <a:p>
            <a:pPr marL="355600" marR="5080" indent="-342900">
              <a:lnSpc>
                <a:spcPct val="100000"/>
              </a:lnSpc>
              <a:buFont typeface="Arial" panose="020B0604020202020204"/>
              <a:buChar char="•"/>
              <a:tabLst>
                <a:tab pos="355600" algn="l"/>
              </a:tabLst>
            </a:pPr>
            <a:r>
              <a:rPr sz="2400" dirty="0">
                <a:latin typeface="Calibri" panose="020F0502020204030204"/>
                <a:cs typeface="Calibri" panose="020F0502020204030204"/>
              </a:rPr>
              <a:t>Keeps</a:t>
            </a:r>
            <a:r>
              <a:rPr sz="2400" spc="-114" dirty="0">
                <a:latin typeface="Calibri" panose="020F0502020204030204"/>
                <a:cs typeface="Calibri" panose="020F0502020204030204"/>
              </a:rPr>
              <a:t> </a:t>
            </a:r>
            <a:r>
              <a:rPr sz="2400" spc="-10" dirty="0">
                <a:latin typeface="Calibri" panose="020F0502020204030204"/>
                <a:cs typeface="Calibri" panose="020F0502020204030204"/>
              </a:rPr>
              <a:t>Europe </a:t>
            </a:r>
            <a:r>
              <a:rPr sz="2400" dirty="0">
                <a:latin typeface="Calibri" panose="020F0502020204030204"/>
                <a:cs typeface="Calibri" panose="020F0502020204030204"/>
              </a:rPr>
              <a:t>warm</a:t>
            </a:r>
            <a:r>
              <a:rPr sz="2400" spc="-85" dirty="0">
                <a:latin typeface="Calibri" panose="020F0502020204030204"/>
                <a:cs typeface="Calibri" panose="020F0502020204030204"/>
              </a:rPr>
              <a:t> </a:t>
            </a:r>
            <a:r>
              <a:rPr sz="2400" dirty="0">
                <a:latin typeface="Calibri" panose="020F0502020204030204"/>
                <a:cs typeface="Calibri" panose="020F0502020204030204"/>
              </a:rPr>
              <a:t>enough</a:t>
            </a:r>
            <a:r>
              <a:rPr sz="2400" spc="-60" dirty="0">
                <a:latin typeface="Calibri" panose="020F0502020204030204"/>
                <a:cs typeface="Calibri" panose="020F0502020204030204"/>
              </a:rPr>
              <a:t> </a:t>
            </a:r>
            <a:r>
              <a:rPr sz="2400" spc="-25" dirty="0">
                <a:latin typeface="Calibri" panose="020F0502020204030204"/>
                <a:cs typeface="Calibri" panose="020F0502020204030204"/>
              </a:rPr>
              <a:t>to </a:t>
            </a:r>
            <a:r>
              <a:rPr sz="2400" dirty="0">
                <a:latin typeface="Calibri" panose="020F0502020204030204"/>
                <a:cs typeface="Calibri" panose="020F0502020204030204"/>
              </a:rPr>
              <a:t>live</a:t>
            </a:r>
            <a:r>
              <a:rPr sz="2400" spc="-65" dirty="0">
                <a:latin typeface="Calibri" panose="020F0502020204030204"/>
                <a:cs typeface="Calibri" panose="020F0502020204030204"/>
              </a:rPr>
              <a:t> </a:t>
            </a:r>
            <a:r>
              <a:rPr sz="2400" spc="-25" dirty="0">
                <a:latin typeface="Calibri" panose="020F0502020204030204"/>
                <a:cs typeface="Calibri" panose="020F0502020204030204"/>
              </a:rPr>
              <a:t>in.</a:t>
            </a:r>
            <a:endParaRPr sz="24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152400" y="1545336"/>
            <a:ext cx="5779008" cy="4648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The Crusades</a:t>
            </a:r>
            <a:endParaRPr lang="en-US" sz="4800" b="1" i="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dirty="0"/>
              <a:t>They were holy wars between Christians and Muslims.</a:t>
            </a:r>
            <a:endParaRPr lang="en-US" dirty="0"/>
          </a:p>
          <a:p>
            <a:r>
              <a:rPr lang="en-US" dirty="0"/>
              <a:t>Christian crusaders fought to take Jerusalem from the Muslims.</a:t>
            </a:r>
            <a:endParaRPr lang="en-US" dirty="0"/>
          </a:p>
          <a:p>
            <a:r>
              <a:rPr lang="en-US" dirty="0"/>
              <a:t>The Christians won the Holy Land for a time, but the Muslims got it back.</a:t>
            </a:r>
            <a:endParaRPr lang="en-US" dirty="0"/>
          </a:p>
          <a:p>
            <a:r>
              <a:rPr lang="en-US" dirty="0"/>
              <a:t>The Crusaders brought back new ideas, new products, and new plans for trade in Europe.</a:t>
            </a:r>
            <a:endParaRPr lang="en-US" dirty="0"/>
          </a:p>
          <a:p>
            <a:endParaRPr lang="en-US" dirty="0"/>
          </a:p>
        </p:txBody>
      </p:sp>
      <p:pic>
        <p:nvPicPr>
          <p:cNvPr id="6145" name="Picture 1" descr="C:\Documents and Settings\e200602291\Local Settings\Temporary Internet Files\Content.IE5\VYF0088B\MCj01493210000[1].wmf"/>
          <p:cNvPicPr>
            <a:picLocks noChangeAspect="1" noChangeArrowheads="1"/>
          </p:cNvPicPr>
          <p:nvPr/>
        </p:nvPicPr>
        <p:blipFill>
          <a:blip r:embed="rId1"/>
          <a:srcRect/>
          <a:stretch>
            <a:fillRect/>
          </a:stretch>
        </p:blipFill>
        <p:spPr bwMode="auto">
          <a:xfrm>
            <a:off x="457200" y="0"/>
            <a:ext cx="1091516" cy="1828800"/>
          </a:xfrm>
          <a:prstGeom prst="rect">
            <a:avLst/>
          </a:prstGeom>
          <a:noFill/>
        </p:spPr>
      </p:pic>
      <p:pic>
        <p:nvPicPr>
          <p:cNvPr id="6146" name="Picture 2" descr="C:\Documents and Settings\e200602291\Local Settings\Temporary Internet Files\Content.IE5\9IC0AKFA\MCBD08125_0000[1].wmf"/>
          <p:cNvPicPr>
            <a:picLocks noChangeAspect="1" noChangeArrowheads="1"/>
          </p:cNvPicPr>
          <p:nvPr/>
        </p:nvPicPr>
        <p:blipFill>
          <a:blip r:embed="rId2"/>
          <a:srcRect/>
          <a:stretch>
            <a:fillRect/>
          </a:stretch>
        </p:blipFill>
        <p:spPr bwMode="auto">
          <a:xfrm>
            <a:off x="7086600" y="0"/>
            <a:ext cx="1810512" cy="1740103"/>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468120">
              <a:lnSpc>
                <a:spcPct val="100000"/>
              </a:lnSpc>
              <a:spcBef>
                <a:spcPts val="100"/>
              </a:spcBef>
            </a:pPr>
            <a:r>
              <a:rPr sz="4400" u="sng" spc="-10" dirty="0">
                <a:uFill>
                  <a:solidFill>
                    <a:srgbClr val="000000"/>
                  </a:solidFill>
                </a:uFill>
              </a:rPr>
              <a:t>Zuiderzee</a:t>
            </a:r>
            <a:endParaRPr sz="4400"/>
          </a:p>
        </p:txBody>
      </p:sp>
      <p:sp>
        <p:nvSpPr>
          <p:cNvPr id="3" name="object 3"/>
          <p:cNvSpPr txBox="1"/>
          <p:nvPr/>
        </p:nvSpPr>
        <p:spPr>
          <a:xfrm>
            <a:off x="307340" y="954786"/>
            <a:ext cx="5293995" cy="1245870"/>
          </a:xfrm>
          <a:prstGeom prst="rect">
            <a:avLst/>
          </a:prstGeom>
        </p:spPr>
        <p:txBody>
          <a:bodyPr vert="horz" wrap="square" lIns="0" tIns="13335" rIns="0" bIns="0" rtlCol="0">
            <a:spAutoFit/>
          </a:bodyPr>
          <a:lstStyle/>
          <a:p>
            <a:pPr marL="355600" marR="5080" indent="-342900">
              <a:lnSpc>
                <a:spcPct val="100000"/>
              </a:lnSpc>
              <a:spcBef>
                <a:spcPts val="105"/>
              </a:spcBef>
              <a:buFont typeface="Arial" panose="020B0604020202020204"/>
              <a:buChar char="•"/>
              <a:tabLst>
                <a:tab pos="355600" algn="l"/>
              </a:tabLst>
            </a:pPr>
            <a:r>
              <a:rPr sz="2000" b="1" dirty="0">
                <a:latin typeface="Calibri" panose="020F0502020204030204"/>
                <a:cs typeface="Calibri" panose="020F0502020204030204"/>
              </a:rPr>
              <a:t>The</a:t>
            </a:r>
            <a:r>
              <a:rPr sz="2000" b="1" spc="-45" dirty="0">
                <a:latin typeface="Calibri" panose="020F0502020204030204"/>
                <a:cs typeface="Calibri" panose="020F0502020204030204"/>
              </a:rPr>
              <a:t> </a:t>
            </a:r>
            <a:r>
              <a:rPr sz="2000" b="1" dirty="0">
                <a:latin typeface="Calibri" panose="020F0502020204030204"/>
                <a:cs typeface="Calibri" panose="020F0502020204030204"/>
              </a:rPr>
              <a:t>Netherlands</a:t>
            </a:r>
            <a:r>
              <a:rPr sz="2000" b="1" spc="-60" dirty="0">
                <a:latin typeface="Calibri" panose="020F0502020204030204"/>
                <a:cs typeface="Calibri" panose="020F0502020204030204"/>
              </a:rPr>
              <a:t> </a:t>
            </a:r>
            <a:r>
              <a:rPr sz="2000" b="1" dirty="0">
                <a:latin typeface="Calibri" panose="020F0502020204030204"/>
                <a:cs typeface="Calibri" panose="020F0502020204030204"/>
              </a:rPr>
              <a:t>have</a:t>
            </a:r>
            <a:r>
              <a:rPr sz="2000" b="1" spc="-35" dirty="0">
                <a:latin typeface="Calibri" panose="020F0502020204030204"/>
                <a:cs typeface="Calibri" panose="020F0502020204030204"/>
              </a:rPr>
              <a:t> </a:t>
            </a:r>
            <a:r>
              <a:rPr sz="2000" b="1" dirty="0">
                <a:latin typeface="Calibri" panose="020F0502020204030204"/>
                <a:cs typeface="Calibri" panose="020F0502020204030204"/>
              </a:rPr>
              <a:t>reclaimed</a:t>
            </a:r>
            <a:r>
              <a:rPr sz="2000" b="1" spc="-45" dirty="0">
                <a:latin typeface="Calibri" panose="020F0502020204030204"/>
                <a:cs typeface="Calibri" panose="020F0502020204030204"/>
              </a:rPr>
              <a:t> </a:t>
            </a:r>
            <a:r>
              <a:rPr sz="2000" b="1" dirty="0">
                <a:latin typeface="Calibri" panose="020F0502020204030204"/>
                <a:cs typeface="Calibri" panose="020F0502020204030204"/>
              </a:rPr>
              <a:t>land</a:t>
            </a:r>
            <a:r>
              <a:rPr sz="2000" b="1" spc="-35" dirty="0">
                <a:latin typeface="Calibri" panose="020F0502020204030204"/>
                <a:cs typeface="Calibri" panose="020F0502020204030204"/>
              </a:rPr>
              <a:t> </a:t>
            </a:r>
            <a:r>
              <a:rPr sz="2000" b="1" dirty="0">
                <a:latin typeface="Calibri" panose="020F0502020204030204"/>
                <a:cs typeface="Calibri" panose="020F0502020204030204"/>
              </a:rPr>
              <a:t>from</a:t>
            </a:r>
            <a:r>
              <a:rPr sz="2000" b="1" spc="-40" dirty="0">
                <a:latin typeface="Calibri" panose="020F0502020204030204"/>
                <a:cs typeface="Calibri" panose="020F0502020204030204"/>
              </a:rPr>
              <a:t> </a:t>
            </a:r>
            <a:r>
              <a:rPr sz="2000" b="1" spc="-25" dirty="0">
                <a:latin typeface="Calibri" panose="020F0502020204030204"/>
                <a:cs typeface="Calibri" panose="020F0502020204030204"/>
              </a:rPr>
              <a:t>the </a:t>
            </a:r>
            <a:r>
              <a:rPr sz="2000" b="1" dirty="0">
                <a:latin typeface="Calibri" panose="020F0502020204030204"/>
                <a:cs typeface="Calibri" panose="020F0502020204030204"/>
              </a:rPr>
              <a:t>sea,</a:t>
            </a:r>
            <a:r>
              <a:rPr sz="2000" b="1" spc="-35" dirty="0">
                <a:latin typeface="Calibri" panose="020F0502020204030204"/>
                <a:cs typeface="Calibri" panose="020F0502020204030204"/>
              </a:rPr>
              <a:t> </a:t>
            </a:r>
            <a:r>
              <a:rPr sz="2000" b="1" dirty="0">
                <a:latin typeface="Calibri" panose="020F0502020204030204"/>
                <a:cs typeface="Calibri" panose="020F0502020204030204"/>
              </a:rPr>
              <a:t>by</a:t>
            </a:r>
            <a:r>
              <a:rPr sz="2000" b="1" spc="-30" dirty="0">
                <a:latin typeface="Calibri" panose="020F0502020204030204"/>
                <a:cs typeface="Calibri" panose="020F0502020204030204"/>
              </a:rPr>
              <a:t> </a:t>
            </a:r>
            <a:r>
              <a:rPr sz="2000" b="1" dirty="0">
                <a:latin typeface="Calibri" panose="020F0502020204030204"/>
                <a:cs typeface="Calibri" panose="020F0502020204030204"/>
              </a:rPr>
              <a:t>building</a:t>
            </a:r>
            <a:r>
              <a:rPr sz="2000" b="1" spc="-45" dirty="0">
                <a:latin typeface="Calibri" panose="020F0502020204030204"/>
                <a:cs typeface="Calibri" panose="020F0502020204030204"/>
              </a:rPr>
              <a:t> </a:t>
            </a:r>
            <a:r>
              <a:rPr sz="2000" b="1" dirty="0">
                <a:latin typeface="Calibri" panose="020F0502020204030204"/>
                <a:cs typeface="Calibri" panose="020F0502020204030204"/>
              </a:rPr>
              <a:t>dikes,</a:t>
            </a:r>
            <a:r>
              <a:rPr sz="2000" b="1" spc="-30" dirty="0">
                <a:latin typeface="Calibri" panose="020F0502020204030204"/>
                <a:cs typeface="Calibri" panose="020F0502020204030204"/>
              </a:rPr>
              <a:t> </a:t>
            </a:r>
            <a:r>
              <a:rPr sz="2000" b="1" dirty="0">
                <a:latin typeface="Calibri" panose="020F0502020204030204"/>
                <a:cs typeface="Calibri" panose="020F0502020204030204"/>
              </a:rPr>
              <a:t>then</a:t>
            </a:r>
            <a:r>
              <a:rPr sz="2000" b="1" spc="-35" dirty="0">
                <a:latin typeface="Calibri" panose="020F0502020204030204"/>
                <a:cs typeface="Calibri" panose="020F0502020204030204"/>
              </a:rPr>
              <a:t> </a:t>
            </a:r>
            <a:r>
              <a:rPr sz="2000" b="1" dirty="0">
                <a:latin typeface="Calibri" panose="020F0502020204030204"/>
                <a:cs typeface="Calibri" panose="020F0502020204030204"/>
              </a:rPr>
              <a:t>pumping</a:t>
            </a:r>
            <a:r>
              <a:rPr sz="2000" b="1" spc="-60" dirty="0">
                <a:latin typeface="Calibri" panose="020F0502020204030204"/>
                <a:cs typeface="Calibri" panose="020F0502020204030204"/>
              </a:rPr>
              <a:t> </a:t>
            </a:r>
            <a:r>
              <a:rPr sz="2000" b="1" dirty="0">
                <a:latin typeface="Calibri" panose="020F0502020204030204"/>
                <a:cs typeface="Calibri" panose="020F0502020204030204"/>
              </a:rPr>
              <a:t>the</a:t>
            </a:r>
            <a:r>
              <a:rPr sz="2000" b="1" spc="-25" dirty="0">
                <a:latin typeface="Calibri" panose="020F0502020204030204"/>
                <a:cs typeface="Calibri" panose="020F0502020204030204"/>
              </a:rPr>
              <a:t> </a:t>
            </a:r>
            <a:r>
              <a:rPr sz="2000" b="1" spc="-10" dirty="0">
                <a:latin typeface="Calibri" panose="020F0502020204030204"/>
                <a:cs typeface="Calibri" panose="020F0502020204030204"/>
              </a:rPr>
              <a:t>water </a:t>
            </a:r>
            <a:r>
              <a:rPr sz="2000" b="1" dirty="0">
                <a:latin typeface="Calibri" panose="020F0502020204030204"/>
                <a:cs typeface="Calibri" panose="020F0502020204030204"/>
              </a:rPr>
              <a:t>out</a:t>
            </a:r>
            <a:r>
              <a:rPr sz="2000" b="1" spc="-35" dirty="0">
                <a:latin typeface="Calibri" panose="020F0502020204030204"/>
                <a:cs typeface="Calibri" panose="020F0502020204030204"/>
              </a:rPr>
              <a:t> </a:t>
            </a:r>
            <a:r>
              <a:rPr sz="2000" b="1" dirty="0">
                <a:latin typeface="Calibri" panose="020F0502020204030204"/>
                <a:cs typeface="Calibri" panose="020F0502020204030204"/>
              </a:rPr>
              <a:t>of</a:t>
            </a:r>
            <a:r>
              <a:rPr sz="2000" b="1" spc="-30" dirty="0">
                <a:latin typeface="Calibri" panose="020F0502020204030204"/>
                <a:cs typeface="Calibri" panose="020F0502020204030204"/>
              </a:rPr>
              <a:t> </a:t>
            </a:r>
            <a:r>
              <a:rPr sz="2000" b="1" dirty="0">
                <a:latin typeface="Calibri" panose="020F0502020204030204"/>
                <a:cs typeface="Calibri" panose="020F0502020204030204"/>
              </a:rPr>
              <a:t>the</a:t>
            </a:r>
            <a:r>
              <a:rPr sz="2000" b="1" spc="-30" dirty="0">
                <a:latin typeface="Calibri" panose="020F0502020204030204"/>
                <a:cs typeface="Calibri" panose="020F0502020204030204"/>
              </a:rPr>
              <a:t> </a:t>
            </a:r>
            <a:r>
              <a:rPr sz="2000" b="1" dirty="0">
                <a:latin typeface="Calibri" panose="020F0502020204030204"/>
                <a:cs typeface="Calibri" panose="020F0502020204030204"/>
              </a:rPr>
              <a:t>enclosed</a:t>
            </a:r>
            <a:r>
              <a:rPr sz="2000" b="1" spc="-35" dirty="0">
                <a:latin typeface="Calibri" panose="020F0502020204030204"/>
                <a:cs typeface="Calibri" panose="020F0502020204030204"/>
              </a:rPr>
              <a:t> </a:t>
            </a:r>
            <a:r>
              <a:rPr sz="2000" b="1" dirty="0">
                <a:latin typeface="Calibri" panose="020F0502020204030204"/>
                <a:cs typeface="Calibri" panose="020F0502020204030204"/>
              </a:rPr>
              <a:t>area.</a:t>
            </a:r>
            <a:r>
              <a:rPr sz="2000" b="1" spc="-10" dirty="0">
                <a:latin typeface="Calibri" panose="020F0502020204030204"/>
                <a:cs typeface="Calibri" panose="020F0502020204030204"/>
              </a:rPr>
              <a:t> </a:t>
            </a:r>
            <a:r>
              <a:rPr sz="2000" b="1" dirty="0">
                <a:latin typeface="Calibri" panose="020F0502020204030204"/>
                <a:cs typeface="Calibri" panose="020F0502020204030204"/>
              </a:rPr>
              <a:t>This</a:t>
            </a:r>
            <a:r>
              <a:rPr sz="2000" b="1" spc="-50" dirty="0">
                <a:latin typeface="Calibri" panose="020F0502020204030204"/>
                <a:cs typeface="Calibri" panose="020F0502020204030204"/>
              </a:rPr>
              <a:t> </a:t>
            </a:r>
            <a:r>
              <a:rPr sz="2000" b="1" dirty="0">
                <a:latin typeface="Calibri" panose="020F0502020204030204"/>
                <a:cs typeface="Calibri" panose="020F0502020204030204"/>
              </a:rPr>
              <a:t>becomes</a:t>
            </a:r>
            <a:r>
              <a:rPr sz="2000" b="1" spc="-20" dirty="0">
                <a:latin typeface="Calibri" panose="020F0502020204030204"/>
                <a:cs typeface="Calibri" panose="020F0502020204030204"/>
              </a:rPr>
              <a:t> </a:t>
            </a:r>
            <a:r>
              <a:rPr sz="2000" b="1" spc="-25" dirty="0">
                <a:latin typeface="Calibri" panose="020F0502020204030204"/>
                <a:cs typeface="Calibri" panose="020F0502020204030204"/>
              </a:rPr>
              <a:t>new </a:t>
            </a:r>
            <a:r>
              <a:rPr sz="2000" b="1" dirty="0">
                <a:latin typeface="Calibri" panose="020F0502020204030204"/>
                <a:cs typeface="Calibri" panose="020F0502020204030204"/>
              </a:rPr>
              <a:t>land,</a:t>
            </a:r>
            <a:r>
              <a:rPr sz="2000" b="1" spc="-45" dirty="0">
                <a:latin typeface="Calibri" panose="020F0502020204030204"/>
                <a:cs typeface="Calibri" panose="020F0502020204030204"/>
              </a:rPr>
              <a:t> </a:t>
            </a:r>
            <a:r>
              <a:rPr sz="2000" b="1" spc="-10" dirty="0">
                <a:latin typeface="Calibri" panose="020F0502020204030204"/>
                <a:cs typeface="Calibri" panose="020F0502020204030204"/>
              </a:rPr>
              <a:t>protected</a:t>
            </a:r>
            <a:r>
              <a:rPr sz="2000" b="1" spc="-35" dirty="0">
                <a:latin typeface="Calibri" panose="020F0502020204030204"/>
                <a:cs typeface="Calibri" panose="020F0502020204030204"/>
              </a:rPr>
              <a:t> </a:t>
            </a:r>
            <a:r>
              <a:rPr sz="2000" b="1" dirty="0">
                <a:latin typeface="Calibri" panose="020F0502020204030204"/>
                <a:cs typeface="Calibri" panose="020F0502020204030204"/>
              </a:rPr>
              <a:t>from</a:t>
            </a:r>
            <a:r>
              <a:rPr sz="2000" b="1" spc="-20" dirty="0">
                <a:latin typeface="Calibri" panose="020F0502020204030204"/>
                <a:cs typeface="Calibri" panose="020F0502020204030204"/>
              </a:rPr>
              <a:t> </a:t>
            </a:r>
            <a:r>
              <a:rPr sz="2000" b="1" dirty="0">
                <a:latin typeface="Calibri" panose="020F0502020204030204"/>
                <a:cs typeface="Calibri" panose="020F0502020204030204"/>
              </a:rPr>
              <a:t>flooding</a:t>
            </a:r>
            <a:r>
              <a:rPr sz="2000" b="1" spc="-50" dirty="0">
                <a:latin typeface="Calibri" panose="020F0502020204030204"/>
                <a:cs typeface="Calibri" panose="020F0502020204030204"/>
              </a:rPr>
              <a:t> </a:t>
            </a:r>
            <a:r>
              <a:rPr sz="2000" b="1" dirty="0">
                <a:latin typeface="Calibri" panose="020F0502020204030204"/>
                <a:cs typeface="Calibri" panose="020F0502020204030204"/>
              </a:rPr>
              <a:t>by</a:t>
            </a:r>
            <a:r>
              <a:rPr sz="2000" b="1" spc="-15" dirty="0">
                <a:latin typeface="Calibri" panose="020F0502020204030204"/>
                <a:cs typeface="Calibri" panose="020F0502020204030204"/>
              </a:rPr>
              <a:t> </a:t>
            </a:r>
            <a:r>
              <a:rPr sz="2000" b="1" spc="-10" dirty="0">
                <a:latin typeface="Calibri" panose="020F0502020204030204"/>
                <a:cs typeface="Calibri" panose="020F0502020204030204"/>
              </a:rPr>
              <a:t>pumps.</a:t>
            </a:r>
            <a:endParaRPr sz="2000">
              <a:latin typeface="Calibri" panose="020F0502020204030204"/>
              <a:cs typeface="Calibri" panose="020F0502020204030204"/>
            </a:endParaRPr>
          </a:p>
        </p:txBody>
      </p:sp>
      <p:pic>
        <p:nvPicPr>
          <p:cNvPr id="4" name="object 4"/>
          <p:cNvPicPr/>
          <p:nvPr/>
        </p:nvPicPr>
        <p:blipFill>
          <a:blip r:embed="rId1" cstate="print"/>
          <a:stretch>
            <a:fillRect/>
          </a:stretch>
        </p:blipFill>
        <p:spPr>
          <a:xfrm>
            <a:off x="6096000" y="144779"/>
            <a:ext cx="2968752" cy="3512820"/>
          </a:xfrm>
          <a:prstGeom prst="rect">
            <a:avLst/>
          </a:prstGeom>
        </p:spPr>
      </p:pic>
      <p:pic>
        <p:nvPicPr>
          <p:cNvPr id="5" name="object 5"/>
          <p:cNvPicPr/>
          <p:nvPr/>
        </p:nvPicPr>
        <p:blipFill>
          <a:blip r:embed="rId2" cstate="print"/>
          <a:stretch>
            <a:fillRect/>
          </a:stretch>
        </p:blipFill>
        <p:spPr>
          <a:xfrm>
            <a:off x="381000" y="2430779"/>
            <a:ext cx="5410200" cy="4296156"/>
          </a:xfrm>
          <a:prstGeom prst="rect">
            <a:avLst/>
          </a:prstGeom>
        </p:spPr>
      </p:pic>
      <p:pic>
        <p:nvPicPr>
          <p:cNvPr id="6" name="object 6"/>
          <p:cNvPicPr/>
          <p:nvPr/>
        </p:nvPicPr>
        <p:blipFill>
          <a:blip r:embed="rId3" cstate="print"/>
          <a:stretch>
            <a:fillRect/>
          </a:stretch>
        </p:blipFill>
        <p:spPr>
          <a:xfrm>
            <a:off x="6096000" y="3777994"/>
            <a:ext cx="2971800" cy="29718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kacysprojects.com/images/extra/crusades.jpg"/>
          <p:cNvPicPr>
            <a:picLocks noChangeAspect="1" noChangeArrowheads="1"/>
          </p:cNvPicPr>
          <p:nvPr/>
        </p:nvPicPr>
        <p:blipFill>
          <a:blip r:embed="rId1"/>
          <a:srcRect/>
          <a:stretch>
            <a:fillRect/>
          </a:stretch>
        </p:blipFill>
        <p:spPr bwMode="auto">
          <a:xfrm>
            <a:off x="0" y="0"/>
            <a:ext cx="9144000" cy="685704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fresno.k12.ca.us/divdept/sscience/images/Crusades.jpg"/>
          <p:cNvPicPr>
            <a:picLocks noChangeAspect="1" noChangeArrowheads="1"/>
          </p:cNvPicPr>
          <p:nvPr/>
        </p:nvPicPr>
        <p:blipFill>
          <a:blip r:embed="rId1"/>
          <a:srcRect/>
          <a:stretch>
            <a:fillRect/>
          </a:stretch>
        </p:blipFill>
        <p:spPr bwMode="auto">
          <a:xfrm>
            <a:off x="0" y="0"/>
            <a:ext cx="91440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kern="10" dirty="0">
                <a:ln w="12700">
                  <a:solidFill>
                    <a:srgbClr val="B2B2B2"/>
                  </a:solidFill>
                  <a:rou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Nosferatu"/>
              </a:rPr>
            </a:br>
            <a:r>
              <a:rPr lang="en-US" sz="5300" b="1" i="1" dirty="0">
                <a:latin typeface="Arial" panose="020B0604020202020204" pitchFamily="34" charset="0"/>
                <a:cs typeface="Arial" panose="020B0604020202020204" pitchFamily="34" charset="0"/>
              </a:rPr>
              <a:t>The Black Plague 1347 - 1352</a:t>
            </a:r>
            <a:endParaRPr lang="en-US" sz="5300" b="1" i="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905000"/>
            <a:ext cx="8229600" cy="4221163"/>
          </a:xfrm>
        </p:spPr>
        <p:txBody>
          <a:bodyPr>
            <a:normAutofit fontScale="92500" lnSpcReduction="20000"/>
          </a:bodyPr>
          <a:lstStyle/>
          <a:p>
            <a:r>
              <a:rPr lang="en-US" dirty="0"/>
              <a:t>In 1348, a ship from the east docked in present-day Italy.  Sick sailors came ashore, bringing the Black Plague with them.</a:t>
            </a:r>
            <a:endParaRPr lang="en-US" dirty="0"/>
          </a:p>
          <a:p>
            <a:r>
              <a:rPr lang="en-US" dirty="0"/>
              <a:t>The Black Plague got its name because it caused spots of blood to turn black under the skin.</a:t>
            </a:r>
            <a:endParaRPr lang="en-US" dirty="0"/>
          </a:p>
          <a:p>
            <a:r>
              <a:rPr lang="en-US" dirty="0"/>
              <a:t>Between 1/4 and 1/3 of Europe’s population died.</a:t>
            </a:r>
            <a:endParaRPr lang="en-US" dirty="0"/>
          </a:p>
          <a:p>
            <a:r>
              <a:rPr lang="en-US" dirty="0"/>
              <a:t>One result of the plague was a shortage of labor because there were less workers, wages increased for artisans and peasants.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76200" y="414516"/>
            <a:ext cx="8305800" cy="1754326"/>
          </a:xfrm>
          <a:prstGeom prst="rect">
            <a:avLst/>
          </a:prstGeom>
          <a:noFill/>
          <a:ln w="12700">
            <a:noFill/>
            <a:miter lim="800000"/>
          </a:ln>
          <a:effectLst/>
        </p:spPr>
        <p:txBody>
          <a:bodyPr wrap="square">
            <a:spAutoFit/>
          </a:bodyPr>
          <a:lstStyle/>
          <a:p>
            <a:pPr algn="ctr">
              <a:spcBef>
                <a:spcPct val="50000"/>
              </a:spcBef>
            </a:pPr>
            <a:r>
              <a:rPr lang="en-US" sz="5400" b="1" i="1"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Medieval Art &amp; the Plague</a:t>
            </a:r>
            <a:endParaRPr lang="en-US" sz="5400" b="1" i="1" dirty="0">
              <a:solidFill>
                <a:srgbClr val="FF0000"/>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pic>
        <p:nvPicPr>
          <p:cNvPr id="65540" name="Picture 4" descr="deathpic"/>
          <p:cNvPicPr>
            <a:picLocks noChangeAspect="1" noChangeArrowheads="1"/>
          </p:cNvPicPr>
          <p:nvPr/>
        </p:nvPicPr>
        <p:blipFill>
          <a:blip r:embed="rId1">
            <a:lum bright="12000" contrast="12000"/>
          </a:blip>
          <a:srcRect/>
          <a:stretch>
            <a:fillRect/>
          </a:stretch>
        </p:blipFill>
        <p:spPr bwMode="auto">
          <a:xfrm>
            <a:off x="1828800" y="2243915"/>
            <a:ext cx="5105400" cy="2900363"/>
          </a:xfrm>
          <a:prstGeom prst="rect">
            <a:avLst/>
          </a:prstGeom>
          <a:noFill/>
          <a:ln w="9525">
            <a:solidFill>
              <a:srgbClr val="FF3300"/>
            </a:solidFill>
            <a:miter lim="800000"/>
            <a:headEnd/>
            <a:tailEnd/>
          </a:ln>
        </p:spPr>
      </p:pic>
      <p:sp>
        <p:nvSpPr>
          <p:cNvPr id="65544" name="Rectangle 8"/>
          <p:cNvSpPr>
            <a:spLocks noChangeArrowheads="1"/>
          </p:cNvSpPr>
          <p:nvPr/>
        </p:nvSpPr>
        <p:spPr bwMode="auto">
          <a:xfrm>
            <a:off x="1676400" y="5181600"/>
            <a:ext cx="6019800" cy="800219"/>
          </a:xfrm>
          <a:prstGeom prst="rect">
            <a:avLst/>
          </a:prstGeom>
          <a:noFill/>
          <a:ln w="12700">
            <a:noFill/>
            <a:miter lim="800000"/>
          </a:ln>
          <a:effectLst/>
        </p:spPr>
        <p:txBody>
          <a:bodyPr wrap="square">
            <a:spAutoFit/>
          </a:bodyPr>
          <a:lstStyle/>
          <a:p>
            <a:pPr algn="ctr"/>
            <a:r>
              <a:rPr lang="en-US" sz="4600" b="1" i="1" dirty="0">
                <a:solidFill>
                  <a:srgbClr val="FF0000"/>
                </a:solidFill>
                <a:latin typeface="Nosferatu" pitchFamily="2" charset="0"/>
              </a:rPr>
              <a:t>Bring out your dead!</a:t>
            </a:r>
            <a:endParaRPr lang="en-US" sz="4600" b="1" i="1" dirty="0">
              <a:solidFill>
                <a:srgbClr val="FF0000"/>
              </a:solidFill>
              <a:latin typeface="Nosferatu" pitchFamily="2"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a:latin typeface="Arial" panose="020B0604020202020204" pitchFamily="34" charset="0"/>
                <a:cs typeface="Arial" panose="020B0604020202020204" pitchFamily="34" charset="0"/>
              </a:rPr>
              <a:t>The Silk Road</a:t>
            </a:r>
            <a:endParaRPr lang="en-US" sz="4800" b="1" i="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447800"/>
            <a:ext cx="8229600" cy="5257800"/>
          </a:xfrm>
        </p:spPr>
        <p:txBody>
          <a:bodyPr>
            <a:normAutofit fontScale="92500" lnSpcReduction="10000"/>
          </a:bodyPr>
          <a:lstStyle/>
          <a:p>
            <a:r>
              <a:rPr lang="en-US" dirty="0"/>
              <a:t>China’s main link to the Western world</a:t>
            </a:r>
            <a:endParaRPr lang="en-US" dirty="0"/>
          </a:p>
          <a:p>
            <a:r>
              <a:rPr lang="en-US" dirty="0"/>
              <a:t>Traders brought Chinese goods to the West.</a:t>
            </a:r>
            <a:endParaRPr lang="en-US" dirty="0"/>
          </a:p>
          <a:p>
            <a:r>
              <a:rPr lang="en-US" dirty="0"/>
              <a:t>The Silk Road was not a one-way trade route.</a:t>
            </a:r>
            <a:endParaRPr lang="en-US" dirty="0"/>
          </a:p>
          <a:p>
            <a:r>
              <a:rPr lang="en-US" dirty="0"/>
              <a:t>Chinese products went to the West.</a:t>
            </a:r>
            <a:endParaRPr lang="en-US" dirty="0"/>
          </a:p>
          <a:p>
            <a:r>
              <a:rPr lang="en-US" dirty="0"/>
              <a:t>New ideas from the West, </a:t>
            </a:r>
            <a:endParaRPr lang="en-US" dirty="0"/>
          </a:p>
          <a:p>
            <a:pPr>
              <a:buNone/>
            </a:pPr>
            <a:r>
              <a:rPr lang="en-US" dirty="0"/>
              <a:t>			India, and </a:t>
            </a:r>
            <a:endParaRPr lang="en-US" dirty="0"/>
          </a:p>
          <a:p>
            <a:pPr>
              <a:buNone/>
            </a:pPr>
            <a:r>
              <a:rPr lang="en-US" dirty="0"/>
              <a:t>			 Middle East flowed </a:t>
            </a:r>
            <a:endParaRPr lang="en-US" dirty="0"/>
          </a:p>
          <a:p>
            <a:pPr>
              <a:buNone/>
            </a:pPr>
            <a:r>
              <a:rPr lang="en-US" dirty="0"/>
              <a:t>			into China (for </a:t>
            </a:r>
            <a:endParaRPr lang="en-US" dirty="0"/>
          </a:p>
          <a:p>
            <a:pPr>
              <a:buNone/>
            </a:pPr>
            <a:r>
              <a:rPr lang="en-US" dirty="0"/>
              <a:t>			example, Buddhism </a:t>
            </a:r>
            <a:endParaRPr lang="en-US" dirty="0"/>
          </a:p>
          <a:p>
            <a:pPr>
              <a:buNone/>
            </a:pPr>
            <a:r>
              <a:rPr lang="en-US" dirty="0"/>
              <a:t>			from India).</a:t>
            </a:r>
            <a:endParaRPr lang="en-US" dirty="0"/>
          </a:p>
        </p:txBody>
      </p:sp>
      <p:pic>
        <p:nvPicPr>
          <p:cNvPr id="4097" name="Picture 1" descr="C:\Documents and Settings\e200602291\Local Settings\Temporary Internet Files\Content.IE5\X0DY9B4G\MPPH03079I0000[1].jpg"/>
          <p:cNvPicPr>
            <a:picLocks noChangeAspect="1" noChangeArrowheads="1"/>
          </p:cNvPicPr>
          <p:nvPr/>
        </p:nvPicPr>
        <p:blipFill>
          <a:blip r:embed="rId1"/>
          <a:srcRect/>
          <a:stretch>
            <a:fillRect/>
          </a:stretch>
        </p:blipFill>
        <p:spPr bwMode="auto">
          <a:xfrm>
            <a:off x="533400" y="4267200"/>
            <a:ext cx="1570863" cy="2362200"/>
          </a:xfrm>
          <a:prstGeom prst="rect">
            <a:avLst/>
          </a:prstGeom>
          <a:noFill/>
        </p:spPr>
      </p:pic>
      <p:pic>
        <p:nvPicPr>
          <p:cNvPr id="4099" name="Picture 3" descr="http://score.rims.k12.ca.us/activity/silkroad/silkroad1.gif"/>
          <p:cNvPicPr>
            <a:picLocks noChangeAspect="1" noChangeArrowheads="1"/>
          </p:cNvPicPr>
          <p:nvPr/>
        </p:nvPicPr>
        <p:blipFill>
          <a:blip r:embed="rId2"/>
          <a:srcRect/>
          <a:stretch>
            <a:fillRect/>
          </a:stretch>
        </p:blipFill>
        <p:spPr bwMode="auto">
          <a:xfrm>
            <a:off x="5626686" y="3657600"/>
            <a:ext cx="3355830" cy="2895600"/>
          </a:xfrm>
          <a:prstGeom prst="rect">
            <a:avLst/>
          </a:prstGeom>
          <a:noFill/>
        </p:spPr>
      </p:pic>
      <p:pic>
        <p:nvPicPr>
          <p:cNvPr id="4100" name="Picture 4" descr="C:\Documents and Settings\e200602291\Local Settings\Temporary Internet Files\Content.IE5\X0DY9B4G\MPj04393540000[1].jpg"/>
          <p:cNvPicPr>
            <a:picLocks noChangeAspect="1" noChangeArrowheads="1"/>
          </p:cNvPicPr>
          <p:nvPr/>
        </p:nvPicPr>
        <p:blipFill>
          <a:blip r:embed="rId3" cstate="print"/>
          <a:srcRect/>
          <a:stretch>
            <a:fillRect/>
          </a:stretch>
        </p:blipFill>
        <p:spPr bwMode="auto">
          <a:xfrm>
            <a:off x="6915149" y="152400"/>
            <a:ext cx="2000251" cy="12954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library.thinkquest.org/13406/images/SILKMAP3.JPG"/>
          <p:cNvPicPr>
            <a:picLocks noChangeAspect="1" noChangeArrowheads="1"/>
          </p:cNvPicPr>
          <p:nvPr/>
        </p:nvPicPr>
        <p:blipFill>
          <a:blip r:embed="rId1"/>
          <a:srcRect/>
          <a:stretch>
            <a:fillRect/>
          </a:stretch>
        </p:blipFill>
        <p:spPr bwMode="auto">
          <a:xfrm>
            <a:off x="0" y="0"/>
            <a:ext cx="9372600" cy="68580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4579</Words>
  <Application>WPS 演示</Application>
  <PresentationFormat>On-screen Show (4:3)</PresentationFormat>
  <Paragraphs>182</Paragraphs>
  <Slides>30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Arial</vt:lpstr>
      <vt:lpstr>宋体</vt:lpstr>
      <vt:lpstr>Wingdings</vt:lpstr>
      <vt:lpstr>Calibri</vt:lpstr>
      <vt:lpstr>Nosferatu</vt:lpstr>
      <vt:lpstr>Segoe Print</vt:lpstr>
      <vt:lpstr>Nosferatu</vt:lpstr>
      <vt:lpstr>微软雅黑</vt:lpstr>
      <vt:lpstr>Arial Unicode MS</vt:lpstr>
      <vt:lpstr>Arial</vt:lpstr>
      <vt:lpstr>Office Theme</vt:lpstr>
      <vt:lpstr>Introduction to Europe’s History</vt:lpstr>
      <vt:lpstr>The Middle Ages</vt:lpstr>
      <vt:lpstr>The Crusades</vt:lpstr>
      <vt:lpstr>PowerPoint 演示文稿</vt:lpstr>
      <vt:lpstr>PowerPoint 演示文稿</vt:lpstr>
      <vt:lpstr> The Black Plague 1347 - 1352</vt:lpstr>
      <vt:lpstr>PowerPoint 演示文稿</vt:lpstr>
      <vt:lpstr>The Silk Road</vt:lpstr>
      <vt:lpstr>PowerPoint 演示文稿</vt:lpstr>
      <vt:lpstr>The Renaissance</vt:lpstr>
      <vt:lpstr>Michelangelo Buonarotti</vt:lpstr>
      <vt:lpstr>Leonardo da Vinci</vt:lpstr>
      <vt:lpstr>William Shakespeare</vt:lpstr>
      <vt:lpstr>Galileo Galilei</vt:lpstr>
      <vt:lpstr>Protestant Reformation</vt:lpstr>
      <vt:lpstr>Protestant Reformation</vt:lpstr>
      <vt:lpstr>PowerPoint 演示文稿</vt:lpstr>
      <vt:lpstr>What is Europe?</vt:lpstr>
      <vt:lpstr>A Peninsula of Peninsulas</vt:lpstr>
      <vt:lpstr>Major Mountain Ranges of Europe</vt:lpstr>
      <vt:lpstr>Major Rivers of Europe</vt:lpstr>
      <vt:lpstr>Major Islands of Europe</vt:lpstr>
      <vt:lpstr>PowerPoint 演示文稿</vt:lpstr>
      <vt:lpstr>How do the physical features affect humans?</vt:lpstr>
      <vt:lpstr>Climate and Vegetation</vt:lpstr>
      <vt:lpstr>Fjords</vt:lpstr>
      <vt:lpstr>Massif Central</vt:lpstr>
      <vt:lpstr>Mistral and Sirocco</vt:lpstr>
      <vt:lpstr>North Atlantic Drift</vt:lpstr>
      <vt:lpstr>Zuiderzee</vt:lpstr>
    </vt:vector>
  </TitlesOfParts>
  <Company>GCPS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Europe’s History</dc:title>
  <dc:creator>e200602291</dc:creator>
  <cp:lastModifiedBy>goodluck</cp:lastModifiedBy>
  <cp:revision>42</cp:revision>
  <dcterms:created xsi:type="dcterms:W3CDTF">2009-03-04T16:55:00Z</dcterms:created>
  <dcterms:modified xsi:type="dcterms:W3CDTF">2026-07-25T06:58:35Z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2038CA87CE3E40D9B974FE6F09EB88AB_13</vt:lpwstr>
  </property>
  <property fmtid="{D5CDD505-2E9C-101B-9397-08002B2CF9AE}" pid="3" name="KSOProductBuildVer">
    <vt:lpwstr>2052-12.1.0.21915</vt:lpwstr>
  </property>
</Properties>
</file>