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20"/>
  </p:notesMasterIdLst>
  <p:sldIdLst>
    <p:sldId id="256" r:id="rId2"/>
    <p:sldId id="269" r:id="rId3"/>
    <p:sldId id="271" r:id="rId4"/>
    <p:sldId id="272" r:id="rId5"/>
    <p:sldId id="273" r:id="rId6"/>
    <p:sldId id="274" r:id="rId7"/>
    <p:sldId id="260" r:id="rId8"/>
    <p:sldId id="261" r:id="rId9"/>
    <p:sldId id="259" r:id="rId10"/>
    <p:sldId id="262" r:id="rId11"/>
    <p:sldId id="263" r:id="rId12"/>
    <p:sldId id="264" r:id="rId13"/>
    <p:sldId id="267" r:id="rId14"/>
    <p:sldId id="268" r:id="rId15"/>
    <p:sldId id="270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88D93AC-204B-9E43-9824-9FA5C345E761}">
          <p14:sldIdLst>
            <p14:sldId id="256"/>
            <p14:sldId id="269"/>
            <p14:sldId id="271"/>
            <p14:sldId id="272"/>
            <p14:sldId id="273"/>
            <p14:sldId id="274"/>
            <p14:sldId id="260"/>
            <p14:sldId id="261"/>
            <p14:sldId id="259"/>
            <p14:sldId id="262"/>
            <p14:sldId id="263"/>
            <p14:sldId id="264"/>
            <p14:sldId id="267"/>
            <p14:sldId id="268"/>
            <p14:sldId id="270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71" autoAdjust="0"/>
    <p:restoredTop sz="94061" autoAdjust="0"/>
  </p:normalViewPr>
  <p:slideViewPr>
    <p:cSldViewPr snapToGrid="0" snapToObjects="1">
      <p:cViewPr varScale="1">
        <p:scale>
          <a:sx n="123" d="100"/>
          <a:sy n="123" d="100"/>
        </p:scale>
        <p:origin x="10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018C3-E444-DD41-91D4-4DC71DFDE180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0FB88-84D9-3D43-AC92-3E35ECC51F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3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19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20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73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6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87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19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88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11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30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9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76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48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69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6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42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47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Garrett</a:t>
            </a:r>
            <a:r>
              <a:rPr lang="en-US" baseline="0" dirty="0"/>
              <a:t> Hardin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0FB88-84D9-3D43-AC92-3E35ECC51F3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5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516033"/>
            <a:ext cx="7772400" cy="43227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800" b="1" dirty="0"/>
              <a:t>Introduction to public policy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i="1" dirty="0"/>
              <a:t>Lecture 1</a:t>
            </a:r>
          </a:p>
        </p:txBody>
      </p:sp>
    </p:spTree>
    <p:extLst>
      <p:ext uri="{BB962C8B-B14F-4D97-AF65-F5344CB8AC3E}">
        <p14:creationId xmlns:p14="http://schemas.microsoft.com/office/powerpoint/2010/main" val="3312497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17" y="27463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Each farmer has a dairy herd that grazes on the village commons</a:t>
            </a:r>
          </a:p>
        </p:txBody>
      </p:sp>
      <p:pic>
        <p:nvPicPr>
          <p:cNvPr id="4" name="Content Placeholder 3" descr="A stick figure drawing of a cow and a farmer/herder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" r="517"/>
          <a:stretch>
            <a:fillRect/>
          </a:stretch>
        </p:blipFill>
        <p:spPr>
          <a:xfrm>
            <a:off x="457200" y="1849599"/>
            <a:ext cx="8229600" cy="42765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1769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Individual vs. collective interest – part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8046342" cy="45986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Individual is better off putting on as many cows as possible</a:t>
            </a:r>
          </a:p>
          <a:p>
            <a:r>
              <a:rPr lang="en-US" dirty="0"/>
              <a:t>Individual can benefit, while the cost is spread out over to everyone</a:t>
            </a:r>
          </a:p>
          <a:p>
            <a:r>
              <a:rPr lang="en-US" dirty="0"/>
              <a:t>Individual wants maximum benefit with minimum cost</a:t>
            </a:r>
          </a:p>
          <a:p>
            <a:r>
              <a:rPr lang="en-US" dirty="0"/>
              <a:t>Individual thinks adding one more cow will not kill off the village commons so there is no harm</a:t>
            </a:r>
          </a:p>
        </p:txBody>
      </p:sp>
    </p:spTree>
    <p:extLst>
      <p:ext uri="{BB962C8B-B14F-4D97-AF65-F5344CB8AC3E}">
        <p14:creationId xmlns:p14="http://schemas.microsoft.com/office/powerpoint/2010/main" val="401918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5590"/>
            <a:ext cx="8229600" cy="1283934"/>
          </a:xfrm>
          <a:ln>
            <a:solidFill>
              <a:srgbClr val="3366FF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Why don’t individual farmers practice self-restraint?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73966"/>
          </a:xfrm>
        </p:spPr>
        <p:txBody>
          <a:bodyPr>
            <a:normAutofit fontScale="70000" lnSpcReduction="20000"/>
          </a:bodyPr>
          <a:lstStyle/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/>
              <a:t>Each farmer believes: </a:t>
            </a:r>
          </a:p>
          <a:p>
            <a:pPr marL="36576" indent="0">
              <a:buNone/>
            </a:pPr>
            <a:endParaRPr lang="en-US" dirty="0"/>
          </a:p>
          <a:p>
            <a:r>
              <a:rPr lang="en-US" dirty="0"/>
              <a:t>He cannot by his own efforts make or break the commons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He is not sure if other farmers will practice self-restraint so why should he</a:t>
            </a:r>
          </a:p>
          <a:p>
            <a:endParaRPr lang="en-US" dirty="0"/>
          </a:p>
          <a:p>
            <a:pPr marL="36576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This image depicting the tragedy of commons with three separate farmers each with two cows and each one saying &quot;I want another cow&quot;&#10;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66" y="4275666"/>
            <a:ext cx="3810001" cy="2143126"/>
          </a:xfrm>
          <a:prstGeom prst="rect">
            <a:avLst/>
          </a:prstGeom>
          <a:ln>
            <a:solidFill>
              <a:srgbClr val="3366FF"/>
            </a:solidFill>
          </a:ln>
        </p:spPr>
      </p:pic>
    </p:spTree>
    <p:extLst>
      <p:ext uri="{BB962C8B-B14F-4D97-AF65-F5344CB8AC3E}">
        <p14:creationId xmlns:p14="http://schemas.microsoft.com/office/powerpoint/2010/main" val="3224747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198453" cy="19724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is the solution to the tragedy of the commons?</a:t>
            </a:r>
          </a:p>
        </p:txBody>
      </p:sp>
      <p:pic>
        <p:nvPicPr>
          <p:cNvPr id="6" name="Content Placeholder 5" descr="A picture depicting the Tragedy of the commons and it states &quot;They continue to add cows until the commons becomes over populated&quot;. There are four farmers standing on each of the four corners with lots of colorful fat polka dot cows in the center. &#10;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/>
        </p:blipFill>
        <p:spPr>
          <a:xfrm>
            <a:off x="392219" y="2082032"/>
            <a:ext cx="8263433" cy="454457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956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Individual vs. collective interest –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It becomes rational to form a group that is able to coerce action to achieve a collective good, which would otherwise not be done voluntarily. </a:t>
            </a:r>
          </a:p>
          <a:p>
            <a:pPr marL="36576" indent="0">
              <a:buNone/>
            </a:pPr>
            <a:endParaRPr lang="en-US" dirty="0"/>
          </a:p>
          <a:p>
            <a:r>
              <a:rPr lang="en-US" dirty="0"/>
              <a:t>The group (our village govt.) </a:t>
            </a:r>
          </a:p>
          <a:p>
            <a:pPr marL="400050" lvl="1" indent="0">
              <a:buNone/>
            </a:pPr>
            <a:r>
              <a:rPr lang="en-US" sz="3200" dirty="0"/>
              <a:t>can now levy taxes, hire guards </a:t>
            </a:r>
          </a:p>
          <a:p>
            <a:pPr marL="400050" lvl="1" indent="0">
              <a:buNone/>
            </a:pPr>
            <a:r>
              <a:rPr lang="en-US" sz="3200" dirty="0"/>
              <a:t>to protect the commons, buy </a:t>
            </a:r>
          </a:p>
          <a:p>
            <a:pPr marL="400050" lvl="1" indent="0">
              <a:buNone/>
            </a:pPr>
            <a:r>
              <a:rPr lang="en-US" sz="3200" dirty="0"/>
              <a:t>fertilizers, etc. </a:t>
            </a:r>
          </a:p>
        </p:txBody>
      </p:sp>
      <p:pic>
        <p:nvPicPr>
          <p:cNvPr id="4" name="Picture 3" descr="An image of earth with the random words running across the globe reading: Greenhouse Gasses, Overgrazing, Non-renewable Resources, Deforestation, Population Growth, and Overfishing. Below the image of earth are the words &quot;Tragedy of the Global Commons&quot;&#10;&#10;tragedy_of_common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680" y="3816263"/>
            <a:ext cx="3059470" cy="23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84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308" y="449386"/>
            <a:ext cx="7776307" cy="1875692"/>
          </a:xfrm>
          <a:ln>
            <a:solidFill>
              <a:srgbClr val="6EA0B0"/>
            </a:solidFill>
          </a:ln>
        </p:spPr>
        <p:txBody>
          <a:bodyPr>
            <a:normAutofit/>
          </a:bodyPr>
          <a:lstStyle/>
          <a:p>
            <a:r>
              <a:rPr lang="en-US" sz="4800" dirty="0"/>
              <a:t>    </a:t>
            </a:r>
            <a:r>
              <a:rPr lang="en-US" dirty="0"/>
              <a:t>How does government </a:t>
            </a:r>
            <a:br>
              <a:rPr lang="en-US" dirty="0"/>
            </a:br>
            <a:r>
              <a:rPr lang="en-US" dirty="0"/>
              <a:t>    achieve its goals?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35" y="2325078"/>
            <a:ext cx="8917944" cy="3801084"/>
          </a:xfrm>
        </p:spPr>
        <p:txBody>
          <a:bodyPr>
            <a:normAutofit/>
          </a:bodyPr>
          <a:lstStyle/>
          <a:p>
            <a:pPr lvl="2">
              <a:lnSpc>
                <a:spcPct val="200000"/>
              </a:lnSpc>
            </a:pPr>
            <a:r>
              <a:rPr lang="en-US" sz="3600" dirty="0"/>
              <a:t>Directly</a:t>
            </a:r>
          </a:p>
          <a:p>
            <a:pPr lvl="2">
              <a:lnSpc>
                <a:spcPct val="200000"/>
              </a:lnSpc>
            </a:pPr>
            <a:r>
              <a:rPr lang="en-US" sz="3600" dirty="0"/>
              <a:t>Indirectly</a:t>
            </a:r>
          </a:p>
          <a:p>
            <a:pPr lvl="2">
              <a:lnSpc>
                <a:spcPct val="200000"/>
              </a:lnSpc>
            </a:pPr>
            <a:r>
              <a:rPr lang="en-US" sz="3600" dirty="0"/>
              <a:t>Voluntary Cooperation</a:t>
            </a:r>
          </a:p>
        </p:txBody>
      </p:sp>
    </p:spTree>
    <p:extLst>
      <p:ext uri="{BB962C8B-B14F-4D97-AF65-F5344CB8AC3E}">
        <p14:creationId xmlns:p14="http://schemas.microsoft.com/office/powerpoint/2010/main" val="2420828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446"/>
            <a:ext cx="9144000" cy="148975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happens when the government is unable to achieve the collective good?</a:t>
            </a:r>
          </a:p>
        </p:txBody>
      </p:sp>
      <p:pic>
        <p:nvPicPr>
          <p:cNvPr id="6" name="Content Placeholder 5" descr="A wordle for government failure with related words such as competition, intervention, inefficient, distortions, passive, argument, etc. 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 b="1231"/>
          <a:stretch>
            <a:fillRect/>
          </a:stretch>
        </p:blipFill>
        <p:spPr>
          <a:xfrm>
            <a:off x="457200" y="1600200"/>
            <a:ext cx="8229599" cy="4525963"/>
          </a:xfrm>
        </p:spPr>
      </p:pic>
    </p:spTree>
    <p:extLst>
      <p:ext uri="{BB962C8B-B14F-4D97-AF65-F5344CB8AC3E}">
        <p14:creationId xmlns:p14="http://schemas.microsoft.com/office/powerpoint/2010/main" val="298137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154" y="450484"/>
            <a:ext cx="7952153" cy="1143000"/>
          </a:xfrm>
          <a:ln>
            <a:solidFill>
              <a:srgbClr val="6EA0B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Four Types of Government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890" y="1836614"/>
            <a:ext cx="8686801" cy="4669693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n-US" dirty="0"/>
              <a:t>Problems inherent in direct democracy</a:t>
            </a:r>
          </a:p>
          <a:p>
            <a:pPr>
              <a:lnSpc>
                <a:spcPct val="140000"/>
              </a:lnSpc>
            </a:pPr>
            <a:r>
              <a:rPr lang="en-US" dirty="0"/>
              <a:t>Problems inherent in representative democracy</a:t>
            </a:r>
          </a:p>
          <a:p>
            <a:pPr lvl="1">
              <a:lnSpc>
                <a:spcPct val="140000"/>
              </a:lnSpc>
            </a:pPr>
            <a:r>
              <a:rPr lang="en-US" sz="2800" dirty="0"/>
              <a:t>Private self-interest</a:t>
            </a:r>
          </a:p>
          <a:p>
            <a:pPr lvl="1">
              <a:lnSpc>
                <a:spcPct val="140000"/>
              </a:lnSpc>
            </a:pPr>
            <a:r>
              <a:rPr lang="en-US" sz="2800" dirty="0"/>
              <a:t>Cost of monitoring</a:t>
            </a:r>
          </a:p>
          <a:p>
            <a:pPr>
              <a:lnSpc>
                <a:spcPct val="140000"/>
              </a:lnSpc>
            </a:pPr>
            <a:r>
              <a:rPr lang="en-US" dirty="0"/>
              <a:t>Problems inherent in bureaucratic supply</a:t>
            </a:r>
          </a:p>
          <a:p>
            <a:pPr>
              <a:lnSpc>
                <a:spcPct val="140000"/>
              </a:lnSpc>
            </a:pPr>
            <a:r>
              <a:rPr lang="en-US" dirty="0"/>
              <a:t>Problems inherent in decentralization</a:t>
            </a:r>
          </a:p>
          <a:p>
            <a:pPr marL="44805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9099"/>
            <a:ext cx="8178800" cy="1143000"/>
          </a:xfrm>
          <a:ln>
            <a:solidFill>
              <a:srgbClr val="6EA0B0"/>
            </a:solidFill>
          </a:ln>
        </p:spPr>
        <p:txBody>
          <a:bodyPr/>
          <a:lstStyle/>
          <a:p>
            <a:pPr algn="ctr"/>
            <a:r>
              <a:rPr lang="en-US" dirty="0"/>
              <a:t>Four Types of Market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308" y="2051538"/>
            <a:ext cx="7756662" cy="44156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Information asymmetry 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Externalities 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Natural monopolies 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Collective/public goods</a:t>
            </a:r>
          </a:p>
          <a:p>
            <a:pPr marL="36576" indent="0">
              <a:lnSpc>
                <a:spcPct val="150000"/>
              </a:lnSpc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708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864"/>
            <a:ext cx="8212258" cy="67648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Public policy defined: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39" y="994013"/>
            <a:ext cx="9033561" cy="586398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500" dirty="0"/>
              <a:t>Public policy is what government chooses to do or not to do – Thomas </a:t>
            </a:r>
            <a:r>
              <a:rPr lang="en-US" sz="2500" dirty="0" err="1"/>
              <a:t>Birkland</a:t>
            </a:r>
            <a:endParaRPr lang="en-US" sz="2500" dirty="0"/>
          </a:p>
          <a:p>
            <a:pPr>
              <a:spcAft>
                <a:spcPts val="1200"/>
              </a:spcAft>
            </a:pPr>
            <a:r>
              <a:rPr lang="en-US" sz="2500" dirty="0"/>
              <a:t>Public policy always refers to the actions of government and the intentions that determine those actions – Cochran et al. </a:t>
            </a:r>
          </a:p>
          <a:p>
            <a:pPr>
              <a:spcAft>
                <a:spcPts val="1200"/>
              </a:spcAft>
            </a:pPr>
            <a:r>
              <a:rPr lang="en-US" sz="2500" dirty="0"/>
              <a:t>Public policy is the sum of the government activities, whether pursued directly or through agents, which have an influence on the lives of citizens – Guy Peters</a:t>
            </a:r>
          </a:p>
          <a:p>
            <a:pPr>
              <a:spcAft>
                <a:spcPts val="1200"/>
              </a:spcAft>
            </a:pPr>
            <a:r>
              <a:rPr lang="en-US" sz="2500" dirty="0"/>
              <a:t>Public policy is a general plan of action adopted by a government to solve a social problem, counter a threat, or make use of an opportunity – </a:t>
            </a:r>
            <a:r>
              <a:rPr lang="en-US" sz="2500" dirty="0" err="1"/>
              <a:t>Theodoulou</a:t>
            </a:r>
            <a:r>
              <a:rPr lang="en-US" sz="2500" dirty="0"/>
              <a:t> &amp; </a:t>
            </a:r>
            <a:r>
              <a:rPr lang="en-US" sz="2500" dirty="0" err="1"/>
              <a:t>Kofinis</a:t>
            </a:r>
            <a:endParaRPr lang="en-US" sz="2500" dirty="0"/>
          </a:p>
          <a:p>
            <a:pPr>
              <a:spcAft>
                <a:spcPts val="1200"/>
              </a:spcAft>
            </a:pPr>
            <a:r>
              <a:rPr lang="en-US" sz="2500" dirty="0">
                <a:solidFill>
                  <a:srgbClr val="3366FF"/>
                </a:solidFill>
              </a:rPr>
              <a:t>Public policy encourages, discourages, prohibits, or prescribes private action – Weimer &amp; Vining</a:t>
            </a:r>
          </a:p>
          <a:p>
            <a:pPr marL="36576" indent="0">
              <a:spcAft>
                <a:spcPts val="1200"/>
              </a:spcAft>
              <a:buNone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21090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1322475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ExampleCalibri (Headings)"/>
              </a:rPr>
              <a:t>Public Policy Encouraging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6536" y="1597113"/>
            <a:ext cx="84347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sz="2800" dirty="0"/>
              <a:t>Financial aid and scholarships encourage people to attend school who otherwise may not do so due cost</a:t>
            </a:r>
          </a:p>
          <a:p>
            <a:endParaRPr lang="en-US" dirty="0"/>
          </a:p>
        </p:txBody>
      </p:sp>
      <p:pic>
        <p:nvPicPr>
          <p:cNvPr id="6" name="Content Placeholder 5" descr="Screen Shot 2017-10-24 at 12.14.29 PM.png" title="A single line with four arrows on it each with a label. The first arrow is labeled &quot;Grants&quot; pointing to the right at the text &quot;Need based money without repayment&quot;. The second arrow below that is labeled &quot;Scholarships&quot; and is pointing to the left at the text &quot;Merit or performance based money without repayment&quot;. Third label is &quot;Work Study&quot; pointing to the right at the text &quot;Need based campus job earnings get paid directly to student as wages&quot;.. The final label is &quot;Federal Loans&quot; pointing to the left at the text &quot;Fixed low interest rate money that has to be repaid&quot;.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8" b="2668"/>
          <a:stretch>
            <a:fillRect/>
          </a:stretch>
        </p:blipFill>
        <p:spPr>
          <a:xfrm>
            <a:off x="1352011" y="2982324"/>
            <a:ext cx="6350355" cy="3582578"/>
          </a:xfrm>
          <a:ln>
            <a:solidFill>
              <a:srgbClr val="3366FF"/>
            </a:solidFill>
          </a:ln>
        </p:spPr>
      </p:pic>
    </p:spTree>
    <p:extLst>
      <p:ext uri="{BB962C8B-B14F-4D97-AF65-F5344CB8AC3E}">
        <p14:creationId xmlns:p14="http://schemas.microsoft.com/office/powerpoint/2010/main" val="2771153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922" y="1857973"/>
            <a:ext cx="8269559" cy="2146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Arial"/>
              <a:buChar char="•"/>
            </a:pPr>
            <a:r>
              <a:rPr lang="en-US" sz="2800" dirty="0"/>
              <a:t>High taxes on alcohol or cigarettes </a:t>
            </a:r>
          </a:p>
          <a:p>
            <a:pPr marL="457200" indent="-457200">
              <a:lnSpc>
                <a:spcPct val="120000"/>
              </a:lnSpc>
              <a:buFont typeface="Arial"/>
              <a:buChar char="•"/>
            </a:pPr>
            <a:r>
              <a:rPr lang="en-US" sz="2800" dirty="0"/>
              <a:t>Government forcing tobacco industry to advertise negative effects of smoking on packaging</a:t>
            </a:r>
          </a:p>
        </p:txBody>
      </p:sp>
      <p:pic>
        <p:nvPicPr>
          <p:cNvPr id="3" name="Content Placeholder 2" descr="An image of a person's hands holding several plastic bags with a big red circle and banned sign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1" r="317"/>
          <a:stretch/>
        </p:blipFill>
        <p:spPr>
          <a:xfrm>
            <a:off x="3292809" y="3767667"/>
            <a:ext cx="2633857" cy="2923202"/>
          </a:xfrm>
          <a:ln>
            <a:solidFill>
              <a:srgbClr val="3366FF"/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0A20C82-C46E-42D9-97FF-BBF76674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1488"/>
            <a:ext cx="9144000" cy="11430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ExampleCalibri (Headings)"/>
              </a:rPr>
              <a:t>Public Policy Discouraging</a:t>
            </a:r>
          </a:p>
        </p:txBody>
      </p:sp>
    </p:spTree>
    <p:extLst>
      <p:ext uri="{BB962C8B-B14F-4D97-AF65-F5344CB8AC3E}">
        <p14:creationId xmlns:p14="http://schemas.microsoft.com/office/powerpoint/2010/main" val="322726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538" y="1830971"/>
            <a:ext cx="808892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/>
              <a:t>Banning smoking in public spaces such as restaurants</a:t>
            </a:r>
          </a:p>
          <a:p>
            <a:pPr marL="285750" indent="-285750">
              <a:buFontTx/>
              <a:buChar char="-"/>
            </a:pPr>
            <a:r>
              <a:rPr lang="en-US" sz="2800" dirty="0"/>
              <a:t>Fines for texting while driving or speeding </a:t>
            </a:r>
          </a:p>
          <a:p>
            <a:r>
              <a:rPr lang="en-US" dirty="0"/>
              <a:t> </a:t>
            </a:r>
          </a:p>
        </p:txBody>
      </p:sp>
      <p:pic>
        <p:nvPicPr>
          <p:cNvPr id="8" name="Content Placeholder 4" descr="The image includes 5 streets including Speed Limit 2, No Parking Any Time, Stop sign, crosswalk sign, and no cellphone sign.  &#10;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" r="-407"/>
          <a:stretch/>
        </p:blipFill>
        <p:spPr>
          <a:xfrm>
            <a:off x="3116683" y="3492964"/>
            <a:ext cx="2885218" cy="2854203"/>
          </a:xfrm>
          <a:prstGeom prst="rect">
            <a:avLst/>
          </a:prstGeom>
          <a:ln w="38100" cap="sq">
            <a:solidFill>
              <a:srgbClr val="3366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C770700-308F-45D2-BA6D-6295C468A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ExampleCalibri (Headings)"/>
              </a:rPr>
              <a:t>Public Policy Prohibiting</a:t>
            </a:r>
          </a:p>
        </p:txBody>
      </p:sp>
    </p:spTree>
    <p:extLst>
      <p:ext uri="{BB962C8B-B14F-4D97-AF65-F5344CB8AC3E}">
        <p14:creationId xmlns:p14="http://schemas.microsoft.com/office/powerpoint/2010/main" val="54191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1220" y="1721859"/>
            <a:ext cx="8255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rule or order prescribed by an authority that controls or directs private behavior, often in relation to a standard or target. </a:t>
            </a:r>
          </a:p>
          <a:p>
            <a:r>
              <a:rPr lang="en-US" sz="2800" dirty="0"/>
              <a:t>Ex. Environmental standards for cars need to comply with California emission standards </a:t>
            </a:r>
          </a:p>
        </p:txBody>
      </p:sp>
      <p:pic>
        <p:nvPicPr>
          <p:cNvPr id="3" name="Content Placeholder 2" descr="A wordle for the public polic, which includes the following words in random order: standardization, requirement, compliance, regulations, systems, rules, strategy, control, security, law, policy, value, governance, and practices.&#10;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r="4542"/>
          <a:stretch>
            <a:fillRect/>
          </a:stretch>
        </p:blipFill>
        <p:spPr>
          <a:xfrm>
            <a:off x="2376261" y="4229346"/>
            <a:ext cx="4178946" cy="2298260"/>
          </a:xfrm>
          <a:ln>
            <a:solidFill>
              <a:srgbClr val="3366FF"/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26E6AD0-174F-467C-9013-CA7F6D971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ExampleCalibri (Headings)"/>
              </a:rPr>
              <a:t>Public Policy Prescribing</a:t>
            </a:r>
          </a:p>
        </p:txBody>
      </p:sp>
    </p:spTree>
    <p:extLst>
      <p:ext uri="{BB962C8B-B14F-4D97-AF65-F5344CB8AC3E}">
        <p14:creationId xmlns:p14="http://schemas.microsoft.com/office/powerpoint/2010/main" val="415120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953" y="455589"/>
            <a:ext cx="7467600" cy="1913052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What is government?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3121" y="2768171"/>
            <a:ext cx="6964138" cy="2782440"/>
          </a:xfrm>
          <a:ln>
            <a:solidFill>
              <a:srgbClr val="3366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5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It is the only institution in society able to enforce its decisions on all others through the legitimate use or threat of force. </a:t>
            </a:r>
            <a:endParaRPr lang="en-US" sz="3500" i="1" dirty="0"/>
          </a:p>
        </p:txBody>
      </p:sp>
    </p:spTree>
    <p:extLst>
      <p:ext uri="{BB962C8B-B14F-4D97-AF65-F5344CB8AC3E}">
        <p14:creationId xmlns:p14="http://schemas.microsoft.com/office/powerpoint/2010/main" val="168200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6560" y="369975"/>
            <a:ext cx="8191426" cy="1613405"/>
          </a:xfrm>
          <a:ln>
            <a:solidFill>
              <a:srgbClr val="00009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dirty="0"/>
              <a:t>Why do we need government?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154" y="1541043"/>
            <a:ext cx="7375362" cy="4585120"/>
          </a:xfrm>
        </p:spPr>
        <p:txBody>
          <a:bodyPr/>
          <a:lstStyle/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sz="3200" dirty="0"/>
              <a:t>In a democratic society, why do we choose to have government tax us and make us do what we really don’t want to do? </a:t>
            </a:r>
          </a:p>
          <a:p>
            <a:pPr marL="36576" indent="0">
              <a:buNone/>
            </a:pPr>
            <a:endParaRPr lang="en-US" sz="3200" dirty="0"/>
          </a:p>
          <a:p>
            <a:pPr marL="36576" indent="0">
              <a:buNone/>
            </a:pPr>
            <a:r>
              <a:rPr lang="en-US" sz="3200" dirty="0"/>
              <a:t>		</a:t>
            </a:r>
          </a:p>
        </p:txBody>
      </p:sp>
      <p:pic>
        <p:nvPicPr>
          <p:cNvPr id="2" name="Picture 1" descr="The United States Constitution rolled up on top of the American flag and judge's gavel. 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305" y="3893295"/>
            <a:ext cx="5050414" cy="223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76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Tragedy of the Commons</a:t>
            </a:r>
          </a:p>
        </p:txBody>
      </p:sp>
      <p:pic>
        <p:nvPicPr>
          <p:cNvPr id="4" name="Content Placeholder 3" descr="painting of an old picturesque 19th century farm with three individuals standing outside a little farm cottage and two cows.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4" b="11554"/>
          <a:stretch>
            <a:fillRect/>
          </a:stretch>
        </p:blipFill>
        <p:spPr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87650353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3570</TotalTime>
  <Words>558</Words>
  <Application>Microsoft Macintosh PowerPoint</Application>
  <PresentationFormat>On-screen Show (4:3)</PresentationFormat>
  <Paragraphs>87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ExampleCalibri (Headings)</vt:lpstr>
      <vt:lpstr>Black</vt:lpstr>
      <vt:lpstr>Introduction to public policy   Lecture 1</vt:lpstr>
      <vt:lpstr>Public policy defined:</vt:lpstr>
      <vt:lpstr>Public Policy Encouraging</vt:lpstr>
      <vt:lpstr>Public Policy Discouraging</vt:lpstr>
      <vt:lpstr>Public Policy Prohibiting</vt:lpstr>
      <vt:lpstr>Public Policy Prescribing</vt:lpstr>
      <vt:lpstr>What is government?</vt:lpstr>
      <vt:lpstr>Why do we need government?</vt:lpstr>
      <vt:lpstr>Tragedy of the Commons</vt:lpstr>
      <vt:lpstr>Each farmer has a dairy herd that grazes on the village commons</vt:lpstr>
      <vt:lpstr>Individual vs. collective interest – part 1</vt:lpstr>
      <vt:lpstr>Why don’t individual farmers practice self-restraint?</vt:lpstr>
      <vt:lpstr>What is the solution to the tragedy of the commons?</vt:lpstr>
      <vt:lpstr>Individual vs. collective interest – part 2</vt:lpstr>
      <vt:lpstr>    How does government      achieve its goals?</vt:lpstr>
      <vt:lpstr>What happens when the government is unable to achieve the collective good?</vt:lpstr>
      <vt:lpstr>Four Types of Government Failure</vt:lpstr>
      <vt:lpstr>Four Types of Market Failure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Talin  Saroukhanian</dc:creator>
  <cp:lastModifiedBy>Saroukhanian, Talin</cp:lastModifiedBy>
  <cp:revision>137</cp:revision>
  <dcterms:created xsi:type="dcterms:W3CDTF">2012-08-30T19:43:49Z</dcterms:created>
  <dcterms:modified xsi:type="dcterms:W3CDTF">2026-08-24T18:01:22Z</dcterms:modified>
</cp:coreProperties>
</file>