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728"/>
    <p:restoredTop sz="51119"/>
  </p:normalViewPr>
  <p:slideViewPr>
    <p:cSldViewPr snapToGrid="0">
      <p:cViewPr varScale="1">
        <p:scale>
          <a:sx n="41" d="100"/>
          <a:sy n="41" d="100"/>
        </p:scale>
        <p:origin x="224" y="4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col"/>
        <c:grouping val="clustered"/>
        <c:varyColors val="0"/>
        <c:ser>
          <c:idx val="0"/>
          <c:order val="0"/>
          <c:tx>
            <c:v>A1C reduction</c:v>
          </c:tx>
          <c:spPr>
            <a:solidFill>
              <a:srgbClr val="147D78"/>
            </a:solidFill>
          </c:spPr>
          <c:invertIfNegative val="1"/>
          <c:dLbls>
            <c:spPr>
              <a:noFill/>
              <a:ln>
                <a:noFill/>
              </a:ln>
              <a:effectLst/>
            </c:spPr>
            <c:txPr>
              <a:bodyPr anchorCtr="1"/>
              <a:lstStyle/>
              <a:p>
                <a:pPr>
                  <a:defRPr sz="1125" b="1">
                    <a:solidFill>
                      <a:srgbClr val="121A2D"/>
                    </a:solidFill>
                    <a:latin typeface="Avenir Next"/>
                    <a:ea typeface="Avenir Next"/>
                    <a:cs typeface="Avenir Next"/>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Data'!$A$2:$A$5</c:f>
              <c:strCache>
                <c:ptCount val="4"/>
                <c:pt idx="0">
                  <c:v>3 months
14 trials; n=1,442</c:v>
                </c:pt>
                <c:pt idx="1">
                  <c:v>6 months
14 trials; n=1,972</c:v>
                </c:pt>
                <c:pt idx="2">
                  <c:v>12 months
9 trials; n=1,936</c:v>
                </c:pt>
                <c:pt idx="3">
                  <c:v>24 months
4 trials; n=2,268</c:v>
                </c:pt>
              </c:strCache>
            </c:strRef>
          </c:cat>
          <c:val>
            <c:numRef>
              <c:f>'Chart Data'!$B$2:$B$5</c:f>
              <c:numCache>
                <c:formatCode>0.0</c:formatCode>
                <c:ptCount val="4"/>
                <c:pt idx="0">
                  <c:v>0.4</c:v>
                </c:pt>
                <c:pt idx="1">
                  <c:v>0.5</c:v>
                </c:pt>
                <c:pt idx="2">
                  <c:v>0.2</c:v>
                </c:pt>
                <c:pt idx="3">
                  <c:v>0.3</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81BA-0C4B-A686-EE39FD74F2BD}"/>
            </c:ext>
          </c:extLst>
        </c:ser>
        <c:dLbls>
          <c:dLblPos val="outEnd"/>
          <c:showLegendKey val="0"/>
          <c:showVal val="1"/>
          <c:showCatName val="0"/>
          <c:showSerName val="0"/>
          <c:showPercent val="0"/>
          <c:showBubbleSize val="0"/>
        </c:dLbls>
        <c:gapWidth val="72"/>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CCD3D8"/>
            </a:solidFill>
            <a:prstDash val="solid"/>
          </a:ln>
        </c:spPr>
        <c:txPr>
          <a:bodyPr anchorCtr="1"/>
          <a:lstStyle/>
          <a:p>
            <a:pPr>
              <a:defRPr sz="1050">
                <a:solidFill>
                  <a:srgbClr val="394457"/>
                </a:solidFill>
                <a:latin typeface="Avenir Next"/>
                <a:ea typeface="Avenir Next"/>
                <a:cs typeface="Avenir Next"/>
              </a:defRPr>
            </a:pPr>
            <a:endParaRPr lang="en-US"/>
          </a:p>
        </c:txPr>
        <c:crossAx val="48672768"/>
        <c:crosses val="autoZero"/>
        <c:auto val="1"/>
        <c:lblAlgn val="ctr"/>
        <c:lblOffset val="100"/>
        <c:noMultiLvlLbl val="1"/>
      </c:catAx>
      <c:valAx>
        <c:axId val="48672768"/>
        <c:scaling>
          <c:orientation val="minMax"/>
          <c:max val="0.6"/>
          <c:min val="0"/>
        </c:scaling>
        <c:delete val="0"/>
        <c:axPos val="l"/>
        <c:majorGridlines>
          <c:spPr>
            <a:ln w="9525">
              <a:solidFill>
                <a:srgbClr val="E6EAED"/>
              </a:solidFill>
              <a:prstDash val="solid"/>
            </a:ln>
          </c:spPr>
        </c:majorGridlines>
        <c:title>
          <c:tx>
            <c:rich>
              <a:bodyPr/>
              <a:lstStyle/>
              <a:p>
                <a:r>
                  <a:rPr lang="en-US" sz="975">
                    <a:solidFill>
                      <a:srgbClr val="697386"/>
                    </a:solidFill>
                    <a:latin typeface="Avenir Next"/>
                    <a:ea typeface="Avenir Next"/>
                    <a:cs typeface="Avenir Next"/>
                  </a:rPr>
                  <a:t>Percentage-point reduction</a:t>
                </a:r>
              </a:p>
            </c:rich>
          </c:tx>
          <c:overlay val="0"/>
        </c:title>
        <c:numFmt formatCode="0.0" sourceLinked="1"/>
        <c:majorTickMark val="none"/>
        <c:minorTickMark val="none"/>
        <c:tickLblPos val="nextTo"/>
        <c:spPr>
          <a:ln w="9525">
            <a:solidFill>
              <a:srgbClr val="D4D4D4"/>
            </a:solidFill>
            <a:prstDash val="solid"/>
          </a:ln>
        </c:spPr>
        <c:txPr>
          <a:bodyPr anchorCtr="1"/>
          <a:lstStyle/>
          <a:p>
            <a:pPr>
              <a:defRPr sz="900">
                <a:solidFill>
                  <a:srgbClr val="697386"/>
                </a:solidFill>
                <a:latin typeface="Avenir Next"/>
                <a:ea typeface="Avenir Next"/>
                <a:cs typeface="Avenir Next"/>
              </a:defRPr>
            </a:pPr>
            <a:endParaRPr lang="en-US"/>
          </a:p>
        </c:txPr>
        <c:crossAx val="48650112"/>
        <c:crosses val="autoZero"/>
        <c:crossBetween val="between"/>
        <c:majorUnit val="0.1"/>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2E60F9-81B4-934B-803B-DB6CB4F85F23}" type="datetimeFigureOut">
              <a:rPr lang="en-US" smtClean="0"/>
              <a:t>9/7/26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715A6A-5E9F-C643-B69C-25498D8FD645}" type="slidenum">
              <a:rPr lang="en-US" smtClean="0"/>
              <a:t>‹#›</a:t>
            </a:fld>
            <a:endParaRPr lang="en-US"/>
          </a:p>
        </p:txBody>
      </p:sp>
    </p:spTree>
    <p:extLst>
      <p:ext uri="{BB962C8B-B14F-4D97-AF65-F5344CB8AC3E}">
        <p14:creationId xmlns:p14="http://schemas.microsoft.com/office/powerpoint/2010/main" val="1359786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Hello everyone, my name is Brooke Sheepy. Today, I will examine how government policies and the Nursing Code of Ethics shape care coordination at LA General, including the ethical questions they raise and their effect on access to care.</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Camila Flores, a fictional patient from the Vila Health activity at Valley Regional Hospital, will serve as our teaching example (Capella University, n.d.). Her case lets us connect federal, California, and hospital policies to nursing responsibilities and continuity of care.</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Camila comes to the emergency department with abdominal pain, nausea, vomiting, and deep, rapid breathing. The activity reports an A1C of 7.5 percent, a glucose level of 330, and a diagnosis of type 2 diabetes (Capella University, n.d.).</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She now faces new decisions about medication, monitoring, food, and daily routines. Before discharge, the team must determine what she understands and what support she needs to manage the plan at home. That is where treatment becomes a coordination problem.</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After discharge, Camila will handle much of the daily work that hospital staff currently support. Her treatment plan therefore needs to explain what she should do at home and where she can go for help.</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American Diabetes Association Professional Practice Committee for Diabetes (2025) recommends diabetes self-management education and support at diagnosis and during major transitions. For Camila, that means starting education before discharge and arranging continued support afterward.</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handoff should also preserve what the team learns about her understanding and circumstances. Otherwise, the next professional may repeat the same instructions without addressing the barrier that kept her from using them.</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activity shows why that information matters. Emilio focuses on the treatment plan and dietary changes. Lucas begins by asking about Camila’s perspective and listening to her concerns (Capella University, n.d.).</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Both conversations address diabetes, but they produce different information for the care team. Instructions tell Camila what the team wants her to do. Listening helps the team determine whether the plan fits her daily life.</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LA General, the lesson is to carry that understanding across the team. A concern identified during education should shape discharge planning and follow-up rather than remain with one clinician.</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team must prevent harm while respecting Camila’s right to participate in decisions about her care.</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Provision 1.4 of the Nursing Code of Ethics identifies self-determination as a patient right and recognizes that culture can shape decision-making (American Nurses Association, 2025). Nurses must explain risks and options in a way Camila can understand.</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Clinical urgency can make a directive approach seem efficient. But if the team does not address Camila’s concerns, the plan may fail after discharge. Shared decision-making lets the nurse explain the clinical risks while working with Camila on a plan she understands and accepts.</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Communication also carries legal and organizational responsibilities. Section 1557 of the Affordable Care Act establishes nondiscrimination protections, including meaningful language access for patients with limited English proficiency (U.S. Department of Health and Human Services, Office for Civil Rights, 2024).</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California Health and Safety Code section 1259 requires hospitals to maintain language-assistance policies and procedures for communication barriers (California Department of Public Health, 2012).</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LA General’s publicly linked Interpreter Services Policy 226, dated 2016 under the former LAC+USC name, provides free interpretation around the clock (LAC+USC Medical Center, 2016). The hospital’s newer handbook adds guidance on qualified services and documentation (Los Angeles General Medical Center, 2025).</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Together, these requirements shape patient education, discharge planning, and referrals.</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activity does not establish that Camila needs an interpreter. Staff must assess her communication needs rather than infer them from her name or cultural background (Capella University, n.d.).</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language assistance is needed, each policy level creates a possible ethical tension. Federal requirements may conflict with pressure to discharge quickly if Camila cannot participate meaningfully in the decision (U.S. Department of Health and Human Services, Office for Civil Rights, 2024).</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the state level, interpreter delays can create a conflict between timely care and adequate communication. The team should escalate the problem and consider telephone services when appropriate (California Department of Public Health, 2012).</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the hospital level, a patient may prefer a relative’s help, while staff still need to protect privacy and accuracy. The older policy permits patient-requested family interpretation with safeguards. The newer handbook advises against family interpretation outside emergencies (LAC+USC Medical Center, 2016; Los Angeles General Medical Center, 2025). Staff should consult the Language Center and document the service used or refused. These are possible dilemmas for discussion, not documented failures at LA General.</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Policy establishes organizational duties. The Code of Ethics guides the nurse’s response to those duties.</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Provision 1.4 requires nurses to respect patient values and cultural decision-making processes (American Nurses Association, 2025). Applied to Camila, that means listening before finalizing the plan and checking whether the explanation makes sense to her.</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also means speaking up when barriers limit her participation. If she cannot obtain supplies or communication support, the nurse should help resolve the problem. Documenting her preferences allows the next professional to continue that work. Ethical responsibility therefore continues beyond the initial conversation.</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Research supports adapting diabetes education to the patient’s circumstances. Attridge et al. (2014) found average HbA1c reductions, compared with usual care, of 0.4 percentage points at three months, 0.5 at six months, 0.2 at twelve months, and 0.3 at twenty-four months.</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chart presents those reductions as positive values so the size of the improvement is easy to read. They are pooled research estimates, not predictions for Camila.</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Butayeva et al. (2023) also found support for health-literacy interventions. The practical lesson is to tailor education, check whether it is working, and adjust it when necessary.</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Education cannot solve every barrier. A patient may understand a medication schedule but lack the money or coverage needed to obtain supplies. Nutrition advice may also be difficult to follow when affordable foods differ from the foods recommended.</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American Diabetes Association Professional Practice Committee for Diabetes (2025) recommends assessing social circumstances and barriers to care. The National CLAS Standards support organizational responses to cultural and linguistic needs (HHS Office of Minority Health, n.d.).</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Camila, these are questions the team needs to assess, not facts already established by the activity. Identifying barriers early helps prevent the team from treating limited resources as unwillingness to participate.</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proposed response is to build one coordinated plan around the patient and carry it across settings.</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Using Camila’s case, the team would assess her understanding and circumstances, explain the available options, and agree on realistic self-management goals. Referrals would connect her with diabetes education and the professionals needed to support those goals.</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approach combines the listening shown in the activity with guidance on continuing diabetes education (Capella University, n.d.; American Diabetes Association Professional Practice Committee for Diabetes, 2025). For LA General, it offers a framework for reviewing continuity of care. It does not claim that the hospital’s existing services are deficient.</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Each stage needs clear responsibility. At diagnosis, the nurse would assess communication needs while the care coordinator identifies access barriers. Before discharge, the educator would begin tailored education, and the nurse would use teach-back to check understanding.</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propose a follow-up check within 72 hours to review symptoms, supplies, and appointments. A second review by 30 days could address unresolved referrals. These are suggested checkpoints, not deadlines imposed by the cited policies.</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broader principle is that someone must remain responsible after a referral is made, especially during transitions in diabetes care (American Diabetes Association Professional Practice Committee for Diabetes, 2025).</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Returning to Camila, success means leaving with a plan she understands and can carry out. The team would look for demonstrated understanding, access to needed services, and completed follow-up. It should also ask whether the plan respects her priorities.</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LA General, these proposed measures connect organizational responsibilities with patient experience. A documented referral does not prove continuity. Confirming that the patient reached the service provides stronger evidence.</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goal is a care plan that protects participation and addresses barriers throughout the transition home (American Nurses Association, 2025; U.S. Department of Health and Human Services, Office for Civil Rights, 2024).</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references support the case discussion, policy analysis, ethical responsibilities, and research findings presented in this presentation.</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Together, they provide the evidence for the proposed approach to care coordination. Thank you for your attention.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dirty="0"/>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8747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9378287"/>
      </p:ext>
    </p:extLst>
  </p:cSld>
  <p:clrMap bg1="lt1" tx1="dk1" bg2="lt2" tx2="dk2" accent1="accent1" accent2="accent2" accent3="accent3" accent4="accent4" accent5="accent5" accent6="accent6" hlink="hlink" folHlink="folHlink"/>
  <p:sldLayoutIdLst>
    <p:sldLayoutId id="2147483661"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hyperlink" Target="https://codeofethics.ana.org/provision-1-4" TargetMode="External"/><Relationship Id="rId13" Type="http://schemas.openxmlformats.org/officeDocument/2006/relationships/hyperlink" Target="https://thinkculturalhealth.hhs.gov/clas" TargetMode="External"/><Relationship Id="rId3" Type="http://schemas.openxmlformats.org/officeDocument/2006/relationships/hyperlink" Target="https://doi.org/10.2337/dc26-S005" TargetMode="External"/><Relationship Id="rId7" Type="http://schemas.openxmlformats.org/officeDocument/2006/relationships/hyperlink" Target="https://apps.dhs.lacounty.gov/Content/CEF/LACUSCHandbook.pdf" TargetMode="External"/><Relationship Id="rId12" Type="http://schemas.openxmlformats.org/officeDocument/2006/relationships/hyperlink" Target="https://www.cdph.ca.gov/Programs/CHCQ/LCP/Pages/AFL-12-16.aspx"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hyperlink" Target="https://www.hhs.gov/civil-rights/for-individuals/section-1557/index.html" TargetMode="External"/><Relationship Id="rId11" Type="http://schemas.openxmlformats.org/officeDocument/2006/relationships/hyperlink" Target="https://file.lacounty.gov/dhs/cms1_248952.pdf" TargetMode="External"/><Relationship Id="rId5" Type="http://schemas.openxmlformats.org/officeDocument/2006/relationships/hyperlink" Target="https://www.templehealth.org/about/news/diabetes-care-at-the-bedside" TargetMode="External"/><Relationship Id="rId10" Type="http://schemas.openxmlformats.org/officeDocument/2006/relationships/hyperlink" Target="https://doi.org/10.1111/1753-0407.13436" TargetMode="External"/><Relationship Id="rId4" Type="http://schemas.openxmlformats.org/officeDocument/2006/relationships/hyperlink" Target="https://www.hhs.nd.gov/public-health-information/diseases-conditions-and-immunization/north-dakota-diabetes-prevention-4-0" TargetMode="External"/><Relationship Id="rId9" Type="http://schemas.openxmlformats.org/officeDocument/2006/relationships/hyperlink" Target="https://doi.org/10.1002/14651858.CD006424.pub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6F2EA"/>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3"/>
          <a:srcRect t="27" b="27"/>
          <a:stretch>
            <a:fillRect/>
          </a:stretch>
        </p:blipFill>
        <p:spPr>
          <a:xfrm>
            <a:off x="0" y="38100"/>
            <a:ext cx="12192000" cy="6858000"/>
          </a:xfrm>
          <a:prstGeom prst="rect">
            <a:avLst/>
          </a:prstGeom>
        </p:spPr>
      </p:pic>
      <p:sp>
        <p:nvSpPr>
          <p:cNvPr id="2" name="Rectangle 1">
            <a:extLst>
              <a:ext uri="{FF2B5EF4-FFF2-40B4-BE49-F238E27FC236}">
                <a16:creationId xmlns:a16="http://schemas.microsoft.com/office/drawing/2014/main" id="{5D8A6838-8381-4F68-8CF8-EEC14EB6EFA8}"/>
              </a:ext>
            </a:extLst>
          </p:cNvPr>
          <p:cNvSpPr>
            <a:spLocks noGrp="1"/>
          </p:cNvSpPr>
          <p:nvPr/>
        </p:nvSpPr>
        <p:spPr>
          <a:xfrm>
            <a:off x="12192" y="38100"/>
            <a:ext cx="6096000" cy="6858000"/>
          </a:xfrm>
          <a:prstGeom prst="rect">
            <a:avLst/>
          </a:prstGeom>
          <a:solidFill>
            <a:srgbClr val="F6F2EA">
              <a:alpha val="90980"/>
            </a:srgbClr>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3" name="Rectangle 2">
            <a:extLst>
              <a:ext uri="{FF2B5EF4-FFF2-40B4-BE49-F238E27FC236}">
                <a16:creationId xmlns:a16="http://schemas.microsoft.com/office/drawing/2014/main" id="{BD6B7F65-D363-4536-9822-6037A5744C2B}"/>
              </a:ext>
            </a:extLst>
          </p:cNvPr>
          <p:cNvSpPr>
            <a:spLocks noGrp="1"/>
          </p:cNvSpPr>
          <p:nvPr/>
        </p:nvSpPr>
        <p:spPr>
          <a:xfrm>
            <a:off x="158496" y="1866899"/>
            <a:ext cx="5803392" cy="1038225"/>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3525" b="1">
                <a:solidFill>
                  <a:srgbClr val="121A2D"/>
                </a:solidFill>
                <a:latin typeface="Avenir Next"/>
                <a:ea typeface="Avenir Next"/>
                <a:cs typeface="Avenir Next"/>
              </a:defRPr>
            </a:pPr>
            <a:r>
              <a:rPr kumimoji="0" sz="2800" b="1" i="0" u="none" strike="noStrike" kern="1200" cap="none" spc="0" normalizeH="0" baseline="0" noProof="0" dirty="0">
                <a:ln>
                  <a:noFill/>
                </a:ln>
                <a:solidFill>
                  <a:srgbClr val="121A2D"/>
                </a:solidFill>
                <a:effectLst/>
                <a:uLnTx/>
                <a:uFillTx/>
                <a:latin typeface="Avenir Next"/>
                <a:ea typeface="Avenir Next"/>
                <a:cs typeface="Avenir Next"/>
              </a:rPr>
              <a:t>Ethical and Policy Factors</a:t>
            </a:r>
            <a:r>
              <a:rPr kumimoji="0" lang="en-US" sz="2800" b="1" i="0" u="none" strike="noStrike" kern="1200" cap="none" spc="0" normalizeH="0" baseline="0" noProof="0" dirty="0">
                <a:ln>
                  <a:noFill/>
                </a:ln>
                <a:solidFill>
                  <a:srgbClr val="121A2D"/>
                </a:solidFill>
                <a:effectLst/>
                <a:uLnTx/>
                <a:uFillTx/>
                <a:latin typeface="Avenir Next"/>
                <a:ea typeface="Avenir Next"/>
                <a:cs typeface="Avenir Next"/>
              </a:rPr>
              <a:t> </a:t>
            </a:r>
            <a:r>
              <a:rPr kumimoji="0" sz="2800" b="1" i="0" u="none" strike="noStrike" kern="1200" cap="none" spc="0" normalizeH="0" baseline="0" noProof="0" dirty="0">
                <a:ln>
                  <a:noFill/>
                </a:ln>
                <a:solidFill>
                  <a:srgbClr val="121A2D"/>
                </a:solidFill>
                <a:effectLst/>
                <a:uLnTx/>
                <a:uFillTx/>
                <a:latin typeface="Avenir Next"/>
                <a:ea typeface="Avenir Next"/>
                <a:cs typeface="Avenir Next"/>
              </a:rPr>
              <a:t>in</a:t>
            </a:r>
            <a:r>
              <a:rPr kumimoji="0" lang="en-US" sz="2800" b="1" i="0" u="none" strike="noStrike" kern="1200" cap="none" spc="0" normalizeH="0" baseline="0" noProof="0" dirty="0">
                <a:ln>
                  <a:noFill/>
                </a:ln>
                <a:solidFill>
                  <a:srgbClr val="121A2D"/>
                </a:solidFill>
                <a:effectLst/>
                <a:uLnTx/>
                <a:uFillTx/>
                <a:latin typeface="Avenir Next"/>
                <a:ea typeface="Avenir Next"/>
                <a:cs typeface="Avenir Next"/>
              </a:rPr>
              <a:t> </a:t>
            </a:r>
            <a:r>
              <a:rPr kumimoji="0" sz="2800" b="1" i="0" u="none" strike="noStrike" kern="1200" cap="none" spc="0" normalizeH="0" baseline="0" noProof="0" dirty="0">
                <a:ln>
                  <a:noFill/>
                </a:ln>
                <a:solidFill>
                  <a:srgbClr val="121A2D"/>
                </a:solidFill>
                <a:effectLst/>
                <a:uLnTx/>
                <a:uFillTx/>
                <a:latin typeface="Avenir Next"/>
                <a:ea typeface="Avenir Next"/>
                <a:cs typeface="Avenir Next"/>
              </a:rPr>
              <a:t>Care Coordination</a:t>
            </a:r>
          </a:p>
        </p:txBody>
      </p:sp>
      <p:sp>
        <p:nvSpPr>
          <p:cNvPr id="4" name="Rectangle 3">
            <a:extLst>
              <a:ext uri="{FF2B5EF4-FFF2-40B4-BE49-F238E27FC236}">
                <a16:creationId xmlns:a16="http://schemas.microsoft.com/office/drawing/2014/main" id="{4D72B882-E9A0-473D-90C5-C8CA64D85634}"/>
              </a:ext>
            </a:extLst>
          </p:cNvPr>
          <p:cNvSpPr>
            <a:spLocks noGrp="1"/>
          </p:cNvSpPr>
          <p:nvPr/>
        </p:nvSpPr>
        <p:spPr>
          <a:xfrm>
            <a:off x="271463" y="3219450"/>
            <a:ext cx="5200650" cy="4953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650" b="1">
                <a:solidFill>
                  <a:srgbClr val="147D78"/>
                </a:solidFill>
                <a:latin typeface="Avenir Next"/>
                <a:ea typeface="Avenir Next"/>
                <a:cs typeface="Avenir Next"/>
              </a:defRPr>
            </a:pPr>
            <a:endParaRPr kumimoji="0" sz="1650" b="1" i="0" u="none" strike="noStrike" kern="1200" cap="none" spc="0" normalizeH="0" baseline="0" noProof="0" dirty="0">
              <a:ln>
                <a:noFill/>
              </a:ln>
              <a:solidFill>
                <a:srgbClr val="147D78"/>
              </a:solidFill>
              <a:effectLst/>
              <a:uLnTx/>
              <a:uFillTx/>
              <a:latin typeface="Avenir Next"/>
              <a:ea typeface="Avenir Next"/>
              <a:cs typeface="Avenir Next"/>
            </a:endParaRPr>
          </a:p>
        </p:txBody>
      </p:sp>
      <p:sp>
        <p:nvSpPr>
          <p:cNvPr id="5" name="Rectangle 4">
            <a:extLst>
              <a:ext uri="{FF2B5EF4-FFF2-40B4-BE49-F238E27FC236}">
                <a16:creationId xmlns:a16="http://schemas.microsoft.com/office/drawing/2014/main" id="{FC0FE33D-C056-4A0E-98C7-19CFA00F8F51}"/>
              </a:ext>
            </a:extLst>
          </p:cNvPr>
          <p:cNvSpPr>
            <a:spLocks noGrp="1"/>
          </p:cNvSpPr>
          <p:nvPr/>
        </p:nvSpPr>
        <p:spPr>
          <a:xfrm>
            <a:off x="271463" y="3081403"/>
            <a:ext cx="4624387" cy="633347"/>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500">
                <a:solidFill>
                  <a:srgbClr val="394457"/>
                </a:solidFill>
                <a:latin typeface="Avenir Next"/>
                <a:ea typeface="Avenir Next"/>
                <a:cs typeface="Avenir Next"/>
              </a:defRPr>
            </a:pPr>
            <a:r>
              <a:rPr kumimoji="0" sz="1500" b="0" i="0" u="none" strike="noStrike" kern="1200" cap="none" spc="0" normalizeH="0" baseline="0" noProof="0" dirty="0">
                <a:ln>
                  <a:noFill/>
                </a:ln>
                <a:solidFill>
                  <a:srgbClr val="394457"/>
                </a:solidFill>
                <a:effectLst/>
                <a:uLnTx/>
                <a:uFillTx/>
                <a:latin typeface="Avenir Next"/>
                <a:ea typeface="Avenir Next"/>
                <a:cs typeface="Avenir Next"/>
              </a:rPr>
              <a:t>Lessons from Camila Flores, a Valley Regional Hospital patient with newly diagnosed diabetes</a:t>
            </a:r>
          </a:p>
        </p:txBody>
      </p:sp>
      <p:sp>
        <p:nvSpPr>
          <p:cNvPr id="6" name="Rectangle 5">
            <a:extLst>
              <a:ext uri="{FF2B5EF4-FFF2-40B4-BE49-F238E27FC236}">
                <a16:creationId xmlns:a16="http://schemas.microsoft.com/office/drawing/2014/main" id="{5E7CCAF4-772A-4300-BC68-03DF383ED373}"/>
              </a:ext>
            </a:extLst>
          </p:cNvPr>
          <p:cNvSpPr>
            <a:spLocks noGrp="1"/>
          </p:cNvSpPr>
          <p:nvPr/>
        </p:nvSpPr>
        <p:spPr>
          <a:xfrm>
            <a:off x="1841326" y="4733923"/>
            <a:ext cx="2864024" cy="1609727"/>
          </a:xfrm>
          <a:prstGeom prst="rect">
            <a:avLst/>
          </a:prstGeom>
          <a:noFill/>
          <a:ln w="0">
            <a:noFill/>
          </a:ln>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sz="1050">
                <a:solidFill>
                  <a:srgbClr val="697386"/>
                </a:solidFill>
                <a:latin typeface="Avenir Next"/>
                <a:ea typeface="Avenir Next"/>
                <a:cs typeface="Avenir Next"/>
              </a:defRPr>
            </a:pPr>
            <a:r>
              <a:rPr kumimoji="0" lang="en-US" sz="1200" b="0" i="0" u="none" strike="noStrike" kern="1200" cap="none" spc="0" normalizeH="0" baseline="0" noProof="0" dirty="0">
                <a:ln>
                  <a:noFill/>
                </a:ln>
                <a:solidFill>
                  <a:srgbClr val="697386"/>
                </a:solidFill>
                <a:effectLst/>
                <a:uLnTx/>
                <a:uFillTx/>
                <a:latin typeface="Avenir Next"/>
                <a:ea typeface="Avenir Next"/>
                <a:cs typeface="Avenir Next"/>
              </a:rPr>
              <a:t>Brooke Sheepy</a:t>
            </a:r>
            <a:endParaRPr kumimoji="0" sz="1200" b="0" i="0" u="none" strike="noStrike" kern="1200" cap="none" spc="0" normalizeH="0" baseline="0" noProof="0" dirty="0">
              <a:ln>
                <a:noFill/>
              </a:ln>
              <a:solidFill>
                <a:srgbClr val="697386"/>
              </a:solidFill>
              <a:effectLst/>
              <a:uLnTx/>
              <a:uFillTx/>
              <a:latin typeface="Avenir Next"/>
              <a:ea typeface="Avenir Next"/>
              <a:cs typeface="Avenir Next"/>
            </a:endParaRPr>
          </a:p>
          <a:p>
            <a:pPr marL="0" marR="0" lvl="0" indent="0" algn="l" defTabSz="914400" rtl="0" eaLnBrk="1" fontAlgn="auto" latinLnBrk="0" hangingPunct="1">
              <a:lnSpc>
                <a:spcPct val="200000"/>
              </a:lnSpc>
              <a:spcBef>
                <a:spcPts val="0"/>
              </a:spcBef>
              <a:spcAft>
                <a:spcPts val="0"/>
              </a:spcAft>
              <a:buClrTx/>
              <a:buSzTx/>
              <a:buFontTx/>
              <a:buNone/>
              <a:tabLst/>
              <a:defRPr sz="1050">
                <a:solidFill>
                  <a:srgbClr val="697386"/>
                </a:solidFill>
                <a:latin typeface="Avenir Next"/>
                <a:ea typeface="Avenir Next"/>
                <a:cs typeface="Avenir Next"/>
              </a:defRPr>
            </a:pPr>
            <a:r>
              <a:rPr kumimoji="0" sz="1200" b="0" i="0" u="none" strike="noStrike" kern="1200" cap="none" spc="0" normalizeH="0" baseline="0" noProof="0" dirty="0">
                <a:ln>
                  <a:noFill/>
                </a:ln>
                <a:solidFill>
                  <a:srgbClr val="697386"/>
                </a:solidFill>
                <a:effectLst/>
                <a:uLnTx/>
                <a:uFillTx/>
                <a:latin typeface="Avenir Next"/>
                <a:ea typeface="Avenir Next"/>
                <a:cs typeface="Avenir Next"/>
              </a:rPr>
              <a:t>NURS-FPX4050 </a:t>
            </a:r>
            <a:endParaRPr lang="en-US" sz="1200" dirty="0">
              <a:solidFill>
                <a:srgbClr val="697386"/>
              </a:solidFill>
              <a:latin typeface="Avenir Next"/>
              <a:ea typeface="Avenir Next"/>
              <a:cs typeface="Avenir Next"/>
            </a:endParaRPr>
          </a:p>
          <a:p>
            <a:pPr marL="0" marR="0" lvl="0" indent="0" algn="l" defTabSz="914400" rtl="0" eaLnBrk="1" fontAlgn="auto" latinLnBrk="0" hangingPunct="1">
              <a:lnSpc>
                <a:spcPct val="200000"/>
              </a:lnSpc>
              <a:spcBef>
                <a:spcPts val="0"/>
              </a:spcBef>
              <a:spcAft>
                <a:spcPts val="0"/>
              </a:spcAft>
              <a:buClrTx/>
              <a:buSzTx/>
              <a:buFontTx/>
              <a:buNone/>
              <a:tabLst/>
              <a:defRPr sz="1050">
                <a:solidFill>
                  <a:srgbClr val="697386"/>
                </a:solidFill>
                <a:latin typeface="Avenir Next"/>
                <a:ea typeface="Avenir Next"/>
                <a:cs typeface="Avenir Next"/>
              </a:defRPr>
            </a:pPr>
            <a:r>
              <a:rPr kumimoji="0" sz="1200" b="0" i="0" u="none" strike="noStrike" kern="1200" cap="none" spc="0" normalizeH="0" baseline="0" noProof="0" dirty="0">
                <a:ln>
                  <a:noFill/>
                </a:ln>
                <a:solidFill>
                  <a:srgbClr val="697386"/>
                </a:solidFill>
                <a:effectLst/>
                <a:uLnTx/>
                <a:uFillTx/>
                <a:latin typeface="Avenir Next"/>
                <a:ea typeface="Avenir Next"/>
                <a:cs typeface="Avenir Next"/>
              </a:rPr>
              <a:t>September 2026</a:t>
            </a:r>
          </a:p>
        </p:txBody>
      </p:sp>
    </p:spTree>
    <p:extLst>
      <p:ext uri="{BB962C8B-B14F-4D97-AF65-F5344CB8AC3E}">
        <p14:creationId xmlns:p14="http://schemas.microsoft.com/office/powerpoint/2010/main" val="1263605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2EA"/>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DFFBFCF-16E6-4260-8F76-39338727CFA0}"/>
              </a:ext>
            </a:extLst>
          </p:cNvPr>
          <p:cNvSpPr>
            <a:spLocks noGrp="1"/>
          </p:cNvSpPr>
          <p:nvPr/>
        </p:nvSpPr>
        <p:spPr>
          <a:xfrm>
            <a:off x="628650" y="428625"/>
            <a:ext cx="457200" cy="2286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975" b="1" spc="1">
                <a:solidFill>
                  <a:srgbClr val="E76F5D"/>
                </a:solidFill>
                <a:latin typeface="Avenir Next"/>
                <a:ea typeface="Avenir Next"/>
                <a:cs typeface="Avenir Next"/>
              </a:defRPr>
            </a:pPr>
            <a:endParaRPr kumimoji="0" sz="975" b="1" i="0" u="none" strike="noStrike" kern="1200" cap="none" spc="1" normalizeH="0" baseline="0" noProof="0" dirty="0">
              <a:ln>
                <a:noFill/>
              </a:ln>
              <a:solidFill>
                <a:srgbClr val="E76F5D"/>
              </a:solidFill>
              <a:effectLst/>
              <a:uLnTx/>
              <a:uFillTx/>
              <a:latin typeface="Avenir Next"/>
              <a:ea typeface="Avenir Next"/>
              <a:cs typeface="Avenir Next"/>
            </a:endParaRPr>
          </a:p>
        </p:txBody>
      </p:sp>
      <p:sp>
        <p:nvSpPr>
          <p:cNvPr id="2" name="Rectangle 1">
            <a:extLst>
              <a:ext uri="{FF2B5EF4-FFF2-40B4-BE49-F238E27FC236}">
                <a16:creationId xmlns:a16="http://schemas.microsoft.com/office/drawing/2014/main" id="{6B4A083E-AC1F-42D8-8A95-34404D887B95}"/>
              </a:ext>
            </a:extLst>
          </p:cNvPr>
          <p:cNvSpPr>
            <a:spLocks noGrp="1"/>
          </p:cNvSpPr>
          <p:nvPr/>
        </p:nvSpPr>
        <p:spPr>
          <a:xfrm>
            <a:off x="1181100" y="342900"/>
            <a:ext cx="10248900" cy="6858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625" b="1">
                <a:solidFill>
                  <a:srgbClr val="121A2D"/>
                </a:solidFill>
                <a:latin typeface="Avenir Next"/>
                <a:ea typeface="Avenir Next"/>
                <a:cs typeface="Avenir Next"/>
              </a:defRPr>
            </a:pPr>
            <a:r>
              <a:rPr kumimoji="0" sz="2625" b="1" i="0" u="none" strike="noStrike" kern="1200" cap="none" spc="0" normalizeH="0" baseline="0" noProof="0">
                <a:ln>
                  <a:noFill/>
                </a:ln>
                <a:solidFill>
                  <a:srgbClr val="121A2D"/>
                </a:solidFill>
                <a:effectLst/>
                <a:uLnTx/>
                <a:uFillTx/>
                <a:latin typeface="Avenir Next"/>
                <a:ea typeface="Avenir Next"/>
                <a:cs typeface="Avenir Next"/>
              </a:rPr>
              <a:t>Camila's fictional Valley Regional case</a:t>
            </a:r>
          </a:p>
        </p:txBody>
      </p:sp>
      <p:sp>
        <p:nvSpPr>
          <p:cNvPr id="3" name="Rectangle 2">
            <a:extLst>
              <a:ext uri="{FF2B5EF4-FFF2-40B4-BE49-F238E27FC236}">
                <a16:creationId xmlns:a16="http://schemas.microsoft.com/office/drawing/2014/main" id="{E2E6D757-5B48-45A2-89DC-8A6B9BA61B4E}"/>
              </a:ext>
            </a:extLst>
          </p:cNvPr>
          <p:cNvSpPr>
            <a:spLocks noGrp="1"/>
          </p:cNvSpPr>
          <p:nvPr/>
        </p:nvSpPr>
        <p:spPr>
          <a:xfrm>
            <a:off x="685800" y="1409700"/>
            <a:ext cx="2476500" cy="2095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900" b="1" spc="1">
                <a:solidFill>
                  <a:srgbClr val="147D78"/>
                </a:solidFill>
                <a:latin typeface="Avenir Next"/>
                <a:ea typeface="Avenir Next"/>
                <a:cs typeface="Avenir Next"/>
              </a:defRPr>
            </a:pPr>
            <a:r>
              <a:rPr kumimoji="0" sz="900" b="1" i="0" u="none" strike="noStrike" kern="1200" cap="none" spc="1" normalizeH="0" baseline="0" noProof="0">
                <a:ln>
                  <a:noFill/>
                </a:ln>
                <a:solidFill>
                  <a:srgbClr val="147D78"/>
                </a:solidFill>
                <a:effectLst/>
                <a:uLnTx/>
                <a:uFillTx/>
                <a:latin typeface="Avenir Next"/>
                <a:ea typeface="Avenir Next"/>
                <a:cs typeface="Avenir Next"/>
              </a:rPr>
              <a:t>NEW DIAGNOSIS</a:t>
            </a:r>
          </a:p>
        </p:txBody>
      </p:sp>
      <p:sp>
        <p:nvSpPr>
          <p:cNvPr id="4" name="Rectangle 3">
            <a:extLst>
              <a:ext uri="{FF2B5EF4-FFF2-40B4-BE49-F238E27FC236}">
                <a16:creationId xmlns:a16="http://schemas.microsoft.com/office/drawing/2014/main" id="{A7E444AB-9DE2-4EAF-8AFF-D5003AE9F56B}"/>
              </a:ext>
            </a:extLst>
          </p:cNvPr>
          <p:cNvSpPr>
            <a:spLocks noGrp="1"/>
          </p:cNvSpPr>
          <p:nvPr/>
        </p:nvSpPr>
        <p:spPr>
          <a:xfrm>
            <a:off x="685800" y="1695450"/>
            <a:ext cx="5334000" cy="10668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325" b="1">
                <a:solidFill>
                  <a:srgbClr val="121A2D"/>
                </a:solidFill>
                <a:latin typeface="Avenir Next"/>
                <a:ea typeface="Avenir Next"/>
                <a:cs typeface="Avenir Next"/>
              </a:defRPr>
            </a:pPr>
            <a:r>
              <a:rPr kumimoji="0" sz="2325" b="1" i="0" u="none" strike="noStrike" kern="1200" cap="none" spc="0" normalizeH="0" baseline="0" noProof="0">
                <a:ln>
                  <a:noFill/>
                </a:ln>
                <a:solidFill>
                  <a:srgbClr val="121A2D"/>
                </a:solidFill>
                <a:effectLst/>
                <a:uLnTx/>
                <a:uFillTx/>
                <a:latin typeface="Avenir Next"/>
                <a:ea typeface="Avenir Next"/>
                <a:cs typeface="Avenir Next"/>
              </a:rPr>
              <a:t>A clinical decision becomes a coordination problem the moment Camila leaves the hospital.</a:t>
            </a:r>
          </a:p>
        </p:txBody>
      </p:sp>
      <p:sp>
        <p:nvSpPr>
          <p:cNvPr id="5" name="Rectangle 4">
            <a:extLst>
              <a:ext uri="{FF2B5EF4-FFF2-40B4-BE49-F238E27FC236}">
                <a16:creationId xmlns:a16="http://schemas.microsoft.com/office/drawing/2014/main" id="{99274430-58BE-406E-A986-0C6954BC3263}"/>
              </a:ext>
            </a:extLst>
          </p:cNvPr>
          <p:cNvSpPr>
            <a:spLocks noGrp="1"/>
          </p:cNvSpPr>
          <p:nvPr/>
        </p:nvSpPr>
        <p:spPr>
          <a:xfrm>
            <a:off x="704850" y="3143250"/>
            <a:ext cx="1047750" cy="2667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697386"/>
                </a:solidFill>
                <a:latin typeface="Avenir Next"/>
                <a:ea typeface="Avenir Next"/>
                <a:cs typeface="Avenir Next"/>
              </a:defRPr>
            </a:pPr>
            <a:r>
              <a:rPr kumimoji="0" sz="1050" b="1" i="0" u="none" strike="noStrike" kern="1200" cap="none" spc="0" normalizeH="0" baseline="0" noProof="0">
                <a:ln>
                  <a:noFill/>
                </a:ln>
                <a:solidFill>
                  <a:srgbClr val="697386"/>
                </a:solidFill>
                <a:effectLst/>
                <a:uLnTx/>
                <a:uFillTx/>
                <a:latin typeface="Avenir Next"/>
                <a:ea typeface="Avenir Next"/>
                <a:cs typeface="Avenir Next"/>
              </a:rPr>
              <a:t>A1C</a:t>
            </a:r>
          </a:p>
        </p:txBody>
      </p:sp>
      <p:sp>
        <p:nvSpPr>
          <p:cNvPr id="6" name="Rectangle 5">
            <a:extLst>
              <a:ext uri="{FF2B5EF4-FFF2-40B4-BE49-F238E27FC236}">
                <a16:creationId xmlns:a16="http://schemas.microsoft.com/office/drawing/2014/main" id="{1FE06B14-2E19-4968-91C7-1051BE7063B9}"/>
              </a:ext>
            </a:extLst>
          </p:cNvPr>
          <p:cNvSpPr>
            <a:spLocks noGrp="1"/>
          </p:cNvSpPr>
          <p:nvPr/>
        </p:nvSpPr>
        <p:spPr>
          <a:xfrm>
            <a:off x="685800" y="3390900"/>
            <a:ext cx="1714500" cy="6667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4200" b="1">
                <a:solidFill>
                  <a:srgbClr val="E76F5D"/>
                </a:solidFill>
                <a:latin typeface="Avenir Next"/>
                <a:ea typeface="Avenir Next"/>
                <a:cs typeface="Avenir Next"/>
              </a:defRPr>
            </a:pPr>
            <a:r>
              <a:rPr kumimoji="0" sz="4200" b="1" i="0" u="none" strike="noStrike" kern="1200" cap="none" spc="0" normalizeH="0" baseline="0" noProof="0">
                <a:ln>
                  <a:noFill/>
                </a:ln>
                <a:solidFill>
                  <a:srgbClr val="E76F5D"/>
                </a:solidFill>
                <a:effectLst/>
                <a:uLnTx/>
                <a:uFillTx/>
                <a:latin typeface="Avenir Next"/>
                <a:ea typeface="Avenir Next"/>
                <a:cs typeface="Avenir Next"/>
              </a:rPr>
              <a:t>7.5%</a:t>
            </a:r>
          </a:p>
        </p:txBody>
      </p:sp>
      <p:sp>
        <p:nvSpPr>
          <p:cNvPr id="7" name="Rectangle 6">
            <a:extLst>
              <a:ext uri="{FF2B5EF4-FFF2-40B4-BE49-F238E27FC236}">
                <a16:creationId xmlns:a16="http://schemas.microsoft.com/office/drawing/2014/main" id="{2BA17A3F-5612-4388-A1A8-C36271884696}"/>
              </a:ext>
            </a:extLst>
          </p:cNvPr>
          <p:cNvSpPr>
            <a:spLocks noGrp="1"/>
          </p:cNvSpPr>
          <p:nvPr/>
        </p:nvSpPr>
        <p:spPr>
          <a:xfrm>
            <a:off x="2724150" y="3143250"/>
            <a:ext cx="1428750" cy="2667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697386"/>
                </a:solidFill>
                <a:latin typeface="Avenir Next"/>
                <a:ea typeface="Avenir Next"/>
                <a:cs typeface="Avenir Next"/>
              </a:defRPr>
            </a:pPr>
            <a:r>
              <a:rPr kumimoji="0" sz="1050" b="1" i="0" u="none" strike="noStrike" kern="1200" cap="none" spc="0" normalizeH="0" baseline="0" noProof="0">
                <a:ln>
                  <a:noFill/>
                </a:ln>
                <a:solidFill>
                  <a:srgbClr val="697386"/>
                </a:solidFill>
                <a:effectLst/>
                <a:uLnTx/>
                <a:uFillTx/>
                <a:latin typeface="Avenir Next"/>
                <a:ea typeface="Avenir Next"/>
                <a:cs typeface="Avenir Next"/>
              </a:rPr>
              <a:t>Glucose</a:t>
            </a:r>
          </a:p>
        </p:txBody>
      </p:sp>
      <p:sp>
        <p:nvSpPr>
          <p:cNvPr id="8" name="Rectangle 7">
            <a:extLst>
              <a:ext uri="{FF2B5EF4-FFF2-40B4-BE49-F238E27FC236}">
                <a16:creationId xmlns:a16="http://schemas.microsoft.com/office/drawing/2014/main" id="{B3CC5ADE-A422-4422-8ACE-857CD2C0448E}"/>
              </a:ext>
            </a:extLst>
          </p:cNvPr>
          <p:cNvSpPr>
            <a:spLocks noGrp="1"/>
          </p:cNvSpPr>
          <p:nvPr/>
        </p:nvSpPr>
        <p:spPr>
          <a:xfrm>
            <a:off x="2686050" y="3390900"/>
            <a:ext cx="1714500" cy="6667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4200" b="1">
                <a:solidFill>
                  <a:srgbClr val="147D78"/>
                </a:solidFill>
                <a:latin typeface="Avenir Next"/>
                <a:ea typeface="Avenir Next"/>
                <a:cs typeface="Avenir Next"/>
              </a:defRPr>
            </a:pPr>
            <a:r>
              <a:rPr kumimoji="0" sz="4200" b="1" i="0" u="none" strike="noStrike" kern="1200" cap="none" spc="0" normalizeH="0" baseline="0" noProof="0">
                <a:ln>
                  <a:noFill/>
                </a:ln>
                <a:solidFill>
                  <a:srgbClr val="147D78"/>
                </a:solidFill>
                <a:effectLst/>
                <a:uLnTx/>
                <a:uFillTx/>
                <a:latin typeface="Avenir Next"/>
                <a:ea typeface="Avenir Next"/>
                <a:cs typeface="Avenir Next"/>
              </a:rPr>
              <a:t>330</a:t>
            </a:r>
          </a:p>
        </p:txBody>
      </p:sp>
      <p:sp>
        <p:nvSpPr>
          <p:cNvPr id="9" name="Rectangle 8">
            <a:extLst>
              <a:ext uri="{FF2B5EF4-FFF2-40B4-BE49-F238E27FC236}">
                <a16:creationId xmlns:a16="http://schemas.microsoft.com/office/drawing/2014/main" id="{7C26E137-3DB2-49FD-AB53-BCA063E942BE}"/>
              </a:ext>
            </a:extLst>
          </p:cNvPr>
          <p:cNvSpPr>
            <a:spLocks noGrp="1"/>
          </p:cNvSpPr>
          <p:nvPr/>
        </p:nvSpPr>
        <p:spPr>
          <a:xfrm>
            <a:off x="685800" y="4476750"/>
            <a:ext cx="5048250" cy="14287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425">
                <a:solidFill>
                  <a:srgbClr val="394457"/>
                </a:solidFill>
                <a:latin typeface="Avenir Next"/>
                <a:ea typeface="Avenir Next"/>
                <a:cs typeface="Avenir Next"/>
              </a:defRPr>
            </a:pPr>
            <a:r>
              <a:rPr kumimoji="0" sz="1425" b="0" i="0" u="none" strike="noStrike" kern="1200" cap="none" spc="0" normalizeH="0" baseline="0" noProof="0">
                <a:ln>
                  <a:noFill/>
                </a:ln>
                <a:solidFill>
                  <a:srgbClr val="394457"/>
                </a:solidFill>
                <a:effectLst/>
                <a:uLnTx/>
                <a:uFillTx/>
                <a:latin typeface="Avenir Next"/>
                <a:ea typeface="Avenir Next"/>
                <a:cs typeface="Avenir Next"/>
              </a:rPr>
              <a:t>•  Medication and monitoring education</a:t>
            </a:r>
          </a:p>
          <a:p>
            <a:pPr marL="0" marR="0" lvl="0" indent="0" algn="l" defTabSz="914400" rtl="0" eaLnBrk="1" fontAlgn="auto" latinLnBrk="0" hangingPunct="1">
              <a:lnSpc>
                <a:spcPct val="100000"/>
              </a:lnSpc>
              <a:spcBef>
                <a:spcPts val="0"/>
              </a:spcBef>
              <a:spcAft>
                <a:spcPts val="0"/>
              </a:spcAft>
              <a:buClrTx/>
              <a:buSzTx/>
              <a:buFontTx/>
              <a:buNone/>
              <a:tabLst/>
              <a:defRPr sz="1425">
                <a:solidFill>
                  <a:srgbClr val="394457"/>
                </a:solidFill>
                <a:latin typeface="Avenir Next"/>
                <a:ea typeface="Avenir Next"/>
                <a:cs typeface="Avenir Next"/>
              </a:defRPr>
            </a:pPr>
            <a:r>
              <a:rPr kumimoji="0" sz="1425" b="0" i="0" u="none" strike="noStrike" kern="1200" cap="none" spc="0" normalizeH="0" baseline="0" noProof="0">
                <a:ln>
                  <a:noFill/>
                </a:ln>
                <a:solidFill>
                  <a:srgbClr val="394457"/>
                </a:solidFill>
                <a:effectLst/>
                <a:uLnTx/>
                <a:uFillTx/>
                <a:latin typeface="Avenir Next"/>
                <a:ea typeface="Avenir Next"/>
                <a:cs typeface="Avenir Next"/>
              </a:rPr>
              <a:t>•  Nutrition guidance that fits her life</a:t>
            </a:r>
          </a:p>
          <a:p>
            <a:pPr marL="0" marR="0" lvl="0" indent="0" algn="l" defTabSz="914400" rtl="0" eaLnBrk="1" fontAlgn="auto" latinLnBrk="0" hangingPunct="1">
              <a:lnSpc>
                <a:spcPct val="100000"/>
              </a:lnSpc>
              <a:spcBef>
                <a:spcPts val="0"/>
              </a:spcBef>
              <a:spcAft>
                <a:spcPts val="0"/>
              </a:spcAft>
              <a:buClrTx/>
              <a:buSzTx/>
              <a:buFontTx/>
              <a:buNone/>
              <a:tabLst/>
              <a:defRPr sz="1425">
                <a:solidFill>
                  <a:srgbClr val="394457"/>
                </a:solidFill>
                <a:latin typeface="Avenir Next"/>
                <a:ea typeface="Avenir Next"/>
                <a:cs typeface="Avenir Next"/>
              </a:defRPr>
            </a:pPr>
            <a:r>
              <a:rPr kumimoji="0" sz="1425" b="0" i="0" u="none" strike="noStrike" kern="1200" cap="none" spc="0" normalizeH="0" baseline="0" noProof="0">
                <a:ln>
                  <a:noFill/>
                </a:ln>
                <a:solidFill>
                  <a:srgbClr val="394457"/>
                </a:solidFill>
                <a:effectLst/>
                <a:uLnTx/>
                <a:uFillTx/>
                <a:latin typeface="Avenir Next"/>
                <a:ea typeface="Avenir Next"/>
                <a:cs typeface="Avenir Next"/>
              </a:rPr>
              <a:t>•  Follow-up across hospital and community settings</a:t>
            </a:r>
          </a:p>
        </p:txBody>
      </p:sp>
      <p:pic>
        <p:nvPicPr>
          <p:cNvPr id="22" name="Picture 21"/>
          <p:cNvPicPr>
            <a:picLocks noChangeAspect="1"/>
          </p:cNvPicPr>
          <p:nvPr/>
        </p:nvPicPr>
        <p:blipFill>
          <a:blip r:embed="rId3"/>
          <a:srcRect l="22713" r="22713"/>
          <a:stretch>
            <a:fillRect/>
          </a:stretch>
        </p:blipFill>
        <p:spPr>
          <a:xfrm>
            <a:off x="6705600" y="1314450"/>
            <a:ext cx="4762500" cy="4629150"/>
          </a:xfrm>
          <a:prstGeom prst="rect">
            <a:avLst/>
          </a:prstGeom>
        </p:spPr>
      </p:pic>
      <p:sp>
        <p:nvSpPr>
          <p:cNvPr id="11" name="Rectangle 10">
            <a:extLst>
              <a:ext uri="{FF2B5EF4-FFF2-40B4-BE49-F238E27FC236}">
                <a16:creationId xmlns:a16="http://schemas.microsoft.com/office/drawing/2014/main" id="{EA62713D-FC14-4DB1-97A8-8799E3DAB880}"/>
              </a:ext>
            </a:extLst>
          </p:cNvPr>
          <p:cNvSpPr>
            <a:spLocks noGrp="1"/>
          </p:cNvSpPr>
          <p:nvPr/>
        </p:nvSpPr>
        <p:spPr>
          <a:xfrm>
            <a:off x="628650" y="6419850"/>
            <a:ext cx="10096500" cy="1905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788" i="1">
                <a:solidFill>
                  <a:srgbClr val="697386"/>
                </a:solidFill>
                <a:latin typeface="Avenir Next"/>
                <a:ea typeface="Avenir Next"/>
                <a:cs typeface="Avenir Next"/>
              </a:defRPr>
            </a:pPr>
            <a:endParaRPr kumimoji="0" sz="788" b="0" i="1" u="none" strike="noStrike" kern="1200" cap="none" spc="0" normalizeH="0" baseline="0" noProof="0" dirty="0">
              <a:ln>
                <a:noFill/>
              </a:ln>
              <a:solidFill>
                <a:srgbClr val="697386"/>
              </a:solidFill>
              <a:effectLst/>
              <a:uLnTx/>
              <a:uFillTx/>
              <a:latin typeface="Avenir Next"/>
              <a:ea typeface="Avenir Next"/>
              <a:cs typeface="Avenir Next"/>
            </a:endParaRPr>
          </a:p>
        </p:txBody>
      </p:sp>
    </p:spTree>
    <p:extLst>
      <p:ext uri="{BB962C8B-B14F-4D97-AF65-F5344CB8AC3E}">
        <p14:creationId xmlns:p14="http://schemas.microsoft.com/office/powerpoint/2010/main" val="1843919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33C800C-EFFA-4B3A-9FD7-22207D0C705F}"/>
              </a:ext>
            </a:extLst>
          </p:cNvPr>
          <p:cNvSpPr>
            <a:spLocks noGrp="1"/>
          </p:cNvSpPr>
          <p:nvPr/>
        </p:nvSpPr>
        <p:spPr>
          <a:xfrm>
            <a:off x="628650" y="428625"/>
            <a:ext cx="457200" cy="2286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975" b="1" spc="1">
                <a:solidFill>
                  <a:srgbClr val="E76F5D"/>
                </a:solidFill>
                <a:latin typeface="Avenir Next"/>
                <a:ea typeface="Avenir Next"/>
                <a:cs typeface="Avenir Next"/>
              </a:defRPr>
            </a:pPr>
            <a:endParaRPr kumimoji="0" sz="975" b="1" i="0" u="none" strike="noStrike" kern="1200" cap="none" spc="1" normalizeH="0" baseline="0" noProof="0" dirty="0">
              <a:ln>
                <a:noFill/>
              </a:ln>
              <a:solidFill>
                <a:srgbClr val="E76F5D"/>
              </a:solidFill>
              <a:effectLst/>
              <a:uLnTx/>
              <a:uFillTx/>
              <a:latin typeface="Avenir Next"/>
              <a:ea typeface="Avenir Next"/>
              <a:cs typeface="Avenir Next"/>
            </a:endParaRPr>
          </a:p>
        </p:txBody>
      </p:sp>
      <p:sp>
        <p:nvSpPr>
          <p:cNvPr id="2" name="Rectangle 1">
            <a:extLst>
              <a:ext uri="{FF2B5EF4-FFF2-40B4-BE49-F238E27FC236}">
                <a16:creationId xmlns:a16="http://schemas.microsoft.com/office/drawing/2014/main" id="{44B428F4-0646-4A63-A2A0-611C5FEA222C}"/>
              </a:ext>
            </a:extLst>
          </p:cNvPr>
          <p:cNvSpPr>
            <a:spLocks noGrp="1"/>
          </p:cNvSpPr>
          <p:nvPr/>
        </p:nvSpPr>
        <p:spPr>
          <a:xfrm>
            <a:off x="1181100" y="342900"/>
            <a:ext cx="10248900" cy="6858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625" b="1">
                <a:solidFill>
                  <a:srgbClr val="121A2D"/>
                </a:solidFill>
                <a:latin typeface="Avenir Next"/>
                <a:ea typeface="Avenir Next"/>
                <a:cs typeface="Avenir Next"/>
              </a:defRPr>
            </a:pPr>
            <a:r>
              <a:rPr kumimoji="0" sz="2625" b="1" i="0" u="none" strike="noStrike" kern="1200" cap="none" spc="0" normalizeH="0" baseline="0" noProof="0">
                <a:ln>
                  <a:noFill/>
                </a:ln>
                <a:solidFill>
                  <a:srgbClr val="121A2D"/>
                </a:solidFill>
                <a:effectLst/>
                <a:uLnTx/>
                <a:uFillTx/>
                <a:latin typeface="Avenir Next"/>
                <a:ea typeface="Avenir Next"/>
                <a:cs typeface="Avenir Next"/>
              </a:rPr>
              <a:t>The coordination challenge after diagnosis</a:t>
            </a:r>
          </a:p>
        </p:txBody>
      </p:sp>
      <p:pic>
        <p:nvPicPr>
          <p:cNvPr id="13" name="Picture 12"/>
          <p:cNvPicPr>
            <a:picLocks noChangeAspect="1"/>
          </p:cNvPicPr>
          <p:nvPr/>
        </p:nvPicPr>
        <p:blipFill>
          <a:blip r:embed="rId3"/>
          <a:srcRect l="2407" r="2407"/>
          <a:stretch>
            <a:fillRect/>
          </a:stretch>
        </p:blipFill>
        <p:spPr>
          <a:xfrm>
            <a:off x="6572250" y="1295400"/>
            <a:ext cx="4895850" cy="3429000"/>
          </a:xfrm>
          <a:prstGeom prst="rect">
            <a:avLst/>
          </a:prstGeom>
        </p:spPr>
      </p:pic>
      <p:sp>
        <p:nvSpPr>
          <p:cNvPr id="4" name="Rectangle 3">
            <a:extLst>
              <a:ext uri="{FF2B5EF4-FFF2-40B4-BE49-F238E27FC236}">
                <a16:creationId xmlns:a16="http://schemas.microsoft.com/office/drawing/2014/main" id="{92A93552-CCEF-4402-851D-504B8435D09B}"/>
              </a:ext>
            </a:extLst>
          </p:cNvPr>
          <p:cNvSpPr>
            <a:spLocks noGrp="1"/>
          </p:cNvSpPr>
          <p:nvPr/>
        </p:nvSpPr>
        <p:spPr>
          <a:xfrm>
            <a:off x="685800" y="1428750"/>
            <a:ext cx="1905000" cy="2095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900" b="1" spc="1">
                <a:solidFill>
                  <a:srgbClr val="E76F5D"/>
                </a:solidFill>
                <a:latin typeface="Avenir Next"/>
                <a:ea typeface="Avenir Next"/>
                <a:cs typeface="Avenir Next"/>
              </a:defRPr>
            </a:pPr>
            <a:r>
              <a:rPr kumimoji="0" sz="900" b="1" i="0" u="none" strike="noStrike" kern="1200" cap="none" spc="1" normalizeH="0" baseline="0" noProof="0">
                <a:ln>
                  <a:noFill/>
                </a:ln>
                <a:solidFill>
                  <a:srgbClr val="E76F5D"/>
                </a:solidFill>
                <a:effectLst/>
                <a:uLnTx/>
                <a:uFillTx/>
                <a:latin typeface="Avenir Next"/>
                <a:ea typeface="Avenir Next"/>
                <a:cs typeface="Avenir Next"/>
              </a:rPr>
              <a:t>THE RISK POINT</a:t>
            </a:r>
          </a:p>
        </p:txBody>
      </p:sp>
      <p:sp>
        <p:nvSpPr>
          <p:cNvPr id="5" name="Rectangle 4">
            <a:extLst>
              <a:ext uri="{FF2B5EF4-FFF2-40B4-BE49-F238E27FC236}">
                <a16:creationId xmlns:a16="http://schemas.microsoft.com/office/drawing/2014/main" id="{1C8923D1-317B-48F8-A611-04A02CAA10A5}"/>
              </a:ext>
            </a:extLst>
          </p:cNvPr>
          <p:cNvSpPr>
            <a:spLocks noGrp="1"/>
          </p:cNvSpPr>
          <p:nvPr/>
        </p:nvSpPr>
        <p:spPr>
          <a:xfrm>
            <a:off x="685800" y="1790700"/>
            <a:ext cx="4953000" cy="12001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400" b="1">
                <a:solidFill>
                  <a:srgbClr val="121A2D"/>
                </a:solidFill>
                <a:latin typeface="Avenir Next"/>
                <a:ea typeface="Avenir Next"/>
                <a:cs typeface="Avenir Next"/>
              </a:defRPr>
            </a:pPr>
            <a:r>
              <a:rPr kumimoji="0" sz="2400" b="1" i="0" u="none" strike="noStrike" kern="1200" cap="none" spc="0" normalizeH="0" baseline="0" noProof="0">
                <a:ln>
                  <a:noFill/>
                </a:ln>
                <a:solidFill>
                  <a:srgbClr val="121A2D"/>
                </a:solidFill>
                <a:effectLst/>
                <a:uLnTx/>
                <a:uFillTx/>
                <a:latin typeface="Avenir Next"/>
                <a:ea typeface="Avenir Next"/>
                <a:cs typeface="Avenir Next"/>
              </a:rPr>
              <a:t>Discharge transfers the work of diabetes management from the care team to Camila.</a:t>
            </a:r>
          </a:p>
        </p:txBody>
      </p:sp>
      <p:sp>
        <p:nvSpPr>
          <p:cNvPr id="6" name="Rectangle 5">
            <a:extLst>
              <a:ext uri="{FF2B5EF4-FFF2-40B4-BE49-F238E27FC236}">
                <a16:creationId xmlns:a16="http://schemas.microsoft.com/office/drawing/2014/main" id="{ABB9BD97-C20D-4158-B873-25AA3100D0BC}"/>
              </a:ext>
            </a:extLst>
          </p:cNvPr>
          <p:cNvSpPr>
            <a:spLocks noGrp="1"/>
          </p:cNvSpPr>
          <p:nvPr/>
        </p:nvSpPr>
        <p:spPr>
          <a:xfrm>
            <a:off x="685800" y="3200400"/>
            <a:ext cx="4762500" cy="7239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575">
                <a:solidFill>
                  <a:srgbClr val="394457"/>
                </a:solidFill>
                <a:latin typeface="Avenir Next"/>
                <a:ea typeface="Avenir Next"/>
                <a:cs typeface="Avenir Next"/>
              </a:defRPr>
            </a:pPr>
            <a:r>
              <a:rPr kumimoji="0" sz="1575" b="0" i="0" u="none" strike="noStrike" kern="1200" cap="none" spc="0" normalizeH="0" baseline="0" noProof="0">
                <a:ln>
                  <a:noFill/>
                </a:ln>
                <a:solidFill>
                  <a:srgbClr val="394457"/>
                </a:solidFill>
                <a:effectLst/>
                <a:uLnTx/>
                <a:uFillTx/>
                <a:latin typeface="Avenir Next"/>
                <a:ea typeface="Avenir Next"/>
                <a:cs typeface="Avenir Next"/>
              </a:rPr>
              <a:t>The handoff succeeds only when education, access, and follow-up remain connected.</a:t>
            </a:r>
          </a:p>
        </p:txBody>
      </p:sp>
      <p:sp>
        <p:nvSpPr>
          <p:cNvPr id="7" name="Rectangle 6">
            <a:extLst>
              <a:ext uri="{FF2B5EF4-FFF2-40B4-BE49-F238E27FC236}">
                <a16:creationId xmlns:a16="http://schemas.microsoft.com/office/drawing/2014/main" id="{8450198D-FCEA-4CDB-9A02-D5EB48C3E29E}"/>
              </a:ext>
            </a:extLst>
          </p:cNvPr>
          <p:cNvSpPr>
            <a:spLocks noGrp="1"/>
          </p:cNvSpPr>
          <p:nvPr/>
        </p:nvSpPr>
        <p:spPr>
          <a:xfrm>
            <a:off x="685800" y="4972050"/>
            <a:ext cx="3048000" cy="3238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147D78"/>
                </a:solidFill>
                <a:latin typeface="Avenir Next"/>
                <a:ea typeface="Avenir Next"/>
                <a:cs typeface="Avenir Next"/>
              </a:defRPr>
            </a:pPr>
            <a:r>
              <a:rPr kumimoji="0" sz="1500" b="1" i="0" u="none" strike="noStrike" kern="1200" cap="none" spc="0" normalizeH="0" baseline="0" noProof="0">
                <a:ln>
                  <a:noFill/>
                </a:ln>
                <a:solidFill>
                  <a:srgbClr val="147D78"/>
                </a:solidFill>
                <a:effectLst/>
                <a:uLnTx/>
                <a:uFillTx/>
                <a:latin typeface="Avenir Next"/>
                <a:ea typeface="Avenir Next"/>
                <a:cs typeface="Avenir Next"/>
              </a:rPr>
              <a:t>Coordination must preserve</a:t>
            </a:r>
          </a:p>
        </p:txBody>
      </p:sp>
      <p:sp>
        <p:nvSpPr>
          <p:cNvPr id="8" name="Rectangle 7">
            <a:extLst>
              <a:ext uri="{FF2B5EF4-FFF2-40B4-BE49-F238E27FC236}">
                <a16:creationId xmlns:a16="http://schemas.microsoft.com/office/drawing/2014/main" id="{853A6E75-0463-43E7-A6D2-81B801ADA643}"/>
              </a:ext>
            </a:extLst>
          </p:cNvPr>
          <p:cNvSpPr>
            <a:spLocks noGrp="1"/>
          </p:cNvSpPr>
          <p:nvPr/>
        </p:nvSpPr>
        <p:spPr>
          <a:xfrm>
            <a:off x="685800" y="5410200"/>
            <a:ext cx="10001250" cy="8763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350">
                <a:solidFill>
                  <a:srgbClr val="394457"/>
                </a:solidFill>
                <a:latin typeface="Avenir Next"/>
                <a:ea typeface="Avenir Next"/>
                <a:cs typeface="Avenir Next"/>
              </a:defRPr>
            </a:pPr>
            <a:r>
              <a:rPr kumimoji="0" sz="1350" b="0" i="0" u="none" strike="noStrike" kern="1200" cap="none" spc="0" normalizeH="0" baseline="0" noProof="0">
                <a:ln>
                  <a:noFill/>
                </a:ln>
                <a:solidFill>
                  <a:srgbClr val="394457"/>
                </a:solidFill>
                <a:effectLst/>
                <a:uLnTx/>
                <a:uFillTx/>
                <a:latin typeface="Avenir Next"/>
                <a:ea typeface="Avenir Next"/>
                <a:cs typeface="Avenir Next"/>
              </a:rPr>
              <a:t>•  Education that continues after the initial diagnosis</a:t>
            </a:r>
          </a:p>
          <a:p>
            <a:pPr marL="0" marR="0" lvl="0" indent="0" algn="l" defTabSz="914400" rtl="0" eaLnBrk="1" fontAlgn="auto" latinLnBrk="0" hangingPunct="1">
              <a:lnSpc>
                <a:spcPct val="100000"/>
              </a:lnSpc>
              <a:spcBef>
                <a:spcPts val="0"/>
              </a:spcBef>
              <a:spcAft>
                <a:spcPts val="0"/>
              </a:spcAft>
              <a:buClrTx/>
              <a:buSzTx/>
              <a:buFontTx/>
              <a:buNone/>
              <a:tabLst/>
              <a:defRPr sz="1350">
                <a:solidFill>
                  <a:srgbClr val="394457"/>
                </a:solidFill>
                <a:latin typeface="Avenir Next"/>
                <a:ea typeface="Avenir Next"/>
                <a:cs typeface="Avenir Next"/>
              </a:defRPr>
            </a:pPr>
            <a:r>
              <a:rPr kumimoji="0" sz="1350" b="0" i="0" u="none" strike="noStrike" kern="1200" cap="none" spc="0" normalizeH="0" baseline="0" noProof="0">
                <a:ln>
                  <a:noFill/>
                </a:ln>
                <a:solidFill>
                  <a:srgbClr val="394457"/>
                </a:solidFill>
                <a:effectLst/>
                <a:uLnTx/>
                <a:uFillTx/>
                <a:latin typeface="Avenir Next"/>
                <a:ea typeface="Avenir Next"/>
                <a:cs typeface="Avenir Next"/>
              </a:rPr>
              <a:t>•  A discharge plan Camila can explain in her own words</a:t>
            </a:r>
          </a:p>
          <a:p>
            <a:pPr marL="0" marR="0" lvl="0" indent="0" algn="l" defTabSz="914400" rtl="0" eaLnBrk="1" fontAlgn="auto" latinLnBrk="0" hangingPunct="1">
              <a:lnSpc>
                <a:spcPct val="100000"/>
              </a:lnSpc>
              <a:spcBef>
                <a:spcPts val="0"/>
              </a:spcBef>
              <a:spcAft>
                <a:spcPts val="0"/>
              </a:spcAft>
              <a:buClrTx/>
              <a:buSzTx/>
              <a:buFontTx/>
              <a:buNone/>
              <a:tabLst/>
              <a:defRPr sz="1350">
                <a:solidFill>
                  <a:srgbClr val="394457"/>
                </a:solidFill>
                <a:latin typeface="Avenir Next"/>
                <a:ea typeface="Avenir Next"/>
                <a:cs typeface="Avenir Next"/>
              </a:defRPr>
            </a:pPr>
            <a:r>
              <a:rPr kumimoji="0" sz="1350" b="0" i="0" u="none" strike="noStrike" kern="1200" cap="none" spc="0" normalizeH="0" baseline="0" noProof="0">
                <a:ln>
                  <a:noFill/>
                </a:ln>
                <a:solidFill>
                  <a:srgbClr val="394457"/>
                </a:solidFill>
                <a:effectLst/>
                <a:uLnTx/>
                <a:uFillTx/>
                <a:latin typeface="Avenir Next"/>
                <a:ea typeface="Avenir Next"/>
                <a:cs typeface="Avenir Next"/>
              </a:rPr>
              <a:t>•  Follow-up arranged before she leaves the hospital</a:t>
            </a:r>
          </a:p>
        </p:txBody>
      </p:sp>
      <p:sp>
        <p:nvSpPr>
          <p:cNvPr id="9" name="Rectangle 8">
            <a:extLst>
              <a:ext uri="{FF2B5EF4-FFF2-40B4-BE49-F238E27FC236}">
                <a16:creationId xmlns:a16="http://schemas.microsoft.com/office/drawing/2014/main" id="{10B8CA36-2E35-48A2-A30B-B16BC06B6B3D}"/>
              </a:ext>
            </a:extLst>
          </p:cNvPr>
          <p:cNvSpPr>
            <a:spLocks noGrp="1"/>
          </p:cNvSpPr>
          <p:nvPr/>
        </p:nvSpPr>
        <p:spPr>
          <a:xfrm>
            <a:off x="628650" y="6419850"/>
            <a:ext cx="10096500" cy="1905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788" i="1">
                <a:solidFill>
                  <a:srgbClr val="697386"/>
                </a:solidFill>
                <a:latin typeface="Avenir Next"/>
                <a:ea typeface="Avenir Next"/>
                <a:cs typeface="Avenir Next"/>
              </a:defRPr>
            </a:pPr>
            <a:endParaRPr kumimoji="0" sz="788" b="0" i="1" u="none" strike="noStrike" kern="1200" cap="none" spc="0" normalizeH="0" baseline="0" noProof="0" dirty="0">
              <a:ln>
                <a:noFill/>
              </a:ln>
              <a:solidFill>
                <a:srgbClr val="697386"/>
              </a:solidFill>
              <a:effectLst/>
              <a:uLnTx/>
              <a:uFillTx/>
              <a:latin typeface="Avenir Next"/>
              <a:ea typeface="Avenir Next"/>
              <a:cs typeface="Avenir Next"/>
            </a:endParaRPr>
          </a:p>
        </p:txBody>
      </p:sp>
    </p:spTree>
    <p:extLst>
      <p:ext uri="{BB962C8B-B14F-4D97-AF65-F5344CB8AC3E}">
        <p14:creationId xmlns:p14="http://schemas.microsoft.com/office/powerpoint/2010/main" val="1667098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F2E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B95C79-162B-4D64-B13D-238071465B14}"/>
              </a:ext>
            </a:extLst>
          </p:cNvPr>
          <p:cNvSpPr>
            <a:spLocks noGrp="1"/>
          </p:cNvSpPr>
          <p:nvPr/>
        </p:nvSpPr>
        <p:spPr>
          <a:xfrm>
            <a:off x="1181100" y="342900"/>
            <a:ext cx="10248900" cy="6858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625" b="1">
                <a:solidFill>
                  <a:srgbClr val="121A2D"/>
                </a:solidFill>
                <a:latin typeface="Avenir Next"/>
                <a:ea typeface="Avenir Next"/>
                <a:cs typeface="Avenir Next"/>
              </a:defRPr>
            </a:pPr>
            <a:r>
              <a:rPr kumimoji="0" sz="2625" b="1" i="0" u="none" strike="noStrike" kern="1200" cap="none" spc="0" normalizeH="0" baseline="0" noProof="0">
                <a:ln>
                  <a:noFill/>
                </a:ln>
                <a:solidFill>
                  <a:srgbClr val="121A2D"/>
                </a:solidFill>
                <a:effectLst/>
                <a:uLnTx/>
                <a:uFillTx/>
                <a:latin typeface="Avenir Next"/>
                <a:ea typeface="Avenir Next"/>
                <a:cs typeface="Avenir Next"/>
              </a:rPr>
              <a:t>Two approaches in the Vila Health activity</a:t>
            </a:r>
          </a:p>
        </p:txBody>
      </p:sp>
      <p:sp>
        <p:nvSpPr>
          <p:cNvPr id="3" name="Rectangle 2">
            <a:extLst>
              <a:ext uri="{FF2B5EF4-FFF2-40B4-BE49-F238E27FC236}">
                <a16:creationId xmlns:a16="http://schemas.microsoft.com/office/drawing/2014/main" id="{CF04083A-1D34-476C-85B7-37BBE0A8BE5B}"/>
              </a:ext>
            </a:extLst>
          </p:cNvPr>
          <p:cNvSpPr>
            <a:spLocks noGrp="1"/>
          </p:cNvSpPr>
          <p:nvPr/>
        </p:nvSpPr>
        <p:spPr>
          <a:xfrm>
            <a:off x="685800" y="1428750"/>
            <a:ext cx="10096500" cy="5334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325" b="1">
                <a:solidFill>
                  <a:srgbClr val="121A2D"/>
                </a:solidFill>
                <a:latin typeface="Avenir Next"/>
                <a:ea typeface="Avenir Next"/>
                <a:cs typeface="Avenir Next"/>
              </a:defRPr>
            </a:pPr>
            <a:r>
              <a:rPr kumimoji="0" sz="2325" b="1" i="0" u="none" strike="noStrike" kern="1200" cap="none" spc="0" normalizeH="0" baseline="0" noProof="0">
                <a:ln>
                  <a:noFill/>
                </a:ln>
                <a:solidFill>
                  <a:srgbClr val="121A2D"/>
                </a:solidFill>
                <a:effectLst/>
                <a:uLnTx/>
                <a:uFillTx/>
                <a:latin typeface="Avenir Next"/>
                <a:ea typeface="Avenir Next"/>
                <a:cs typeface="Avenir Next"/>
              </a:rPr>
              <a:t>The difference is where the conversation begins.</a:t>
            </a:r>
          </a:p>
        </p:txBody>
      </p:sp>
      <p:sp>
        <p:nvSpPr>
          <p:cNvPr id="4" name="Rectangle 3">
            <a:extLst>
              <a:ext uri="{FF2B5EF4-FFF2-40B4-BE49-F238E27FC236}">
                <a16:creationId xmlns:a16="http://schemas.microsoft.com/office/drawing/2014/main" id="{A2F1EBB9-4617-49AB-A457-1825022411D2}"/>
              </a:ext>
            </a:extLst>
          </p:cNvPr>
          <p:cNvSpPr>
            <a:spLocks noGrp="1"/>
          </p:cNvSpPr>
          <p:nvPr/>
        </p:nvSpPr>
        <p:spPr>
          <a:xfrm>
            <a:off x="685800" y="2476500"/>
            <a:ext cx="4762500" cy="4000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875" b="1">
                <a:solidFill>
                  <a:srgbClr val="697386"/>
                </a:solidFill>
                <a:latin typeface="Avenir Next"/>
                <a:ea typeface="Avenir Next"/>
                <a:cs typeface="Avenir Next"/>
              </a:defRPr>
            </a:pPr>
            <a:r>
              <a:rPr kumimoji="0" sz="1875" b="1" i="0" u="none" strike="noStrike" kern="1200" cap="none" spc="0" normalizeH="0" baseline="0" noProof="0">
                <a:ln>
                  <a:noFill/>
                </a:ln>
                <a:solidFill>
                  <a:srgbClr val="697386"/>
                </a:solidFill>
                <a:effectLst/>
                <a:uLnTx/>
                <a:uFillTx/>
                <a:latin typeface="Avenir Next"/>
                <a:ea typeface="Avenir Next"/>
                <a:cs typeface="Avenir Next"/>
              </a:rPr>
              <a:t>Emilio begins with the treatment plan</a:t>
            </a:r>
          </a:p>
        </p:txBody>
      </p:sp>
      <p:sp>
        <p:nvSpPr>
          <p:cNvPr id="5" name="Rectangle 4">
            <a:extLst>
              <a:ext uri="{FF2B5EF4-FFF2-40B4-BE49-F238E27FC236}">
                <a16:creationId xmlns:a16="http://schemas.microsoft.com/office/drawing/2014/main" id="{3C8A385E-51F5-444C-B2C4-FE16D045ED16}"/>
              </a:ext>
            </a:extLst>
          </p:cNvPr>
          <p:cNvSpPr>
            <a:spLocks noGrp="1"/>
          </p:cNvSpPr>
          <p:nvPr/>
        </p:nvSpPr>
        <p:spPr>
          <a:xfrm>
            <a:off x="685800" y="3105150"/>
            <a:ext cx="4762500" cy="18097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425">
                <a:solidFill>
                  <a:srgbClr val="394457"/>
                </a:solidFill>
                <a:latin typeface="Avenir Next"/>
                <a:ea typeface="Avenir Next"/>
                <a:cs typeface="Avenir Next"/>
              </a:defRPr>
            </a:pPr>
            <a:r>
              <a:rPr kumimoji="0" sz="1425" b="0" i="0" u="none" strike="noStrike" kern="1200" cap="none" spc="0" normalizeH="0" baseline="0" noProof="0">
                <a:ln>
                  <a:noFill/>
                </a:ln>
                <a:solidFill>
                  <a:srgbClr val="394457"/>
                </a:solidFill>
                <a:effectLst/>
                <a:uLnTx/>
                <a:uFillTx/>
                <a:latin typeface="Avenir Next"/>
                <a:ea typeface="Avenir Next"/>
                <a:cs typeface="Avenir Next"/>
              </a:rPr>
              <a:t>•  Emphasizes clinical management and prescribed food changes</a:t>
            </a:r>
          </a:p>
          <a:p>
            <a:pPr marL="0" marR="0" lvl="0" indent="0" algn="l" defTabSz="914400" rtl="0" eaLnBrk="1" fontAlgn="auto" latinLnBrk="0" hangingPunct="1">
              <a:lnSpc>
                <a:spcPct val="100000"/>
              </a:lnSpc>
              <a:spcBef>
                <a:spcPts val="0"/>
              </a:spcBef>
              <a:spcAft>
                <a:spcPts val="0"/>
              </a:spcAft>
              <a:buClrTx/>
              <a:buSzTx/>
              <a:buFontTx/>
              <a:buNone/>
              <a:tabLst/>
              <a:defRPr sz="1425">
                <a:solidFill>
                  <a:srgbClr val="394457"/>
                </a:solidFill>
                <a:latin typeface="Avenir Next"/>
                <a:ea typeface="Avenir Next"/>
                <a:cs typeface="Avenir Next"/>
              </a:defRPr>
            </a:pPr>
            <a:r>
              <a:rPr kumimoji="0" sz="1425" b="0" i="0" u="none" strike="noStrike" kern="1200" cap="none" spc="0" normalizeH="0" baseline="0" noProof="0">
                <a:ln>
                  <a:noFill/>
                </a:ln>
                <a:solidFill>
                  <a:srgbClr val="394457"/>
                </a:solidFill>
                <a:effectLst/>
                <a:uLnTx/>
                <a:uFillTx/>
                <a:latin typeface="Avenir Next"/>
                <a:ea typeface="Avenir Next"/>
                <a:cs typeface="Avenir Next"/>
              </a:rPr>
              <a:t>•  Assumes the plan will transfer into Camila's daily life</a:t>
            </a:r>
          </a:p>
          <a:p>
            <a:pPr marL="0" marR="0" lvl="0" indent="0" algn="l" defTabSz="914400" rtl="0" eaLnBrk="1" fontAlgn="auto" latinLnBrk="0" hangingPunct="1">
              <a:lnSpc>
                <a:spcPct val="100000"/>
              </a:lnSpc>
              <a:spcBef>
                <a:spcPts val="0"/>
              </a:spcBef>
              <a:spcAft>
                <a:spcPts val="0"/>
              </a:spcAft>
              <a:buClrTx/>
              <a:buSzTx/>
              <a:buFontTx/>
              <a:buNone/>
              <a:tabLst/>
              <a:defRPr sz="1425">
                <a:solidFill>
                  <a:srgbClr val="394457"/>
                </a:solidFill>
                <a:latin typeface="Avenir Next"/>
                <a:ea typeface="Avenir Next"/>
                <a:cs typeface="Avenir Next"/>
              </a:defRPr>
            </a:pPr>
            <a:r>
              <a:rPr kumimoji="0" sz="1425" b="0" i="0" u="none" strike="noStrike" kern="1200" cap="none" spc="0" normalizeH="0" baseline="0" noProof="0">
                <a:ln>
                  <a:noFill/>
                </a:ln>
                <a:solidFill>
                  <a:srgbClr val="394457"/>
                </a:solidFill>
                <a:effectLst/>
                <a:uLnTx/>
                <a:uFillTx/>
                <a:latin typeface="Avenir Next"/>
                <a:ea typeface="Avenir Next"/>
                <a:cs typeface="Avenir Next"/>
              </a:rPr>
              <a:t>•  May miss the beliefs and access barriers that affect adherence</a:t>
            </a:r>
          </a:p>
        </p:txBody>
      </p:sp>
      <p:sp>
        <p:nvSpPr>
          <p:cNvPr id="6" name="Rectangle 5">
            <a:extLst>
              <a:ext uri="{FF2B5EF4-FFF2-40B4-BE49-F238E27FC236}">
                <a16:creationId xmlns:a16="http://schemas.microsoft.com/office/drawing/2014/main" id="{80FF00FE-3D7E-4BC0-9E10-891A5231D46A}"/>
              </a:ext>
            </a:extLst>
          </p:cNvPr>
          <p:cNvSpPr>
            <a:spLocks noGrp="1"/>
          </p:cNvSpPr>
          <p:nvPr/>
        </p:nvSpPr>
        <p:spPr>
          <a:xfrm>
            <a:off x="6477000" y="2476500"/>
            <a:ext cx="4762500" cy="4000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875" b="1">
                <a:solidFill>
                  <a:srgbClr val="147D78"/>
                </a:solidFill>
                <a:latin typeface="Avenir Next"/>
                <a:ea typeface="Avenir Next"/>
                <a:cs typeface="Avenir Next"/>
              </a:defRPr>
            </a:pPr>
            <a:r>
              <a:rPr kumimoji="0" sz="1875" b="1" i="0" u="none" strike="noStrike" kern="1200" cap="none" spc="0" normalizeH="0" baseline="0" noProof="0">
                <a:ln>
                  <a:noFill/>
                </a:ln>
                <a:solidFill>
                  <a:srgbClr val="147D78"/>
                </a:solidFill>
                <a:effectLst/>
                <a:uLnTx/>
                <a:uFillTx/>
                <a:latin typeface="Avenir Next"/>
                <a:ea typeface="Avenir Next"/>
                <a:cs typeface="Avenir Next"/>
              </a:rPr>
              <a:t>Lucas begins with Camila</a:t>
            </a:r>
          </a:p>
        </p:txBody>
      </p:sp>
      <p:sp>
        <p:nvSpPr>
          <p:cNvPr id="7" name="Rectangle 6">
            <a:extLst>
              <a:ext uri="{FF2B5EF4-FFF2-40B4-BE49-F238E27FC236}">
                <a16:creationId xmlns:a16="http://schemas.microsoft.com/office/drawing/2014/main" id="{65314146-3CA7-4BBA-A2CC-4F67CA24E938}"/>
              </a:ext>
            </a:extLst>
          </p:cNvPr>
          <p:cNvSpPr>
            <a:spLocks noGrp="1"/>
          </p:cNvSpPr>
          <p:nvPr/>
        </p:nvSpPr>
        <p:spPr>
          <a:xfrm>
            <a:off x="6477000" y="3105150"/>
            <a:ext cx="4762500" cy="18097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425">
                <a:solidFill>
                  <a:srgbClr val="394457"/>
                </a:solidFill>
                <a:latin typeface="Avenir Next"/>
                <a:ea typeface="Avenir Next"/>
                <a:cs typeface="Avenir Next"/>
              </a:defRPr>
            </a:pPr>
            <a:r>
              <a:rPr kumimoji="0" sz="1425" b="0" i="0" u="none" strike="noStrike" kern="1200" cap="none" spc="0" normalizeH="0" baseline="0" noProof="0">
                <a:ln>
                  <a:noFill/>
                </a:ln>
                <a:solidFill>
                  <a:srgbClr val="394457"/>
                </a:solidFill>
                <a:effectLst/>
                <a:uLnTx/>
                <a:uFillTx/>
                <a:latin typeface="Avenir Next"/>
                <a:ea typeface="Avenir Next"/>
                <a:cs typeface="Avenir Next"/>
              </a:rPr>
              <a:t>•  Listens without judgment before giving instructions</a:t>
            </a:r>
          </a:p>
          <a:p>
            <a:pPr marL="0" marR="0" lvl="0" indent="0" algn="l" defTabSz="914400" rtl="0" eaLnBrk="1" fontAlgn="auto" latinLnBrk="0" hangingPunct="1">
              <a:lnSpc>
                <a:spcPct val="100000"/>
              </a:lnSpc>
              <a:spcBef>
                <a:spcPts val="0"/>
              </a:spcBef>
              <a:spcAft>
                <a:spcPts val="0"/>
              </a:spcAft>
              <a:buClrTx/>
              <a:buSzTx/>
              <a:buFontTx/>
              <a:buNone/>
              <a:tabLst/>
              <a:defRPr sz="1425">
                <a:solidFill>
                  <a:srgbClr val="394457"/>
                </a:solidFill>
                <a:latin typeface="Avenir Next"/>
                <a:ea typeface="Avenir Next"/>
                <a:cs typeface="Avenir Next"/>
              </a:defRPr>
            </a:pPr>
            <a:r>
              <a:rPr kumimoji="0" sz="1425" b="0" i="0" u="none" strike="noStrike" kern="1200" cap="none" spc="0" normalizeH="0" baseline="0" noProof="0">
                <a:ln>
                  <a:noFill/>
                </a:ln>
                <a:solidFill>
                  <a:srgbClr val="394457"/>
                </a:solidFill>
                <a:effectLst/>
                <a:uLnTx/>
                <a:uFillTx/>
                <a:latin typeface="Avenir Next"/>
                <a:ea typeface="Avenir Next"/>
                <a:cs typeface="Avenir Next"/>
              </a:rPr>
              <a:t>•  Explores Camila's beliefs, preferences, and understanding</a:t>
            </a:r>
          </a:p>
          <a:p>
            <a:pPr marL="0" marR="0" lvl="0" indent="0" algn="l" defTabSz="914400" rtl="0" eaLnBrk="1" fontAlgn="auto" latinLnBrk="0" hangingPunct="1">
              <a:lnSpc>
                <a:spcPct val="100000"/>
              </a:lnSpc>
              <a:spcBef>
                <a:spcPts val="0"/>
              </a:spcBef>
              <a:spcAft>
                <a:spcPts val="0"/>
              </a:spcAft>
              <a:buClrTx/>
              <a:buSzTx/>
              <a:buFontTx/>
              <a:buNone/>
              <a:tabLst/>
              <a:defRPr sz="1425">
                <a:solidFill>
                  <a:srgbClr val="394457"/>
                </a:solidFill>
                <a:latin typeface="Avenir Next"/>
                <a:ea typeface="Avenir Next"/>
                <a:cs typeface="Avenir Next"/>
              </a:defRPr>
            </a:pPr>
            <a:r>
              <a:rPr kumimoji="0" sz="1425" b="0" i="0" u="none" strike="noStrike" kern="1200" cap="none" spc="0" normalizeH="0" baseline="0" noProof="0">
                <a:ln>
                  <a:noFill/>
                </a:ln>
                <a:solidFill>
                  <a:srgbClr val="394457"/>
                </a:solidFill>
                <a:effectLst/>
                <a:uLnTx/>
                <a:uFillTx/>
                <a:latin typeface="Avenir Next"/>
                <a:ea typeface="Avenir Next"/>
                <a:cs typeface="Avenir Next"/>
              </a:rPr>
              <a:t>•  Produces information the wider care team can use</a:t>
            </a:r>
          </a:p>
        </p:txBody>
      </p:sp>
      <p:sp>
        <p:nvSpPr>
          <p:cNvPr id="8" name="Rectangle 7">
            <a:extLst>
              <a:ext uri="{FF2B5EF4-FFF2-40B4-BE49-F238E27FC236}">
                <a16:creationId xmlns:a16="http://schemas.microsoft.com/office/drawing/2014/main" id="{C34FC0CB-72BC-47C4-A4B4-1666CC1F966D}"/>
              </a:ext>
            </a:extLst>
          </p:cNvPr>
          <p:cNvSpPr>
            <a:spLocks noGrp="1"/>
          </p:cNvSpPr>
          <p:nvPr/>
        </p:nvSpPr>
        <p:spPr>
          <a:xfrm>
            <a:off x="2019300" y="5448300"/>
            <a:ext cx="8153400" cy="4762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121A2D"/>
                </a:solidFill>
                <a:latin typeface="Avenir Next"/>
                <a:ea typeface="Avenir Next"/>
                <a:cs typeface="Avenir Next"/>
              </a:defRPr>
            </a:pPr>
            <a:r>
              <a:rPr kumimoji="0" sz="1725" b="1" i="0" u="none" strike="noStrike" kern="1200" cap="none" spc="0" normalizeH="0" baseline="0" noProof="0">
                <a:ln>
                  <a:noFill/>
                </a:ln>
                <a:solidFill>
                  <a:srgbClr val="121A2D"/>
                </a:solidFill>
                <a:effectLst/>
                <a:uLnTx/>
                <a:uFillTx/>
                <a:latin typeface="Avenir Next"/>
                <a:ea typeface="Avenir Next"/>
                <a:cs typeface="Avenir Next"/>
              </a:rPr>
              <a:t>Culturally responsive care improves the information available for coordination.</a:t>
            </a:r>
          </a:p>
        </p:txBody>
      </p:sp>
      <p:sp>
        <p:nvSpPr>
          <p:cNvPr id="9" name="Rectangle 8">
            <a:extLst>
              <a:ext uri="{FF2B5EF4-FFF2-40B4-BE49-F238E27FC236}">
                <a16:creationId xmlns:a16="http://schemas.microsoft.com/office/drawing/2014/main" id="{680BF2F2-5B70-43A7-93F4-55F0384D7B86}"/>
              </a:ext>
            </a:extLst>
          </p:cNvPr>
          <p:cNvSpPr>
            <a:spLocks noGrp="1"/>
          </p:cNvSpPr>
          <p:nvPr/>
        </p:nvSpPr>
        <p:spPr>
          <a:xfrm>
            <a:off x="628650" y="6419850"/>
            <a:ext cx="10096500" cy="1905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788" i="1">
                <a:solidFill>
                  <a:srgbClr val="697386"/>
                </a:solidFill>
                <a:latin typeface="Avenir Next"/>
                <a:ea typeface="Avenir Next"/>
                <a:cs typeface="Avenir Next"/>
              </a:defRPr>
            </a:pPr>
            <a:endParaRPr kumimoji="0" sz="788" b="0" i="1" u="none" strike="noStrike" kern="1200" cap="none" spc="0" normalizeH="0" baseline="0" noProof="0" dirty="0">
              <a:ln>
                <a:noFill/>
              </a:ln>
              <a:solidFill>
                <a:srgbClr val="697386"/>
              </a:solidFill>
              <a:effectLst/>
              <a:uLnTx/>
              <a:uFillTx/>
              <a:latin typeface="Avenir Next"/>
              <a:ea typeface="Avenir Next"/>
              <a:cs typeface="Avenir Next"/>
            </a:endParaRPr>
          </a:p>
        </p:txBody>
      </p:sp>
    </p:spTree>
    <p:extLst>
      <p:ext uri="{BB962C8B-B14F-4D97-AF65-F5344CB8AC3E}">
        <p14:creationId xmlns:p14="http://schemas.microsoft.com/office/powerpoint/2010/main" val="1529177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C99CDBC-09E4-480B-B5CD-A81BEBFD1D84}"/>
              </a:ext>
            </a:extLst>
          </p:cNvPr>
          <p:cNvSpPr>
            <a:spLocks noGrp="1"/>
          </p:cNvSpPr>
          <p:nvPr/>
        </p:nvSpPr>
        <p:spPr>
          <a:xfrm>
            <a:off x="628650" y="428625"/>
            <a:ext cx="457200" cy="2286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975" b="1" spc="1">
                <a:solidFill>
                  <a:srgbClr val="E76F5D"/>
                </a:solidFill>
                <a:latin typeface="Avenir Next"/>
                <a:ea typeface="Avenir Next"/>
                <a:cs typeface="Avenir Next"/>
              </a:defRPr>
            </a:pPr>
            <a:endParaRPr kumimoji="0" sz="975" b="1" i="0" u="none" strike="noStrike" kern="1200" cap="none" spc="1" normalizeH="0" baseline="0" noProof="0" dirty="0">
              <a:ln>
                <a:noFill/>
              </a:ln>
              <a:solidFill>
                <a:srgbClr val="E76F5D"/>
              </a:solidFill>
              <a:effectLst/>
              <a:uLnTx/>
              <a:uFillTx/>
              <a:latin typeface="Avenir Next"/>
              <a:ea typeface="Avenir Next"/>
              <a:cs typeface="Avenir Next"/>
            </a:endParaRPr>
          </a:p>
        </p:txBody>
      </p:sp>
      <p:sp>
        <p:nvSpPr>
          <p:cNvPr id="2" name="Rectangle 1">
            <a:extLst>
              <a:ext uri="{FF2B5EF4-FFF2-40B4-BE49-F238E27FC236}">
                <a16:creationId xmlns:a16="http://schemas.microsoft.com/office/drawing/2014/main" id="{BA90E4C9-E6F9-464C-9A31-C7751ACFF937}"/>
              </a:ext>
            </a:extLst>
          </p:cNvPr>
          <p:cNvSpPr>
            <a:spLocks noGrp="1"/>
          </p:cNvSpPr>
          <p:nvPr/>
        </p:nvSpPr>
        <p:spPr>
          <a:xfrm>
            <a:off x="1181100" y="342900"/>
            <a:ext cx="10248900" cy="6858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625" b="1">
                <a:solidFill>
                  <a:srgbClr val="121A2D"/>
                </a:solidFill>
                <a:latin typeface="Avenir Next"/>
                <a:ea typeface="Avenir Next"/>
                <a:cs typeface="Avenir Next"/>
              </a:defRPr>
            </a:pPr>
            <a:r>
              <a:rPr kumimoji="0" sz="2625" b="1" i="0" u="none" strike="noStrike" kern="1200" cap="none" spc="0" normalizeH="0" baseline="0" noProof="0">
                <a:ln>
                  <a:noFill/>
                </a:ln>
                <a:solidFill>
                  <a:srgbClr val="121A2D"/>
                </a:solidFill>
                <a:effectLst/>
                <a:uLnTx/>
                <a:uFillTx/>
                <a:latin typeface="Avenir Next"/>
                <a:ea typeface="Avenir Next"/>
                <a:cs typeface="Avenir Next"/>
              </a:rPr>
              <a:t>Clinical urgency and patient autonomy</a:t>
            </a:r>
          </a:p>
        </p:txBody>
      </p:sp>
      <p:sp>
        <p:nvSpPr>
          <p:cNvPr id="3" name="Rectangle 2">
            <a:extLst>
              <a:ext uri="{FF2B5EF4-FFF2-40B4-BE49-F238E27FC236}">
                <a16:creationId xmlns:a16="http://schemas.microsoft.com/office/drawing/2014/main" id="{279A488A-5C3B-4134-9B15-A3C66924C9F0}"/>
              </a:ext>
            </a:extLst>
          </p:cNvPr>
          <p:cNvSpPr>
            <a:spLocks noGrp="1"/>
          </p:cNvSpPr>
          <p:nvPr/>
        </p:nvSpPr>
        <p:spPr>
          <a:xfrm>
            <a:off x="685800" y="1466850"/>
            <a:ext cx="3238500" cy="2857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E76F5D"/>
                </a:solidFill>
                <a:latin typeface="Avenir Next"/>
                <a:ea typeface="Avenir Next"/>
                <a:cs typeface="Avenir Next"/>
              </a:defRPr>
            </a:pPr>
            <a:r>
              <a:rPr kumimoji="0" sz="1275" b="1" i="0" u="none" strike="noStrike" kern="1200" cap="none" spc="0" normalizeH="0" baseline="0" noProof="0">
                <a:ln>
                  <a:noFill/>
                </a:ln>
                <a:solidFill>
                  <a:srgbClr val="E76F5D"/>
                </a:solidFill>
                <a:effectLst/>
                <a:uLnTx/>
                <a:uFillTx/>
                <a:latin typeface="Avenir Next"/>
                <a:ea typeface="Avenir Next"/>
                <a:cs typeface="Avenir Next"/>
              </a:rPr>
              <a:t>The ethical dilemma</a:t>
            </a:r>
          </a:p>
        </p:txBody>
      </p:sp>
      <p:sp>
        <p:nvSpPr>
          <p:cNvPr id="4" name="Rectangle 3">
            <a:extLst>
              <a:ext uri="{FF2B5EF4-FFF2-40B4-BE49-F238E27FC236}">
                <a16:creationId xmlns:a16="http://schemas.microsoft.com/office/drawing/2014/main" id="{BB738A15-2A3F-4336-9C9D-821EA55AA128}"/>
              </a:ext>
            </a:extLst>
          </p:cNvPr>
          <p:cNvSpPr>
            <a:spLocks noGrp="1"/>
          </p:cNvSpPr>
          <p:nvPr/>
        </p:nvSpPr>
        <p:spPr>
          <a:xfrm>
            <a:off x="685800" y="1866900"/>
            <a:ext cx="9525000" cy="8953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850" b="1">
                <a:solidFill>
                  <a:srgbClr val="121A2D"/>
                </a:solidFill>
                <a:latin typeface="Avenir Next"/>
                <a:ea typeface="Avenir Next"/>
                <a:cs typeface="Avenir Next"/>
              </a:defRPr>
            </a:pPr>
            <a:r>
              <a:rPr kumimoji="0" sz="2850" b="1" i="0" u="none" strike="noStrike" kern="1200" cap="none" spc="0" normalizeH="0" baseline="0" noProof="0">
                <a:ln>
                  <a:noFill/>
                </a:ln>
                <a:solidFill>
                  <a:srgbClr val="121A2D"/>
                </a:solidFill>
                <a:effectLst/>
                <a:uLnTx/>
                <a:uFillTx/>
                <a:latin typeface="Avenir Next"/>
                <a:ea typeface="Avenir Next"/>
                <a:cs typeface="Avenir Next"/>
              </a:rPr>
              <a:t>How can the team reduce immediate risk without replacing Camila's voice with professional assumptions?</a:t>
            </a:r>
          </a:p>
        </p:txBody>
      </p:sp>
      <p:sp>
        <p:nvSpPr>
          <p:cNvPr id="5" name="Rectangle 4">
            <a:extLst>
              <a:ext uri="{FF2B5EF4-FFF2-40B4-BE49-F238E27FC236}">
                <a16:creationId xmlns:a16="http://schemas.microsoft.com/office/drawing/2014/main" id="{2FC9D81E-3D11-4A10-A205-587C37F0A68E}"/>
              </a:ext>
            </a:extLst>
          </p:cNvPr>
          <p:cNvSpPr>
            <a:spLocks noGrp="1"/>
          </p:cNvSpPr>
          <p:nvPr/>
        </p:nvSpPr>
        <p:spPr>
          <a:xfrm>
            <a:off x="876300" y="3790950"/>
            <a:ext cx="4572000" cy="3619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800" b="1">
                <a:solidFill>
                  <a:srgbClr val="121A2D"/>
                </a:solidFill>
                <a:latin typeface="Avenir Next"/>
                <a:ea typeface="Avenir Next"/>
                <a:cs typeface="Avenir Next"/>
              </a:defRPr>
            </a:pPr>
            <a:r>
              <a:rPr kumimoji="0" sz="1800" b="1" i="0" u="none" strike="noStrike" kern="1200" cap="none" spc="0" normalizeH="0" baseline="0" noProof="0">
                <a:ln>
                  <a:noFill/>
                </a:ln>
                <a:solidFill>
                  <a:srgbClr val="121A2D"/>
                </a:solidFill>
                <a:effectLst/>
                <a:uLnTx/>
                <a:uFillTx/>
                <a:latin typeface="Avenir Next"/>
                <a:ea typeface="Avenir Next"/>
                <a:cs typeface="Avenir Next"/>
              </a:rPr>
              <a:t>The team's responsibility</a:t>
            </a:r>
          </a:p>
        </p:txBody>
      </p:sp>
      <p:sp>
        <p:nvSpPr>
          <p:cNvPr id="6" name="Rectangle 5">
            <a:extLst>
              <a:ext uri="{FF2B5EF4-FFF2-40B4-BE49-F238E27FC236}">
                <a16:creationId xmlns:a16="http://schemas.microsoft.com/office/drawing/2014/main" id="{0223A03D-AEDA-45B9-9EF2-85B6AE46CAD4}"/>
              </a:ext>
            </a:extLst>
          </p:cNvPr>
          <p:cNvSpPr>
            <a:spLocks noGrp="1"/>
          </p:cNvSpPr>
          <p:nvPr/>
        </p:nvSpPr>
        <p:spPr>
          <a:xfrm>
            <a:off x="876300" y="4362450"/>
            <a:ext cx="4762500" cy="11430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425">
                <a:solidFill>
                  <a:srgbClr val="394457"/>
                </a:solidFill>
                <a:latin typeface="Avenir Next"/>
                <a:ea typeface="Avenir Next"/>
                <a:cs typeface="Avenir Next"/>
              </a:defRPr>
            </a:pPr>
            <a:r>
              <a:rPr kumimoji="0" sz="1425" b="0" i="0" u="none" strike="noStrike" kern="1200" cap="none" spc="0" normalizeH="0" baseline="0" noProof="0">
                <a:ln>
                  <a:noFill/>
                </a:ln>
                <a:solidFill>
                  <a:srgbClr val="394457"/>
                </a:solidFill>
                <a:effectLst/>
                <a:uLnTx/>
                <a:uFillTx/>
                <a:latin typeface="Avenir Next"/>
                <a:ea typeface="Avenir Next"/>
                <a:cs typeface="Avenir Next"/>
              </a:rPr>
              <a:t>•  Respond promptly to hyperglycemia and prevent avoidable harm</a:t>
            </a:r>
          </a:p>
          <a:p>
            <a:pPr marL="0" marR="0" lvl="0" indent="0" algn="l" defTabSz="914400" rtl="0" eaLnBrk="1" fontAlgn="auto" latinLnBrk="0" hangingPunct="1">
              <a:lnSpc>
                <a:spcPct val="100000"/>
              </a:lnSpc>
              <a:spcBef>
                <a:spcPts val="0"/>
              </a:spcBef>
              <a:spcAft>
                <a:spcPts val="0"/>
              </a:spcAft>
              <a:buClrTx/>
              <a:buSzTx/>
              <a:buFontTx/>
              <a:buNone/>
              <a:tabLst/>
              <a:defRPr sz="1425">
                <a:solidFill>
                  <a:srgbClr val="394457"/>
                </a:solidFill>
                <a:latin typeface="Avenir Next"/>
                <a:ea typeface="Avenir Next"/>
                <a:cs typeface="Avenir Next"/>
              </a:defRPr>
            </a:pPr>
            <a:r>
              <a:rPr kumimoji="0" sz="1425" b="0" i="0" u="none" strike="noStrike" kern="1200" cap="none" spc="0" normalizeH="0" baseline="0" noProof="0">
                <a:ln>
                  <a:noFill/>
                </a:ln>
                <a:solidFill>
                  <a:srgbClr val="394457"/>
                </a:solidFill>
                <a:effectLst/>
                <a:uLnTx/>
                <a:uFillTx/>
                <a:latin typeface="Avenir Next"/>
                <a:ea typeface="Avenir Next"/>
                <a:cs typeface="Avenir Next"/>
              </a:rPr>
              <a:t>•  Explain the risks, options, and expected outcomes clearly</a:t>
            </a:r>
          </a:p>
        </p:txBody>
      </p:sp>
      <p:sp>
        <p:nvSpPr>
          <p:cNvPr id="7" name="Rectangle 6">
            <a:extLst>
              <a:ext uri="{FF2B5EF4-FFF2-40B4-BE49-F238E27FC236}">
                <a16:creationId xmlns:a16="http://schemas.microsoft.com/office/drawing/2014/main" id="{6992BE41-C6AA-45D4-92BF-3653CEB4E3A5}"/>
              </a:ext>
            </a:extLst>
          </p:cNvPr>
          <p:cNvSpPr>
            <a:spLocks noGrp="1"/>
          </p:cNvSpPr>
          <p:nvPr/>
        </p:nvSpPr>
        <p:spPr>
          <a:xfrm>
            <a:off x="6610350" y="3790950"/>
            <a:ext cx="4572000" cy="3619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800" b="1">
                <a:solidFill>
                  <a:srgbClr val="147D78"/>
                </a:solidFill>
                <a:latin typeface="Avenir Next"/>
                <a:ea typeface="Avenir Next"/>
                <a:cs typeface="Avenir Next"/>
              </a:defRPr>
            </a:pPr>
            <a:r>
              <a:rPr kumimoji="0" sz="1800" b="1" i="0" u="none" strike="noStrike" kern="1200" cap="none" spc="0" normalizeH="0" baseline="0" noProof="0">
                <a:ln>
                  <a:noFill/>
                </a:ln>
                <a:solidFill>
                  <a:srgbClr val="147D78"/>
                </a:solidFill>
                <a:effectLst/>
                <a:uLnTx/>
                <a:uFillTx/>
                <a:latin typeface="Avenir Next"/>
                <a:ea typeface="Avenir Next"/>
                <a:cs typeface="Avenir Next"/>
              </a:rPr>
              <a:t>Camila's right</a:t>
            </a:r>
          </a:p>
        </p:txBody>
      </p:sp>
      <p:sp>
        <p:nvSpPr>
          <p:cNvPr id="8" name="Rectangle 7">
            <a:extLst>
              <a:ext uri="{FF2B5EF4-FFF2-40B4-BE49-F238E27FC236}">
                <a16:creationId xmlns:a16="http://schemas.microsoft.com/office/drawing/2014/main" id="{F3565035-D642-4BD0-8231-41A1F4884603}"/>
              </a:ext>
            </a:extLst>
          </p:cNvPr>
          <p:cNvSpPr>
            <a:spLocks noGrp="1"/>
          </p:cNvSpPr>
          <p:nvPr/>
        </p:nvSpPr>
        <p:spPr>
          <a:xfrm>
            <a:off x="6610350" y="4362450"/>
            <a:ext cx="4762500" cy="11430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425">
                <a:solidFill>
                  <a:srgbClr val="394457"/>
                </a:solidFill>
                <a:latin typeface="Avenir Next"/>
                <a:ea typeface="Avenir Next"/>
                <a:cs typeface="Avenir Next"/>
              </a:defRPr>
            </a:pPr>
            <a:r>
              <a:rPr kumimoji="0" sz="1425" b="0" i="0" u="none" strike="noStrike" kern="1200" cap="none" spc="0" normalizeH="0" baseline="0" noProof="0">
                <a:ln>
                  <a:noFill/>
                </a:ln>
                <a:solidFill>
                  <a:srgbClr val="394457"/>
                </a:solidFill>
                <a:effectLst/>
                <a:uLnTx/>
                <a:uFillTx/>
                <a:latin typeface="Avenir Next"/>
                <a:ea typeface="Avenir Next"/>
                <a:cs typeface="Avenir Next"/>
              </a:rPr>
              <a:t>•  Receive information she can understand and use</a:t>
            </a:r>
          </a:p>
          <a:p>
            <a:pPr marL="0" marR="0" lvl="0" indent="0" algn="l" defTabSz="914400" rtl="0" eaLnBrk="1" fontAlgn="auto" latinLnBrk="0" hangingPunct="1">
              <a:lnSpc>
                <a:spcPct val="100000"/>
              </a:lnSpc>
              <a:spcBef>
                <a:spcPts val="0"/>
              </a:spcBef>
              <a:spcAft>
                <a:spcPts val="0"/>
              </a:spcAft>
              <a:buClrTx/>
              <a:buSzTx/>
              <a:buFontTx/>
              <a:buNone/>
              <a:tabLst/>
              <a:defRPr sz="1425">
                <a:solidFill>
                  <a:srgbClr val="394457"/>
                </a:solidFill>
                <a:latin typeface="Avenir Next"/>
                <a:ea typeface="Avenir Next"/>
                <a:cs typeface="Avenir Next"/>
              </a:defRPr>
            </a:pPr>
            <a:r>
              <a:rPr kumimoji="0" sz="1425" b="0" i="0" u="none" strike="noStrike" kern="1200" cap="none" spc="0" normalizeH="0" baseline="0" noProof="0">
                <a:ln>
                  <a:noFill/>
                </a:ln>
                <a:solidFill>
                  <a:srgbClr val="394457"/>
                </a:solidFill>
                <a:effectLst/>
                <a:uLnTx/>
                <a:uFillTx/>
                <a:latin typeface="Avenir Next"/>
                <a:ea typeface="Avenir Next"/>
                <a:cs typeface="Avenir Next"/>
              </a:rPr>
              <a:t>•  Make decisions that reflect her values and cultural context</a:t>
            </a:r>
          </a:p>
        </p:txBody>
      </p:sp>
      <p:sp>
        <p:nvSpPr>
          <p:cNvPr id="9" name="Rectangle 8">
            <a:extLst>
              <a:ext uri="{FF2B5EF4-FFF2-40B4-BE49-F238E27FC236}">
                <a16:creationId xmlns:a16="http://schemas.microsoft.com/office/drawing/2014/main" id="{7502B552-2661-4A1B-8293-879E1133808C}"/>
              </a:ext>
            </a:extLst>
          </p:cNvPr>
          <p:cNvSpPr>
            <a:spLocks noGrp="1"/>
          </p:cNvSpPr>
          <p:nvPr/>
        </p:nvSpPr>
        <p:spPr>
          <a:xfrm>
            <a:off x="2381250" y="5734050"/>
            <a:ext cx="7429500" cy="3429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650" b="1">
                <a:solidFill>
                  <a:srgbClr val="E76F5D"/>
                </a:solidFill>
                <a:latin typeface="Avenir Next"/>
                <a:ea typeface="Avenir Next"/>
                <a:cs typeface="Avenir Next"/>
              </a:defRPr>
            </a:pPr>
            <a:r>
              <a:rPr kumimoji="0" sz="1650" b="1" i="0" u="none" strike="noStrike" kern="1200" cap="none" spc="0" normalizeH="0" baseline="0" noProof="0">
                <a:ln>
                  <a:noFill/>
                </a:ln>
                <a:solidFill>
                  <a:srgbClr val="E76F5D"/>
                </a:solidFill>
                <a:effectLst/>
                <a:uLnTx/>
                <a:uFillTx/>
                <a:latin typeface="Avenir Next"/>
                <a:ea typeface="Avenir Next"/>
                <a:cs typeface="Avenir Next"/>
              </a:rPr>
              <a:t>Shared decision-making joins these duties in one care plan.</a:t>
            </a:r>
          </a:p>
        </p:txBody>
      </p:sp>
      <p:sp>
        <p:nvSpPr>
          <p:cNvPr id="10" name="Rectangle 9">
            <a:extLst>
              <a:ext uri="{FF2B5EF4-FFF2-40B4-BE49-F238E27FC236}">
                <a16:creationId xmlns:a16="http://schemas.microsoft.com/office/drawing/2014/main" id="{056E44C8-F8A7-40AE-A537-D2003C079EB0}"/>
              </a:ext>
            </a:extLst>
          </p:cNvPr>
          <p:cNvSpPr>
            <a:spLocks noGrp="1"/>
          </p:cNvSpPr>
          <p:nvPr/>
        </p:nvSpPr>
        <p:spPr>
          <a:xfrm>
            <a:off x="628650" y="6419850"/>
            <a:ext cx="10096500" cy="1905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788" i="1">
                <a:solidFill>
                  <a:srgbClr val="697386"/>
                </a:solidFill>
                <a:latin typeface="Avenir Next"/>
                <a:ea typeface="Avenir Next"/>
                <a:cs typeface="Avenir Next"/>
              </a:defRPr>
            </a:pPr>
            <a:endParaRPr kumimoji="0" sz="788" b="0" i="1" u="none" strike="noStrike" kern="1200" cap="none" spc="0" normalizeH="0" baseline="0" noProof="0" dirty="0">
              <a:ln>
                <a:noFill/>
              </a:ln>
              <a:solidFill>
                <a:srgbClr val="697386"/>
              </a:solidFill>
              <a:effectLst/>
              <a:uLnTx/>
              <a:uFillTx/>
              <a:latin typeface="Avenir Next"/>
              <a:ea typeface="Avenir Next"/>
              <a:cs typeface="Avenir Next"/>
            </a:endParaRPr>
          </a:p>
        </p:txBody>
      </p:sp>
    </p:spTree>
    <p:extLst>
      <p:ext uri="{BB962C8B-B14F-4D97-AF65-F5344CB8AC3E}">
        <p14:creationId xmlns:p14="http://schemas.microsoft.com/office/powerpoint/2010/main" val="261741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F2EA"/>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F5D96A2-1911-453A-B0C7-C34CF0CD7F96}"/>
              </a:ext>
            </a:extLst>
          </p:cNvPr>
          <p:cNvSpPr>
            <a:spLocks noGrp="1"/>
          </p:cNvSpPr>
          <p:nvPr/>
        </p:nvSpPr>
        <p:spPr>
          <a:xfrm>
            <a:off x="628650" y="428625"/>
            <a:ext cx="457200" cy="2286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975" b="1" spc="1">
                <a:solidFill>
                  <a:srgbClr val="E76F5D"/>
                </a:solidFill>
                <a:latin typeface="Avenir Next"/>
                <a:ea typeface="Avenir Next"/>
                <a:cs typeface="Avenir Next"/>
              </a:defRPr>
            </a:pPr>
            <a:endParaRPr kumimoji="0" sz="975" b="1" i="0" u="none" strike="noStrike" kern="1200" cap="none" spc="1" normalizeH="0" baseline="0" noProof="0" dirty="0">
              <a:ln>
                <a:noFill/>
              </a:ln>
              <a:solidFill>
                <a:srgbClr val="E76F5D"/>
              </a:solidFill>
              <a:effectLst/>
              <a:uLnTx/>
              <a:uFillTx/>
              <a:latin typeface="Avenir Next"/>
              <a:ea typeface="Avenir Next"/>
              <a:cs typeface="Avenir Next"/>
            </a:endParaRPr>
          </a:p>
        </p:txBody>
      </p:sp>
      <p:sp>
        <p:nvSpPr>
          <p:cNvPr id="2" name="Rectangle 1">
            <a:extLst>
              <a:ext uri="{FF2B5EF4-FFF2-40B4-BE49-F238E27FC236}">
                <a16:creationId xmlns:a16="http://schemas.microsoft.com/office/drawing/2014/main" id="{712C7177-6001-4895-9806-57426A9EDFBE}"/>
              </a:ext>
            </a:extLst>
          </p:cNvPr>
          <p:cNvSpPr>
            <a:spLocks noGrp="1"/>
          </p:cNvSpPr>
          <p:nvPr/>
        </p:nvSpPr>
        <p:spPr>
          <a:xfrm>
            <a:off x="1181100" y="342900"/>
            <a:ext cx="10248900" cy="6858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625" b="1">
                <a:solidFill>
                  <a:srgbClr val="121A2D"/>
                </a:solidFill>
                <a:latin typeface="Avenir Next"/>
                <a:ea typeface="Avenir Next"/>
                <a:cs typeface="Avenir Next"/>
              </a:defRPr>
            </a:pPr>
            <a:r>
              <a:rPr kumimoji="0" sz="2625" b="1" i="0" u="none" strike="noStrike" kern="1200" cap="none" spc="0" normalizeH="0" baseline="0" noProof="0">
                <a:ln>
                  <a:noFill/>
                </a:ln>
                <a:solidFill>
                  <a:srgbClr val="121A2D"/>
                </a:solidFill>
                <a:effectLst/>
                <a:uLnTx/>
                <a:uFillTx/>
                <a:latin typeface="Avenir Next"/>
                <a:ea typeface="Avenir Next"/>
                <a:cs typeface="Avenir Next"/>
              </a:rPr>
              <a:t>Language-access policy at LA General</a:t>
            </a:r>
          </a:p>
        </p:txBody>
      </p:sp>
      <p:sp>
        <p:nvSpPr>
          <p:cNvPr id="3" name="Rectangle 2">
            <a:extLst>
              <a:ext uri="{FF2B5EF4-FFF2-40B4-BE49-F238E27FC236}">
                <a16:creationId xmlns:a16="http://schemas.microsoft.com/office/drawing/2014/main" id="{DB047933-CBF5-4BCC-A8DC-982B9A393E70}"/>
              </a:ext>
            </a:extLst>
          </p:cNvPr>
          <p:cNvSpPr>
            <a:spLocks noGrp="1"/>
          </p:cNvSpPr>
          <p:nvPr/>
        </p:nvSpPr>
        <p:spPr>
          <a:xfrm>
            <a:off x="685800" y="1485900"/>
            <a:ext cx="4857750" cy="12382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400" b="1">
                <a:solidFill>
                  <a:srgbClr val="121A2D"/>
                </a:solidFill>
                <a:latin typeface="Avenir Next"/>
                <a:ea typeface="Avenir Next"/>
                <a:cs typeface="Avenir Next"/>
              </a:defRPr>
            </a:pPr>
            <a:r>
              <a:rPr kumimoji="0" sz="2400" b="1" i="0" u="none" strike="noStrike" kern="1200" cap="none" spc="0" normalizeH="0" baseline="0" noProof="0">
                <a:ln>
                  <a:noFill/>
                </a:ln>
                <a:solidFill>
                  <a:srgbClr val="121A2D"/>
                </a:solidFill>
                <a:effectLst/>
                <a:uLnTx/>
                <a:uFillTx/>
                <a:latin typeface="Avenir Next"/>
                <a:ea typeface="Avenir Next"/>
                <a:cs typeface="Avenir Next"/>
              </a:rPr>
              <a:t>Three policy levels turn understandable communication into a care-coordination duty.</a:t>
            </a:r>
          </a:p>
        </p:txBody>
      </p:sp>
      <p:sp>
        <p:nvSpPr>
          <p:cNvPr id="4" name="Rectangle 3">
            <a:extLst>
              <a:ext uri="{FF2B5EF4-FFF2-40B4-BE49-F238E27FC236}">
                <a16:creationId xmlns:a16="http://schemas.microsoft.com/office/drawing/2014/main" id="{5468CFFC-B40F-441E-9249-DD34A0CE8DAC}"/>
              </a:ext>
            </a:extLst>
          </p:cNvPr>
          <p:cNvSpPr>
            <a:spLocks noGrp="1"/>
          </p:cNvSpPr>
          <p:nvPr/>
        </p:nvSpPr>
        <p:spPr>
          <a:xfrm>
            <a:off x="6477000" y="1428750"/>
            <a:ext cx="4667250" cy="3238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147D78"/>
                </a:solidFill>
                <a:latin typeface="Avenir Next"/>
                <a:ea typeface="Avenir Next"/>
                <a:cs typeface="Avenir Next"/>
              </a:defRPr>
            </a:pPr>
            <a:r>
              <a:rPr kumimoji="0" sz="1725" b="1" i="0" u="none" strike="noStrike" kern="1200" cap="none" spc="0" normalizeH="0" baseline="0" noProof="0">
                <a:ln>
                  <a:noFill/>
                </a:ln>
                <a:solidFill>
                  <a:srgbClr val="147D78"/>
                </a:solidFill>
                <a:effectLst/>
                <a:uLnTx/>
                <a:uFillTx/>
                <a:latin typeface="Avenir Next"/>
                <a:ea typeface="Avenir Next"/>
                <a:cs typeface="Avenir Next"/>
              </a:rPr>
              <a:t>Federal</a:t>
            </a:r>
          </a:p>
        </p:txBody>
      </p:sp>
      <p:sp>
        <p:nvSpPr>
          <p:cNvPr id="5" name="Rectangle 4">
            <a:extLst>
              <a:ext uri="{FF2B5EF4-FFF2-40B4-BE49-F238E27FC236}">
                <a16:creationId xmlns:a16="http://schemas.microsoft.com/office/drawing/2014/main" id="{291EF355-7068-42A8-ADA1-42624B5AA5EA}"/>
              </a:ext>
            </a:extLst>
          </p:cNvPr>
          <p:cNvSpPr>
            <a:spLocks noGrp="1"/>
          </p:cNvSpPr>
          <p:nvPr/>
        </p:nvSpPr>
        <p:spPr>
          <a:xfrm>
            <a:off x="6477000" y="1866900"/>
            <a:ext cx="4667250" cy="8191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425">
                <a:solidFill>
                  <a:srgbClr val="394457"/>
                </a:solidFill>
                <a:latin typeface="Avenir Next"/>
                <a:ea typeface="Avenir Next"/>
                <a:cs typeface="Avenir Next"/>
              </a:defRPr>
            </a:pPr>
            <a:r>
              <a:rPr kumimoji="0" sz="1425" b="0" i="0" u="none" strike="noStrike" kern="1200" cap="none" spc="0" normalizeH="0" baseline="0" noProof="0">
                <a:ln>
                  <a:noFill/>
                </a:ln>
                <a:solidFill>
                  <a:srgbClr val="394457"/>
                </a:solidFill>
                <a:effectLst/>
                <a:uLnTx/>
                <a:uFillTx/>
                <a:latin typeface="Avenir Next"/>
                <a:ea typeface="Avenir Next"/>
                <a:cs typeface="Avenir Next"/>
              </a:rPr>
              <a:t>ACA Section 1557 prohibits discrimination and requires meaningful access for patients with limited English proficiency.</a:t>
            </a:r>
          </a:p>
        </p:txBody>
      </p:sp>
      <p:sp>
        <p:nvSpPr>
          <p:cNvPr id="6" name="Rectangle 5">
            <a:extLst>
              <a:ext uri="{FF2B5EF4-FFF2-40B4-BE49-F238E27FC236}">
                <a16:creationId xmlns:a16="http://schemas.microsoft.com/office/drawing/2014/main" id="{A020E0AD-19A0-4560-B9A5-1F65C2AE5532}"/>
              </a:ext>
            </a:extLst>
          </p:cNvPr>
          <p:cNvSpPr>
            <a:spLocks noGrp="1"/>
          </p:cNvSpPr>
          <p:nvPr/>
        </p:nvSpPr>
        <p:spPr>
          <a:xfrm>
            <a:off x="6477000" y="2990850"/>
            <a:ext cx="4667250" cy="3238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147D78"/>
                </a:solidFill>
                <a:latin typeface="Avenir Next"/>
                <a:ea typeface="Avenir Next"/>
                <a:cs typeface="Avenir Next"/>
              </a:defRPr>
            </a:pPr>
            <a:r>
              <a:rPr kumimoji="0" sz="1725" b="1" i="0" u="none" strike="noStrike" kern="1200" cap="none" spc="0" normalizeH="0" baseline="0" noProof="0">
                <a:ln>
                  <a:noFill/>
                </a:ln>
                <a:solidFill>
                  <a:srgbClr val="147D78"/>
                </a:solidFill>
                <a:effectLst/>
                <a:uLnTx/>
                <a:uFillTx/>
                <a:latin typeface="Avenir Next"/>
                <a:ea typeface="Avenir Next"/>
                <a:cs typeface="Avenir Next"/>
              </a:rPr>
              <a:t>California</a:t>
            </a:r>
          </a:p>
        </p:txBody>
      </p:sp>
      <p:sp>
        <p:nvSpPr>
          <p:cNvPr id="7" name="Rectangle 6">
            <a:extLst>
              <a:ext uri="{FF2B5EF4-FFF2-40B4-BE49-F238E27FC236}">
                <a16:creationId xmlns:a16="http://schemas.microsoft.com/office/drawing/2014/main" id="{0F0F4D28-99C0-4A5A-81C2-382F7CCFE824}"/>
              </a:ext>
            </a:extLst>
          </p:cNvPr>
          <p:cNvSpPr>
            <a:spLocks noGrp="1"/>
          </p:cNvSpPr>
          <p:nvPr/>
        </p:nvSpPr>
        <p:spPr>
          <a:xfrm>
            <a:off x="6477000" y="3429000"/>
            <a:ext cx="4667250" cy="9715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425">
                <a:solidFill>
                  <a:srgbClr val="394457"/>
                </a:solidFill>
                <a:latin typeface="Avenir Next"/>
                <a:ea typeface="Avenir Next"/>
                <a:cs typeface="Avenir Next"/>
              </a:defRPr>
            </a:pPr>
            <a:r>
              <a:rPr kumimoji="0" sz="1425" b="0" i="0" u="none" strike="noStrike" kern="1200" cap="none" spc="0" normalizeH="0" baseline="0" noProof="0">
                <a:ln>
                  <a:noFill/>
                </a:ln>
                <a:solidFill>
                  <a:srgbClr val="394457"/>
                </a:solidFill>
                <a:effectLst/>
                <a:uLnTx/>
                <a:uFillTx/>
                <a:latin typeface="Avenir Next"/>
                <a:ea typeface="Avenir Next"/>
                <a:cs typeface="Avenir Next"/>
              </a:rPr>
              <a:t>Health and Safety Code §1259 requires general acute-care hospitals to maintain language-assistance policies and provide access to interpreters.</a:t>
            </a:r>
          </a:p>
        </p:txBody>
      </p:sp>
      <p:sp>
        <p:nvSpPr>
          <p:cNvPr id="8" name="Rectangle 7">
            <a:extLst>
              <a:ext uri="{FF2B5EF4-FFF2-40B4-BE49-F238E27FC236}">
                <a16:creationId xmlns:a16="http://schemas.microsoft.com/office/drawing/2014/main" id="{7D30F658-AB43-473E-A447-AFB27E8D9BA9}"/>
              </a:ext>
            </a:extLst>
          </p:cNvPr>
          <p:cNvSpPr>
            <a:spLocks noGrp="1"/>
          </p:cNvSpPr>
          <p:nvPr/>
        </p:nvSpPr>
        <p:spPr>
          <a:xfrm>
            <a:off x="6477000" y="4705350"/>
            <a:ext cx="4667250" cy="3238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147D78"/>
                </a:solidFill>
                <a:latin typeface="Avenir Next"/>
                <a:ea typeface="Avenir Next"/>
                <a:cs typeface="Avenir Next"/>
              </a:defRPr>
            </a:pPr>
            <a:r>
              <a:rPr kumimoji="0" sz="1725" b="1" i="0" u="none" strike="noStrike" kern="1200" cap="none" spc="0" normalizeH="0" baseline="0" noProof="0">
                <a:ln>
                  <a:noFill/>
                </a:ln>
                <a:solidFill>
                  <a:srgbClr val="147D78"/>
                </a:solidFill>
                <a:effectLst/>
                <a:uLnTx/>
                <a:uFillTx/>
                <a:latin typeface="Avenir Next"/>
                <a:ea typeface="Avenir Next"/>
                <a:cs typeface="Avenir Next"/>
              </a:rPr>
              <a:t>LA General Medical Center</a:t>
            </a:r>
          </a:p>
        </p:txBody>
      </p:sp>
      <p:sp>
        <p:nvSpPr>
          <p:cNvPr id="9" name="Rectangle 8">
            <a:extLst>
              <a:ext uri="{FF2B5EF4-FFF2-40B4-BE49-F238E27FC236}">
                <a16:creationId xmlns:a16="http://schemas.microsoft.com/office/drawing/2014/main" id="{0EBB1D74-3BA4-4F32-AFEF-2F7F9DAF561C}"/>
              </a:ext>
            </a:extLst>
          </p:cNvPr>
          <p:cNvSpPr>
            <a:spLocks noGrp="1"/>
          </p:cNvSpPr>
          <p:nvPr/>
        </p:nvSpPr>
        <p:spPr>
          <a:xfrm>
            <a:off x="6477000" y="5143500"/>
            <a:ext cx="4667250" cy="8382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425">
                <a:solidFill>
                  <a:srgbClr val="394457"/>
                </a:solidFill>
                <a:latin typeface="Avenir Next"/>
                <a:ea typeface="Avenir Next"/>
                <a:cs typeface="Avenir Next"/>
              </a:defRPr>
            </a:pPr>
            <a:r>
              <a:rPr kumimoji="0" sz="1425" b="0" i="0" u="none" strike="noStrike" kern="1200" cap="none" spc="0" normalizeH="0" baseline="0" noProof="0">
                <a:ln>
                  <a:noFill/>
                </a:ln>
                <a:solidFill>
                  <a:srgbClr val="394457"/>
                </a:solidFill>
                <a:effectLst/>
                <a:uLnTx/>
                <a:uFillTx/>
                <a:latin typeface="Avenir Next"/>
                <a:ea typeface="Avenir Next"/>
                <a:cs typeface="Avenir Next"/>
              </a:rPr>
              <a:t>Interpreter Services Policy 226 provides free, round-the-clock interpretation. Hospital guidance requires documenting language needs and services.</a:t>
            </a:r>
          </a:p>
        </p:txBody>
      </p:sp>
      <p:sp>
        <p:nvSpPr>
          <p:cNvPr id="10" name="Rectangle 9">
            <a:extLst>
              <a:ext uri="{FF2B5EF4-FFF2-40B4-BE49-F238E27FC236}">
                <a16:creationId xmlns:a16="http://schemas.microsoft.com/office/drawing/2014/main" id="{566AF6FB-B1E7-4CEC-82EA-F8E9D18F339C}"/>
              </a:ext>
            </a:extLst>
          </p:cNvPr>
          <p:cNvSpPr>
            <a:spLocks noGrp="1"/>
          </p:cNvSpPr>
          <p:nvPr/>
        </p:nvSpPr>
        <p:spPr>
          <a:xfrm>
            <a:off x="628650" y="6419850"/>
            <a:ext cx="10096500" cy="1905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788" i="1">
                <a:solidFill>
                  <a:srgbClr val="697386"/>
                </a:solidFill>
                <a:latin typeface="Avenir Next"/>
                <a:ea typeface="Avenir Next"/>
                <a:cs typeface="Avenir Next"/>
              </a:defRPr>
            </a:pPr>
            <a:endParaRPr kumimoji="0" sz="788" b="0" i="1" u="none" strike="noStrike" kern="1200" cap="none" spc="0" normalizeH="0" baseline="0" noProof="0" dirty="0">
              <a:ln>
                <a:noFill/>
              </a:ln>
              <a:solidFill>
                <a:srgbClr val="697386"/>
              </a:solidFill>
              <a:effectLst/>
              <a:uLnTx/>
              <a:uFillTx/>
              <a:latin typeface="Avenir Next"/>
              <a:ea typeface="Avenir Next"/>
              <a:cs typeface="Avenir Next"/>
            </a:endParaRPr>
          </a:p>
        </p:txBody>
      </p:sp>
    </p:spTree>
    <p:extLst>
      <p:ext uri="{BB962C8B-B14F-4D97-AF65-F5344CB8AC3E}">
        <p14:creationId xmlns:p14="http://schemas.microsoft.com/office/powerpoint/2010/main" val="71504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E955F9-096C-4AB2-A628-30B4FE7DBA33}"/>
              </a:ext>
            </a:extLst>
          </p:cNvPr>
          <p:cNvSpPr>
            <a:spLocks noGrp="1"/>
          </p:cNvSpPr>
          <p:nvPr/>
        </p:nvSpPr>
        <p:spPr>
          <a:xfrm>
            <a:off x="628650" y="428625"/>
            <a:ext cx="457200" cy="2286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975" b="1" spc="1">
                <a:solidFill>
                  <a:srgbClr val="E76F5D"/>
                </a:solidFill>
                <a:latin typeface="Avenir Next"/>
                <a:ea typeface="Avenir Next"/>
                <a:cs typeface="Avenir Next"/>
              </a:defRPr>
            </a:pPr>
            <a:endParaRPr kumimoji="0" sz="975" b="1" i="0" u="none" strike="noStrike" kern="1200" cap="none" spc="1" normalizeH="0" baseline="0" noProof="0" dirty="0">
              <a:ln>
                <a:noFill/>
              </a:ln>
              <a:solidFill>
                <a:srgbClr val="E76F5D"/>
              </a:solidFill>
              <a:effectLst/>
              <a:uLnTx/>
              <a:uFillTx/>
              <a:latin typeface="Avenir Next"/>
              <a:ea typeface="Avenir Next"/>
              <a:cs typeface="Avenir Next"/>
            </a:endParaRPr>
          </a:p>
        </p:txBody>
      </p:sp>
      <p:sp>
        <p:nvSpPr>
          <p:cNvPr id="2" name="Rectangle 1">
            <a:extLst>
              <a:ext uri="{FF2B5EF4-FFF2-40B4-BE49-F238E27FC236}">
                <a16:creationId xmlns:a16="http://schemas.microsoft.com/office/drawing/2014/main" id="{BA5A7727-5843-407F-807D-CF39B6653E34}"/>
              </a:ext>
            </a:extLst>
          </p:cNvPr>
          <p:cNvSpPr>
            <a:spLocks noGrp="1"/>
          </p:cNvSpPr>
          <p:nvPr/>
        </p:nvSpPr>
        <p:spPr>
          <a:xfrm>
            <a:off x="1181100" y="342900"/>
            <a:ext cx="10248900" cy="6858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625" b="1">
                <a:solidFill>
                  <a:srgbClr val="121A2D"/>
                </a:solidFill>
                <a:latin typeface="Avenir Next"/>
                <a:ea typeface="Avenir Next"/>
                <a:cs typeface="Avenir Next"/>
              </a:defRPr>
            </a:pPr>
            <a:r>
              <a:rPr kumimoji="0" sz="2625" b="1" i="0" u="none" strike="noStrike" kern="1200" cap="none" spc="0" normalizeH="0" baseline="0" noProof="0">
                <a:ln>
                  <a:noFill/>
                </a:ln>
                <a:solidFill>
                  <a:srgbClr val="121A2D"/>
                </a:solidFill>
                <a:effectLst/>
                <a:uLnTx/>
                <a:uFillTx/>
                <a:latin typeface="Avenir Next"/>
                <a:ea typeface="Avenir Next"/>
                <a:cs typeface="Avenir Next"/>
              </a:rPr>
              <a:t>Language access in LA General discharge planning</a:t>
            </a:r>
          </a:p>
        </p:txBody>
      </p:sp>
      <p:sp>
        <p:nvSpPr>
          <p:cNvPr id="3" name="Rectangle 2">
            <a:extLst>
              <a:ext uri="{FF2B5EF4-FFF2-40B4-BE49-F238E27FC236}">
                <a16:creationId xmlns:a16="http://schemas.microsoft.com/office/drawing/2014/main" id="{7EB6CA00-1D43-4ECD-9521-68E81E272542}"/>
              </a:ext>
            </a:extLst>
          </p:cNvPr>
          <p:cNvSpPr>
            <a:spLocks noGrp="1"/>
          </p:cNvSpPr>
          <p:nvPr/>
        </p:nvSpPr>
        <p:spPr>
          <a:xfrm>
            <a:off x="685800" y="1428750"/>
            <a:ext cx="10287000" cy="6096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175" b="1">
                <a:solidFill>
                  <a:srgbClr val="121A2D"/>
                </a:solidFill>
                <a:latin typeface="Avenir Next"/>
                <a:ea typeface="Avenir Next"/>
                <a:cs typeface="Avenir Next"/>
              </a:defRPr>
            </a:pPr>
            <a:r>
              <a:rPr kumimoji="0" sz="2175" b="1" i="0" u="none" strike="noStrike" kern="1200" cap="none" spc="0" normalizeH="0" baseline="0" noProof="0">
                <a:ln>
                  <a:noFill/>
                </a:ln>
                <a:solidFill>
                  <a:srgbClr val="121A2D"/>
                </a:solidFill>
                <a:effectLst/>
                <a:uLnTx/>
                <a:uFillTx/>
                <a:latin typeface="Avenir Next"/>
                <a:ea typeface="Avenir Next"/>
                <a:cs typeface="Avenir Next"/>
              </a:rPr>
              <a:t>Camila's fictional case illustrates communication duties for LA General teams.</a:t>
            </a:r>
          </a:p>
        </p:txBody>
      </p:sp>
      <p:sp>
        <p:nvSpPr>
          <p:cNvPr id="4" name="Rectangle 3">
            <a:extLst>
              <a:ext uri="{FF2B5EF4-FFF2-40B4-BE49-F238E27FC236}">
                <a16:creationId xmlns:a16="http://schemas.microsoft.com/office/drawing/2014/main" id="{08A142FF-8D04-4A9F-A2C9-B865B732ACC0}"/>
              </a:ext>
            </a:extLst>
          </p:cNvPr>
          <p:cNvSpPr>
            <a:spLocks noGrp="1"/>
          </p:cNvSpPr>
          <p:nvPr/>
        </p:nvSpPr>
        <p:spPr>
          <a:xfrm>
            <a:off x="1066800" y="2381250"/>
            <a:ext cx="9620250" cy="26860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500">
                <a:solidFill>
                  <a:srgbClr val="394457"/>
                </a:solidFill>
                <a:latin typeface="Avenir Next"/>
                <a:ea typeface="Avenir Next"/>
                <a:cs typeface="Avenir Next"/>
              </a:defRPr>
            </a:pPr>
            <a:r>
              <a:rPr kumimoji="0" sz="1500" b="0" i="0" u="none" strike="noStrike" kern="1200" cap="none" spc="0" normalizeH="0" baseline="0" noProof="0">
                <a:ln>
                  <a:noFill/>
                </a:ln>
                <a:solidFill>
                  <a:srgbClr val="394457"/>
                </a:solidFill>
                <a:effectLst/>
                <a:uLnTx/>
                <a:uFillTx/>
                <a:latin typeface="Avenir Next"/>
                <a:ea typeface="Avenir Next"/>
                <a:cs typeface="Avenir Next"/>
              </a:rPr>
              <a:t>•  Record Camila's preferred language and interpretation needs in the health record</a:t>
            </a:r>
          </a:p>
          <a:p>
            <a:pPr marL="0" marR="0" lvl="0" indent="0" algn="l" defTabSz="914400" rtl="0" eaLnBrk="1" fontAlgn="auto" latinLnBrk="0" hangingPunct="1">
              <a:lnSpc>
                <a:spcPct val="100000"/>
              </a:lnSpc>
              <a:spcBef>
                <a:spcPts val="0"/>
              </a:spcBef>
              <a:spcAft>
                <a:spcPts val="0"/>
              </a:spcAft>
              <a:buClrTx/>
              <a:buSzTx/>
              <a:buFontTx/>
              <a:buNone/>
              <a:tabLst/>
              <a:defRPr sz="1500">
                <a:solidFill>
                  <a:srgbClr val="394457"/>
                </a:solidFill>
                <a:latin typeface="Avenir Next"/>
                <a:ea typeface="Avenir Next"/>
                <a:cs typeface="Avenir Next"/>
              </a:defRPr>
            </a:pPr>
            <a:r>
              <a:rPr kumimoji="0" sz="1500" b="0" i="0" u="none" strike="noStrike" kern="1200" cap="none" spc="0" normalizeH="0" baseline="0" noProof="0">
                <a:ln>
                  <a:noFill/>
                </a:ln>
                <a:solidFill>
                  <a:srgbClr val="394457"/>
                </a:solidFill>
                <a:effectLst/>
                <a:uLnTx/>
                <a:uFillTx/>
                <a:latin typeface="Avenir Next"/>
                <a:ea typeface="Avenir Next"/>
                <a:cs typeface="Avenir Next"/>
              </a:rPr>
              <a:t>•  Use a qualified interpreter for education, consent, and discharge if assessment identifies a need</a:t>
            </a:r>
          </a:p>
          <a:p>
            <a:pPr marL="0" marR="0" lvl="0" indent="0" algn="l" defTabSz="914400" rtl="0" eaLnBrk="1" fontAlgn="auto" latinLnBrk="0" hangingPunct="1">
              <a:lnSpc>
                <a:spcPct val="100000"/>
              </a:lnSpc>
              <a:spcBef>
                <a:spcPts val="0"/>
              </a:spcBef>
              <a:spcAft>
                <a:spcPts val="0"/>
              </a:spcAft>
              <a:buClrTx/>
              <a:buSzTx/>
              <a:buFontTx/>
              <a:buNone/>
              <a:tabLst/>
              <a:defRPr sz="1500">
                <a:solidFill>
                  <a:srgbClr val="394457"/>
                </a:solidFill>
                <a:latin typeface="Avenir Next"/>
                <a:ea typeface="Avenir Next"/>
                <a:cs typeface="Avenir Next"/>
              </a:defRPr>
            </a:pPr>
            <a:r>
              <a:rPr kumimoji="0" sz="1500" b="0" i="0" u="none" strike="noStrike" kern="1200" cap="none" spc="0" normalizeH="0" baseline="0" noProof="0">
                <a:ln>
                  <a:noFill/>
                </a:ln>
                <a:solidFill>
                  <a:srgbClr val="394457"/>
                </a:solidFill>
                <a:effectLst/>
                <a:uLnTx/>
                <a:uFillTx/>
                <a:latin typeface="Avenir Next"/>
                <a:ea typeface="Avenir Next"/>
                <a:cs typeface="Avenir Next"/>
              </a:rPr>
              <a:t>•  Provide translated medication and self-management instructions when needed</a:t>
            </a:r>
          </a:p>
          <a:p>
            <a:pPr marL="0" marR="0" lvl="0" indent="0" algn="l" defTabSz="914400" rtl="0" eaLnBrk="1" fontAlgn="auto" latinLnBrk="0" hangingPunct="1">
              <a:lnSpc>
                <a:spcPct val="100000"/>
              </a:lnSpc>
              <a:spcBef>
                <a:spcPts val="0"/>
              </a:spcBef>
              <a:spcAft>
                <a:spcPts val="0"/>
              </a:spcAft>
              <a:buClrTx/>
              <a:buSzTx/>
              <a:buFontTx/>
              <a:buNone/>
              <a:tabLst/>
              <a:defRPr sz="1500">
                <a:solidFill>
                  <a:srgbClr val="394457"/>
                </a:solidFill>
                <a:latin typeface="Avenir Next"/>
                <a:ea typeface="Avenir Next"/>
                <a:cs typeface="Avenir Next"/>
              </a:defRPr>
            </a:pPr>
            <a:r>
              <a:rPr kumimoji="0" sz="1500" b="0" i="0" u="none" strike="noStrike" kern="1200" cap="none" spc="0" normalizeH="0" baseline="0" noProof="0">
                <a:ln>
                  <a:noFill/>
                </a:ln>
                <a:solidFill>
                  <a:srgbClr val="394457"/>
                </a:solidFill>
                <a:effectLst/>
                <a:uLnTx/>
                <a:uFillTx/>
                <a:latin typeface="Avenir Next"/>
                <a:ea typeface="Avenir Next"/>
                <a:cs typeface="Avenir Next"/>
              </a:rPr>
              <a:t>•  Document the language service used, including a refusal of offered assistance</a:t>
            </a:r>
          </a:p>
          <a:p>
            <a:pPr marL="0" marR="0" lvl="0" indent="0" algn="l" defTabSz="914400" rtl="0" eaLnBrk="1" fontAlgn="auto" latinLnBrk="0" hangingPunct="1">
              <a:lnSpc>
                <a:spcPct val="100000"/>
              </a:lnSpc>
              <a:spcBef>
                <a:spcPts val="0"/>
              </a:spcBef>
              <a:spcAft>
                <a:spcPts val="0"/>
              </a:spcAft>
              <a:buClrTx/>
              <a:buSzTx/>
              <a:buFontTx/>
              <a:buNone/>
              <a:tabLst/>
              <a:defRPr sz="1500">
                <a:solidFill>
                  <a:srgbClr val="394457"/>
                </a:solidFill>
                <a:latin typeface="Avenir Next"/>
                <a:ea typeface="Avenir Next"/>
                <a:cs typeface="Avenir Next"/>
              </a:defRPr>
            </a:pPr>
            <a:r>
              <a:rPr kumimoji="0" sz="1500" b="0" i="0" u="none" strike="noStrike" kern="1200" cap="none" spc="0" normalizeH="0" baseline="0" noProof="0">
                <a:ln>
                  <a:noFill/>
                </a:ln>
                <a:solidFill>
                  <a:srgbClr val="394457"/>
                </a:solidFill>
                <a:effectLst/>
                <a:uLnTx/>
                <a:uFillTx/>
                <a:latin typeface="Avenir Next"/>
                <a:ea typeface="Avenir Next"/>
                <a:cs typeface="Avenir Next"/>
              </a:rPr>
              <a:t>•  Carry Camila's communication needs into pharmacy, education, and follow-up referrals</a:t>
            </a:r>
          </a:p>
        </p:txBody>
      </p:sp>
      <p:sp>
        <p:nvSpPr>
          <p:cNvPr id="5" name="Rectangle 4">
            <a:extLst>
              <a:ext uri="{FF2B5EF4-FFF2-40B4-BE49-F238E27FC236}">
                <a16:creationId xmlns:a16="http://schemas.microsoft.com/office/drawing/2014/main" id="{71BF10BF-A595-41B5-8021-AD8F9EDE2AC5}"/>
              </a:ext>
            </a:extLst>
          </p:cNvPr>
          <p:cNvSpPr>
            <a:spLocks noGrp="1"/>
          </p:cNvSpPr>
          <p:nvPr/>
        </p:nvSpPr>
        <p:spPr>
          <a:xfrm>
            <a:off x="1066800" y="5219700"/>
            <a:ext cx="9334500" cy="685800"/>
          </a:xfrm>
          <a:prstGeom prst="rect">
            <a:avLst/>
          </a:prstGeom>
          <a:solidFill>
            <a:srgbClr val="E8EFED"/>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6" name="Rectangle 5">
            <a:extLst>
              <a:ext uri="{FF2B5EF4-FFF2-40B4-BE49-F238E27FC236}">
                <a16:creationId xmlns:a16="http://schemas.microsoft.com/office/drawing/2014/main" id="{670798A5-CB1A-478F-9874-865D5EFDB419}"/>
              </a:ext>
            </a:extLst>
          </p:cNvPr>
          <p:cNvSpPr>
            <a:spLocks noGrp="1"/>
          </p:cNvSpPr>
          <p:nvPr/>
        </p:nvSpPr>
        <p:spPr>
          <a:xfrm>
            <a:off x="1390650" y="5372100"/>
            <a:ext cx="8686800" cy="4000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147D78"/>
                </a:solidFill>
                <a:latin typeface="Avenir Next"/>
                <a:ea typeface="Avenir Next"/>
                <a:cs typeface="Avenir Next"/>
              </a:defRPr>
            </a:pPr>
            <a:r>
              <a:rPr kumimoji="0" sz="1500" b="1" i="0" u="none" strike="noStrike" kern="1200" cap="none" spc="0" normalizeH="0" baseline="0" noProof="0">
                <a:ln>
                  <a:noFill/>
                </a:ln>
                <a:solidFill>
                  <a:srgbClr val="147D78"/>
                </a:solidFill>
                <a:effectLst/>
                <a:uLnTx/>
                <a:uFillTx/>
                <a:latin typeface="Avenir Next"/>
                <a:ea typeface="Avenir Next"/>
                <a:cs typeface="Avenir Next"/>
              </a:rPr>
              <a:t>Without qualified communication, autonomy, privacy, medication safety, and equitable access are at risk.</a:t>
            </a:r>
          </a:p>
        </p:txBody>
      </p:sp>
      <p:sp>
        <p:nvSpPr>
          <p:cNvPr id="7" name="Rectangle 6">
            <a:extLst>
              <a:ext uri="{FF2B5EF4-FFF2-40B4-BE49-F238E27FC236}">
                <a16:creationId xmlns:a16="http://schemas.microsoft.com/office/drawing/2014/main" id="{6646DCA0-5030-4129-AF7A-82F30648A42D}"/>
              </a:ext>
            </a:extLst>
          </p:cNvPr>
          <p:cNvSpPr>
            <a:spLocks noGrp="1"/>
          </p:cNvSpPr>
          <p:nvPr/>
        </p:nvSpPr>
        <p:spPr>
          <a:xfrm>
            <a:off x="628650" y="6419850"/>
            <a:ext cx="10096500" cy="1905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788" i="1">
                <a:solidFill>
                  <a:srgbClr val="697386"/>
                </a:solidFill>
                <a:latin typeface="Avenir Next"/>
                <a:ea typeface="Avenir Next"/>
                <a:cs typeface="Avenir Next"/>
              </a:defRPr>
            </a:pPr>
            <a:endParaRPr kumimoji="0" sz="788" b="0" i="1" u="none" strike="noStrike" kern="1200" cap="none" spc="0" normalizeH="0" baseline="0" noProof="0" dirty="0">
              <a:ln>
                <a:noFill/>
              </a:ln>
              <a:solidFill>
                <a:srgbClr val="697386"/>
              </a:solidFill>
              <a:effectLst/>
              <a:uLnTx/>
              <a:uFillTx/>
              <a:latin typeface="Avenir Next"/>
              <a:ea typeface="Avenir Next"/>
              <a:cs typeface="Avenir Next"/>
            </a:endParaRPr>
          </a:p>
        </p:txBody>
      </p:sp>
    </p:spTree>
    <p:extLst>
      <p:ext uri="{BB962C8B-B14F-4D97-AF65-F5344CB8AC3E}">
        <p14:creationId xmlns:p14="http://schemas.microsoft.com/office/powerpoint/2010/main" val="1192970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F2E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E11BE0-1A64-441C-9D6D-FDDDD91A9C11}"/>
              </a:ext>
            </a:extLst>
          </p:cNvPr>
          <p:cNvSpPr>
            <a:spLocks noGrp="1"/>
          </p:cNvSpPr>
          <p:nvPr/>
        </p:nvSpPr>
        <p:spPr>
          <a:xfrm>
            <a:off x="1181100" y="342900"/>
            <a:ext cx="10248900" cy="6858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625" b="1">
                <a:solidFill>
                  <a:srgbClr val="121A2D"/>
                </a:solidFill>
                <a:latin typeface="Avenir Next"/>
                <a:ea typeface="Avenir Next"/>
                <a:cs typeface="Avenir Next"/>
              </a:defRPr>
            </a:pPr>
            <a:r>
              <a:rPr kumimoji="0" sz="2625" b="1" i="0" u="none" strike="noStrike" kern="1200" cap="none" spc="0" normalizeH="0" baseline="0" noProof="0">
                <a:ln>
                  <a:noFill/>
                </a:ln>
                <a:solidFill>
                  <a:srgbClr val="121A2D"/>
                </a:solidFill>
                <a:effectLst/>
                <a:uLnTx/>
                <a:uFillTx/>
                <a:latin typeface="Avenir Next"/>
                <a:ea typeface="Avenir Next"/>
                <a:cs typeface="Avenir Next"/>
              </a:rPr>
              <a:t>The Code of Ethics changes nursing practice</a:t>
            </a:r>
          </a:p>
        </p:txBody>
      </p:sp>
      <p:sp>
        <p:nvSpPr>
          <p:cNvPr id="3" name="Rectangle 2">
            <a:extLst>
              <a:ext uri="{FF2B5EF4-FFF2-40B4-BE49-F238E27FC236}">
                <a16:creationId xmlns:a16="http://schemas.microsoft.com/office/drawing/2014/main" id="{784AA56D-F0F1-4893-A29D-F06D4BAC089D}"/>
              </a:ext>
            </a:extLst>
          </p:cNvPr>
          <p:cNvSpPr>
            <a:spLocks noGrp="1"/>
          </p:cNvSpPr>
          <p:nvPr/>
        </p:nvSpPr>
        <p:spPr>
          <a:xfrm>
            <a:off x="685800" y="1428750"/>
            <a:ext cx="4762500" cy="4248150"/>
          </a:xfrm>
          <a:prstGeom prst="rect">
            <a:avLst/>
          </a:prstGeom>
          <a:solidFill>
            <a:srgbClr val="121A2D"/>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4" name="Rectangle 3">
            <a:extLst>
              <a:ext uri="{FF2B5EF4-FFF2-40B4-BE49-F238E27FC236}">
                <a16:creationId xmlns:a16="http://schemas.microsoft.com/office/drawing/2014/main" id="{6C703C0E-3B97-454B-A530-26DDBFCD0451}"/>
              </a:ext>
            </a:extLst>
          </p:cNvPr>
          <p:cNvSpPr>
            <a:spLocks noGrp="1"/>
          </p:cNvSpPr>
          <p:nvPr/>
        </p:nvSpPr>
        <p:spPr>
          <a:xfrm>
            <a:off x="1066800" y="1962150"/>
            <a:ext cx="4000500" cy="20002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175" b="1" i="1">
                <a:solidFill>
                  <a:srgbClr val="FFFFFF"/>
                </a:solidFill>
                <a:latin typeface="Georgia"/>
                <a:ea typeface="Georgia"/>
                <a:cs typeface="Georgia"/>
              </a:defRPr>
            </a:pPr>
            <a:r>
              <a:rPr kumimoji="0" sz="2175" b="1" i="1" u="none" strike="noStrike" kern="1200" cap="none" spc="0" normalizeH="0" baseline="0" noProof="0">
                <a:ln>
                  <a:noFill/>
                </a:ln>
                <a:solidFill>
                  <a:srgbClr val="FFFFFF"/>
                </a:solidFill>
                <a:effectLst/>
                <a:uLnTx/>
                <a:uFillTx/>
                <a:latin typeface="Georgia"/>
                <a:ea typeface="Georgia"/>
                <a:cs typeface="Georgia"/>
              </a:rPr>
              <a:t>“Nurses respect and integrate patient values and decision-making processes that are rooted in the patient's individual culture.”</a:t>
            </a:r>
          </a:p>
        </p:txBody>
      </p:sp>
      <p:sp>
        <p:nvSpPr>
          <p:cNvPr id="5" name="Rectangle 4">
            <a:extLst>
              <a:ext uri="{FF2B5EF4-FFF2-40B4-BE49-F238E27FC236}">
                <a16:creationId xmlns:a16="http://schemas.microsoft.com/office/drawing/2014/main" id="{D10D6A37-2B42-446F-A78D-1336B4888903}"/>
              </a:ext>
            </a:extLst>
          </p:cNvPr>
          <p:cNvSpPr>
            <a:spLocks noGrp="1"/>
          </p:cNvSpPr>
          <p:nvPr/>
        </p:nvSpPr>
        <p:spPr>
          <a:xfrm>
            <a:off x="1219200" y="4762500"/>
            <a:ext cx="3714750" cy="3048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125" b="1">
                <a:solidFill>
                  <a:srgbClr val="E5B24B"/>
                </a:solidFill>
                <a:latin typeface="Avenir Next"/>
                <a:ea typeface="Avenir Next"/>
                <a:cs typeface="Avenir Next"/>
              </a:defRPr>
            </a:pPr>
            <a:r>
              <a:rPr kumimoji="0" sz="1125" b="1" i="0" u="none" strike="noStrike" kern="1200" cap="none" spc="0" normalizeH="0" baseline="0" noProof="0">
                <a:ln>
                  <a:noFill/>
                </a:ln>
                <a:solidFill>
                  <a:srgbClr val="E5B24B"/>
                </a:solidFill>
                <a:effectLst/>
                <a:uLnTx/>
                <a:uFillTx/>
                <a:latin typeface="Avenir Next"/>
                <a:ea typeface="Avenir Next"/>
                <a:cs typeface="Avenir Next"/>
              </a:rPr>
              <a:t>ANA Code of Ethics, Provision 1.4</a:t>
            </a:r>
          </a:p>
        </p:txBody>
      </p:sp>
      <p:sp>
        <p:nvSpPr>
          <p:cNvPr id="6" name="Rectangle 5">
            <a:extLst>
              <a:ext uri="{FF2B5EF4-FFF2-40B4-BE49-F238E27FC236}">
                <a16:creationId xmlns:a16="http://schemas.microsoft.com/office/drawing/2014/main" id="{397662D1-05C0-4F2A-8E85-FA7D9CF6D89A}"/>
              </a:ext>
            </a:extLst>
          </p:cNvPr>
          <p:cNvSpPr>
            <a:spLocks noGrp="1"/>
          </p:cNvSpPr>
          <p:nvPr/>
        </p:nvSpPr>
        <p:spPr>
          <a:xfrm>
            <a:off x="6076950" y="1581150"/>
            <a:ext cx="1524000" cy="2857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650" b="1">
                <a:solidFill>
                  <a:srgbClr val="147D78"/>
                </a:solidFill>
                <a:latin typeface="Avenir Next"/>
                <a:ea typeface="Avenir Next"/>
                <a:cs typeface="Avenir Next"/>
              </a:defRPr>
            </a:pPr>
            <a:r>
              <a:rPr kumimoji="0" sz="1650" b="1" i="0" u="none" strike="noStrike" kern="1200" cap="none" spc="0" normalizeH="0" baseline="0" noProof="0">
                <a:ln>
                  <a:noFill/>
                </a:ln>
                <a:solidFill>
                  <a:srgbClr val="147D78"/>
                </a:solidFill>
                <a:effectLst/>
                <a:uLnTx/>
                <a:uFillTx/>
                <a:latin typeface="Avenir Next"/>
                <a:ea typeface="Avenir Next"/>
                <a:cs typeface="Avenir Next"/>
              </a:rPr>
              <a:t>Listen</a:t>
            </a:r>
          </a:p>
        </p:txBody>
      </p:sp>
      <p:sp>
        <p:nvSpPr>
          <p:cNvPr id="7" name="Rectangle 6">
            <a:extLst>
              <a:ext uri="{FF2B5EF4-FFF2-40B4-BE49-F238E27FC236}">
                <a16:creationId xmlns:a16="http://schemas.microsoft.com/office/drawing/2014/main" id="{1E92D291-51AD-4DB3-AD78-986292EE1538}"/>
              </a:ext>
            </a:extLst>
          </p:cNvPr>
          <p:cNvSpPr>
            <a:spLocks noGrp="1"/>
          </p:cNvSpPr>
          <p:nvPr/>
        </p:nvSpPr>
        <p:spPr>
          <a:xfrm>
            <a:off x="7658100" y="1562100"/>
            <a:ext cx="3429000" cy="5905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350">
                <a:solidFill>
                  <a:srgbClr val="394457"/>
                </a:solidFill>
                <a:latin typeface="Avenir Next"/>
                <a:ea typeface="Avenir Next"/>
                <a:cs typeface="Avenir Next"/>
              </a:defRPr>
            </a:pPr>
            <a:r>
              <a:rPr kumimoji="0" sz="1350" b="0" i="0" u="none" strike="noStrike" kern="1200" cap="none" spc="0" normalizeH="0" baseline="0" noProof="0">
                <a:ln>
                  <a:noFill/>
                </a:ln>
                <a:solidFill>
                  <a:srgbClr val="394457"/>
                </a:solidFill>
                <a:effectLst/>
                <a:uLnTx/>
                <a:uFillTx/>
                <a:latin typeface="Avenir Next"/>
                <a:ea typeface="Avenir Next"/>
                <a:cs typeface="Avenir Next"/>
              </a:rPr>
              <a:t>Ask what matters to Camila before finalizing the plan.</a:t>
            </a:r>
          </a:p>
        </p:txBody>
      </p:sp>
      <p:sp>
        <p:nvSpPr>
          <p:cNvPr id="8" name="Rectangle 7">
            <a:extLst>
              <a:ext uri="{FF2B5EF4-FFF2-40B4-BE49-F238E27FC236}">
                <a16:creationId xmlns:a16="http://schemas.microsoft.com/office/drawing/2014/main" id="{17C485A9-1F86-4E95-84BF-3A1AC17B471C}"/>
              </a:ext>
            </a:extLst>
          </p:cNvPr>
          <p:cNvSpPr>
            <a:spLocks noGrp="1"/>
          </p:cNvSpPr>
          <p:nvPr/>
        </p:nvSpPr>
        <p:spPr>
          <a:xfrm>
            <a:off x="6076950" y="2609850"/>
            <a:ext cx="1524000" cy="2857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650" b="1">
                <a:solidFill>
                  <a:srgbClr val="147D78"/>
                </a:solidFill>
                <a:latin typeface="Avenir Next"/>
                <a:ea typeface="Avenir Next"/>
                <a:cs typeface="Avenir Next"/>
              </a:defRPr>
            </a:pPr>
            <a:r>
              <a:rPr kumimoji="0" sz="1650" b="1" i="0" u="none" strike="noStrike" kern="1200" cap="none" spc="0" normalizeH="0" baseline="0" noProof="0">
                <a:ln>
                  <a:noFill/>
                </a:ln>
                <a:solidFill>
                  <a:srgbClr val="147D78"/>
                </a:solidFill>
                <a:effectLst/>
                <a:uLnTx/>
                <a:uFillTx/>
                <a:latin typeface="Avenir Next"/>
                <a:ea typeface="Avenir Next"/>
                <a:cs typeface="Avenir Next"/>
              </a:rPr>
              <a:t>Explain</a:t>
            </a:r>
          </a:p>
        </p:txBody>
      </p:sp>
      <p:sp>
        <p:nvSpPr>
          <p:cNvPr id="9" name="Rectangle 8">
            <a:extLst>
              <a:ext uri="{FF2B5EF4-FFF2-40B4-BE49-F238E27FC236}">
                <a16:creationId xmlns:a16="http://schemas.microsoft.com/office/drawing/2014/main" id="{950DAF70-70E6-4E62-88E0-9B2970115449}"/>
              </a:ext>
            </a:extLst>
          </p:cNvPr>
          <p:cNvSpPr>
            <a:spLocks noGrp="1"/>
          </p:cNvSpPr>
          <p:nvPr/>
        </p:nvSpPr>
        <p:spPr>
          <a:xfrm>
            <a:off x="7658100" y="2590800"/>
            <a:ext cx="3429000" cy="5905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350">
                <a:solidFill>
                  <a:srgbClr val="394457"/>
                </a:solidFill>
                <a:latin typeface="Avenir Next"/>
                <a:ea typeface="Avenir Next"/>
                <a:cs typeface="Avenir Next"/>
              </a:defRPr>
            </a:pPr>
            <a:r>
              <a:rPr kumimoji="0" sz="1350" b="0" i="0" u="none" strike="noStrike" kern="1200" cap="none" spc="0" normalizeH="0" baseline="0" noProof="0">
                <a:ln>
                  <a:noFill/>
                </a:ln>
                <a:solidFill>
                  <a:srgbClr val="394457"/>
                </a:solidFill>
                <a:effectLst/>
                <a:uLnTx/>
                <a:uFillTx/>
                <a:latin typeface="Avenir Next"/>
                <a:ea typeface="Avenir Next"/>
                <a:cs typeface="Avenir Next"/>
              </a:rPr>
              <a:t>Use plain language and confirm understanding.</a:t>
            </a:r>
          </a:p>
        </p:txBody>
      </p:sp>
      <p:sp>
        <p:nvSpPr>
          <p:cNvPr id="10" name="Rectangle 9">
            <a:extLst>
              <a:ext uri="{FF2B5EF4-FFF2-40B4-BE49-F238E27FC236}">
                <a16:creationId xmlns:a16="http://schemas.microsoft.com/office/drawing/2014/main" id="{F0DB0A50-E155-4FCD-A268-390E99B1523B}"/>
              </a:ext>
            </a:extLst>
          </p:cNvPr>
          <p:cNvSpPr>
            <a:spLocks noGrp="1"/>
          </p:cNvSpPr>
          <p:nvPr/>
        </p:nvSpPr>
        <p:spPr>
          <a:xfrm>
            <a:off x="6076950" y="3638550"/>
            <a:ext cx="1524000" cy="2857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650" b="1">
                <a:solidFill>
                  <a:srgbClr val="E76F5D"/>
                </a:solidFill>
                <a:latin typeface="Avenir Next"/>
                <a:ea typeface="Avenir Next"/>
                <a:cs typeface="Avenir Next"/>
              </a:defRPr>
            </a:pPr>
            <a:r>
              <a:rPr kumimoji="0" sz="1650" b="1" i="0" u="none" strike="noStrike" kern="1200" cap="none" spc="0" normalizeH="0" baseline="0" noProof="0">
                <a:ln>
                  <a:noFill/>
                </a:ln>
                <a:solidFill>
                  <a:srgbClr val="E76F5D"/>
                </a:solidFill>
                <a:effectLst/>
                <a:uLnTx/>
                <a:uFillTx/>
                <a:latin typeface="Avenir Next"/>
                <a:ea typeface="Avenir Next"/>
                <a:cs typeface="Avenir Next"/>
              </a:rPr>
              <a:t>Advocate</a:t>
            </a:r>
          </a:p>
        </p:txBody>
      </p:sp>
      <p:sp>
        <p:nvSpPr>
          <p:cNvPr id="11" name="Rectangle 10">
            <a:extLst>
              <a:ext uri="{FF2B5EF4-FFF2-40B4-BE49-F238E27FC236}">
                <a16:creationId xmlns:a16="http://schemas.microsoft.com/office/drawing/2014/main" id="{77DA28DB-D7F6-4BA4-8185-95B3D5004A39}"/>
              </a:ext>
            </a:extLst>
          </p:cNvPr>
          <p:cNvSpPr>
            <a:spLocks noGrp="1"/>
          </p:cNvSpPr>
          <p:nvPr/>
        </p:nvSpPr>
        <p:spPr>
          <a:xfrm>
            <a:off x="7658100" y="3619500"/>
            <a:ext cx="3429000" cy="5905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350">
                <a:solidFill>
                  <a:srgbClr val="394457"/>
                </a:solidFill>
                <a:latin typeface="Avenir Next"/>
                <a:ea typeface="Avenir Next"/>
                <a:cs typeface="Avenir Next"/>
              </a:defRPr>
            </a:pPr>
            <a:r>
              <a:rPr kumimoji="0" sz="1350" b="0" i="0" u="none" strike="noStrike" kern="1200" cap="none" spc="0" normalizeH="0" baseline="0" noProof="0">
                <a:ln>
                  <a:noFill/>
                </a:ln>
                <a:solidFill>
                  <a:srgbClr val="394457"/>
                </a:solidFill>
                <a:effectLst/>
                <a:uLnTx/>
                <a:uFillTx/>
                <a:latin typeface="Avenir Next"/>
                <a:ea typeface="Avenir Next"/>
                <a:cs typeface="Avenir Next"/>
              </a:rPr>
              <a:t>Escalate barriers to interpretation, supplies, or follow-up.</a:t>
            </a:r>
          </a:p>
        </p:txBody>
      </p:sp>
      <p:sp>
        <p:nvSpPr>
          <p:cNvPr id="12" name="Rectangle 11">
            <a:extLst>
              <a:ext uri="{FF2B5EF4-FFF2-40B4-BE49-F238E27FC236}">
                <a16:creationId xmlns:a16="http://schemas.microsoft.com/office/drawing/2014/main" id="{E63C9F4A-6ACE-4A14-A734-B0E0A5AA623D}"/>
              </a:ext>
            </a:extLst>
          </p:cNvPr>
          <p:cNvSpPr>
            <a:spLocks noGrp="1"/>
          </p:cNvSpPr>
          <p:nvPr/>
        </p:nvSpPr>
        <p:spPr>
          <a:xfrm>
            <a:off x="6076950" y="4667250"/>
            <a:ext cx="1524000" cy="2857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650" b="1">
                <a:solidFill>
                  <a:srgbClr val="147D78"/>
                </a:solidFill>
                <a:latin typeface="Avenir Next"/>
                <a:ea typeface="Avenir Next"/>
                <a:cs typeface="Avenir Next"/>
              </a:defRPr>
            </a:pPr>
            <a:r>
              <a:rPr kumimoji="0" sz="1650" b="1" i="0" u="none" strike="noStrike" kern="1200" cap="none" spc="0" normalizeH="0" baseline="0" noProof="0">
                <a:ln>
                  <a:noFill/>
                </a:ln>
                <a:solidFill>
                  <a:srgbClr val="147D78"/>
                </a:solidFill>
                <a:effectLst/>
                <a:uLnTx/>
                <a:uFillTx/>
                <a:latin typeface="Avenir Next"/>
                <a:ea typeface="Avenir Next"/>
                <a:cs typeface="Avenir Next"/>
              </a:rPr>
              <a:t>Coordinate</a:t>
            </a:r>
          </a:p>
        </p:txBody>
      </p:sp>
      <p:sp>
        <p:nvSpPr>
          <p:cNvPr id="13" name="Rectangle 12">
            <a:extLst>
              <a:ext uri="{FF2B5EF4-FFF2-40B4-BE49-F238E27FC236}">
                <a16:creationId xmlns:a16="http://schemas.microsoft.com/office/drawing/2014/main" id="{5588A326-3B89-4CE6-8CC1-8E897CA49417}"/>
              </a:ext>
            </a:extLst>
          </p:cNvPr>
          <p:cNvSpPr>
            <a:spLocks noGrp="1"/>
          </p:cNvSpPr>
          <p:nvPr/>
        </p:nvSpPr>
        <p:spPr>
          <a:xfrm>
            <a:off x="7658100" y="4648200"/>
            <a:ext cx="3429000" cy="5905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350">
                <a:solidFill>
                  <a:srgbClr val="394457"/>
                </a:solidFill>
                <a:latin typeface="Avenir Next"/>
                <a:ea typeface="Avenir Next"/>
                <a:cs typeface="Avenir Next"/>
              </a:defRPr>
            </a:pPr>
            <a:r>
              <a:rPr kumimoji="0" sz="1350" b="0" i="0" u="none" strike="noStrike" kern="1200" cap="none" spc="0" normalizeH="0" baseline="0" noProof="0">
                <a:ln>
                  <a:noFill/>
                </a:ln>
                <a:solidFill>
                  <a:srgbClr val="394457"/>
                </a:solidFill>
                <a:effectLst/>
                <a:uLnTx/>
                <a:uFillTx/>
                <a:latin typeface="Avenir Next"/>
                <a:ea typeface="Avenir Next"/>
                <a:cs typeface="Avenir Next"/>
              </a:rPr>
              <a:t>Carry Camila's preferences across settings.</a:t>
            </a:r>
          </a:p>
        </p:txBody>
      </p:sp>
      <p:sp>
        <p:nvSpPr>
          <p:cNvPr id="14" name="Rectangle 13">
            <a:extLst>
              <a:ext uri="{FF2B5EF4-FFF2-40B4-BE49-F238E27FC236}">
                <a16:creationId xmlns:a16="http://schemas.microsoft.com/office/drawing/2014/main" id="{10E68C2A-6817-442E-AC7B-BCB1C71D6AE0}"/>
              </a:ext>
            </a:extLst>
          </p:cNvPr>
          <p:cNvSpPr>
            <a:spLocks noGrp="1"/>
          </p:cNvSpPr>
          <p:nvPr/>
        </p:nvSpPr>
        <p:spPr>
          <a:xfrm>
            <a:off x="628650" y="6419850"/>
            <a:ext cx="10096500" cy="1905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788" i="1">
                <a:solidFill>
                  <a:srgbClr val="697386"/>
                </a:solidFill>
                <a:latin typeface="Avenir Next"/>
                <a:ea typeface="Avenir Next"/>
                <a:cs typeface="Avenir Next"/>
              </a:defRPr>
            </a:pPr>
            <a:endParaRPr kumimoji="0" sz="788" b="0" i="1" u="none" strike="noStrike" kern="1200" cap="none" spc="0" normalizeH="0" baseline="0" noProof="0" dirty="0">
              <a:ln>
                <a:noFill/>
              </a:ln>
              <a:solidFill>
                <a:srgbClr val="697386"/>
              </a:solidFill>
              <a:effectLst/>
              <a:uLnTx/>
              <a:uFillTx/>
              <a:latin typeface="Avenir Next"/>
              <a:ea typeface="Avenir Next"/>
              <a:cs typeface="Avenir Next"/>
            </a:endParaRPr>
          </a:p>
        </p:txBody>
      </p:sp>
      <p:sp>
        <p:nvSpPr>
          <p:cNvPr id="15" name="Rectangle 14">
            <a:extLst>
              <a:ext uri="{FF2B5EF4-FFF2-40B4-BE49-F238E27FC236}">
                <a16:creationId xmlns:a16="http://schemas.microsoft.com/office/drawing/2014/main" id="{5D032FC4-9BC0-4E6D-8E54-764CD418E65A}"/>
              </a:ext>
            </a:extLst>
          </p:cNvPr>
          <p:cNvSpPr>
            <a:spLocks noGrp="1"/>
          </p:cNvSpPr>
          <p:nvPr/>
        </p:nvSpPr>
        <p:spPr>
          <a:xfrm>
            <a:off x="11049000" y="6419850"/>
            <a:ext cx="400050" cy="1905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825" b="1">
                <a:solidFill>
                  <a:srgbClr val="E76F5D"/>
                </a:solidFill>
                <a:latin typeface="Avenir Next"/>
                <a:ea typeface="Avenir Next"/>
                <a:cs typeface="Avenir Next"/>
              </a:defRPr>
            </a:pPr>
            <a:endParaRPr kumimoji="0" sz="825" b="1" i="0" u="none" strike="noStrike" kern="1200" cap="none" spc="0" normalizeH="0" baseline="0" noProof="0" dirty="0">
              <a:ln>
                <a:noFill/>
              </a:ln>
              <a:solidFill>
                <a:srgbClr val="E76F5D"/>
              </a:solidFill>
              <a:effectLst/>
              <a:uLnTx/>
              <a:uFillTx/>
              <a:latin typeface="Avenir Next"/>
              <a:ea typeface="Avenir Next"/>
              <a:cs typeface="Avenir Next"/>
            </a:endParaRPr>
          </a:p>
        </p:txBody>
      </p:sp>
    </p:spTree>
    <p:extLst>
      <p:ext uri="{BB962C8B-B14F-4D97-AF65-F5344CB8AC3E}">
        <p14:creationId xmlns:p14="http://schemas.microsoft.com/office/powerpoint/2010/main" val="1499656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CF14D1-991F-4BAE-BDF1-AC45343CC6B0}"/>
              </a:ext>
            </a:extLst>
          </p:cNvPr>
          <p:cNvSpPr>
            <a:spLocks noGrp="1"/>
          </p:cNvSpPr>
          <p:nvPr/>
        </p:nvSpPr>
        <p:spPr>
          <a:xfrm>
            <a:off x="628650" y="428625"/>
            <a:ext cx="457200" cy="2286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975" b="1" spc="1">
                <a:solidFill>
                  <a:srgbClr val="E76F5D"/>
                </a:solidFill>
                <a:latin typeface="Avenir Next"/>
                <a:ea typeface="Avenir Next"/>
                <a:cs typeface="Avenir Next"/>
              </a:defRPr>
            </a:pPr>
            <a:endParaRPr kumimoji="0" sz="975" b="1" i="0" u="none" strike="noStrike" kern="1200" cap="none" spc="1" normalizeH="0" baseline="0" noProof="0" dirty="0">
              <a:ln>
                <a:noFill/>
              </a:ln>
              <a:solidFill>
                <a:srgbClr val="E76F5D"/>
              </a:solidFill>
              <a:effectLst/>
              <a:uLnTx/>
              <a:uFillTx/>
              <a:latin typeface="Avenir Next"/>
              <a:ea typeface="Avenir Next"/>
              <a:cs typeface="Avenir Next"/>
            </a:endParaRPr>
          </a:p>
        </p:txBody>
      </p:sp>
      <p:sp>
        <p:nvSpPr>
          <p:cNvPr id="2" name="Rectangle 1">
            <a:extLst>
              <a:ext uri="{FF2B5EF4-FFF2-40B4-BE49-F238E27FC236}">
                <a16:creationId xmlns:a16="http://schemas.microsoft.com/office/drawing/2014/main" id="{B092957B-6936-4AF1-B148-996AFF528888}"/>
              </a:ext>
            </a:extLst>
          </p:cNvPr>
          <p:cNvSpPr>
            <a:spLocks noGrp="1"/>
          </p:cNvSpPr>
          <p:nvPr/>
        </p:nvSpPr>
        <p:spPr>
          <a:xfrm>
            <a:off x="1181100" y="342900"/>
            <a:ext cx="10248900" cy="6858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625" b="1">
                <a:solidFill>
                  <a:srgbClr val="121A2D"/>
                </a:solidFill>
                <a:latin typeface="Avenir Next"/>
                <a:ea typeface="Avenir Next"/>
                <a:cs typeface="Avenir Next"/>
              </a:defRPr>
            </a:pPr>
            <a:r>
              <a:rPr kumimoji="0" sz="2625" b="1" i="0" u="none" strike="noStrike" kern="1200" cap="none" spc="0" normalizeH="0" baseline="0" noProof="0">
                <a:ln>
                  <a:noFill/>
                </a:ln>
                <a:solidFill>
                  <a:srgbClr val="121A2D"/>
                </a:solidFill>
                <a:effectLst/>
                <a:uLnTx/>
                <a:uFillTx/>
                <a:latin typeface="Avenir Next"/>
                <a:ea typeface="Avenir Next"/>
                <a:cs typeface="Avenir Next"/>
              </a:rPr>
              <a:t>Culturally appropriate education improves glycemic control</a:t>
            </a:r>
          </a:p>
        </p:txBody>
      </p:sp>
      <p:sp>
        <p:nvSpPr>
          <p:cNvPr id="3" name="Rectangle 2">
            <a:extLst>
              <a:ext uri="{FF2B5EF4-FFF2-40B4-BE49-F238E27FC236}">
                <a16:creationId xmlns:a16="http://schemas.microsoft.com/office/drawing/2014/main" id="{9829173F-E481-4DA4-9A2C-BA437C82B81D}"/>
              </a:ext>
            </a:extLst>
          </p:cNvPr>
          <p:cNvSpPr>
            <a:spLocks noGrp="1"/>
          </p:cNvSpPr>
          <p:nvPr/>
        </p:nvSpPr>
        <p:spPr>
          <a:xfrm>
            <a:off x="685800" y="1409700"/>
            <a:ext cx="8477250" cy="3429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650" b="1">
                <a:solidFill>
                  <a:srgbClr val="121A2D"/>
                </a:solidFill>
                <a:latin typeface="Avenir Next"/>
                <a:ea typeface="Avenir Next"/>
                <a:cs typeface="Avenir Next"/>
              </a:defRPr>
            </a:pPr>
            <a:r>
              <a:rPr kumimoji="0" sz="1650" b="1" i="0" u="none" strike="noStrike" kern="1200" cap="none" spc="0" normalizeH="0" baseline="0" noProof="0">
                <a:ln>
                  <a:noFill/>
                </a:ln>
                <a:solidFill>
                  <a:srgbClr val="121A2D"/>
                </a:solidFill>
                <a:effectLst/>
                <a:uLnTx/>
                <a:uFillTx/>
                <a:latin typeface="Avenir Next"/>
                <a:ea typeface="Avenir Next"/>
                <a:cs typeface="Avenir Next"/>
              </a:rPr>
              <a:t>Pooled mean difference in HbA1c compared with usual care</a:t>
            </a:r>
          </a:p>
        </p:txBody>
      </p:sp>
      <p:graphicFrame>
        <p:nvGraphicFramePr>
          <p:cNvPr id="11" name="Chart"/>
          <p:cNvGraphicFramePr/>
          <p:nvPr/>
        </p:nvGraphicFramePr>
        <p:xfrm>
          <a:off x="800100" y="1924050"/>
          <a:ext cx="10287000" cy="369570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a:extLst>
              <a:ext uri="{FF2B5EF4-FFF2-40B4-BE49-F238E27FC236}">
                <a16:creationId xmlns:a16="http://schemas.microsoft.com/office/drawing/2014/main" id="{1A37C081-088F-4FAC-BABF-25394BC9997E}"/>
              </a:ext>
            </a:extLst>
          </p:cNvPr>
          <p:cNvSpPr>
            <a:spLocks noGrp="1"/>
          </p:cNvSpPr>
          <p:nvPr/>
        </p:nvSpPr>
        <p:spPr>
          <a:xfrm>
            <a:off x="1562100" y="5810250"/>
            <a:ext cx="9067800" cy="3810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425" b="1">
                <a:solidFill>
                  <a:srgbClr val="121A2D"/>
                </a:solidFill>
                <a:latin typeface="Avenir Next"/>
                <a:ea typeface="Avenir Next"/>
                <a:cs typeface="Avenir Next"/>
              </a:defRPr>
            </a:pPr>
            <a:r>
              <a:rPr kumimoji="0" sz="1425" b="1" i="0" u="none" strike="noStrike" kern="1200" cap="none" spc="0" normalizeH="0" baseline="0" noProof="0">
                <a:ln>
                  <a:noFill/>
                </a:ln>
                <a:solidFill>
                  <a:srgbClr val="121A2D"/>
                </a:solidFill>
                <a:effectLst/>
                <a:uLnTx/>
                <a:uFillTx/>
                <a:latin typeface="Avenir Next"/>
                <a:ea typeface="Avenir Next"/>
                <a:cs typeface="Avenir Next"/>
              </a:rPr>
              <a:t>Values show the magnitude of the average reduction. They are pooled study estimates, not calculations from Camila's case.</a:t>
            </a:r>
          </a:p>
        </p:txBody>
      </p:sp>
      <p:sp>
        <p:nvSpPr>
          <p:cNvPr id="6" name="Rectangle 5">
            <a:extLst>
              <a:ext uri="{FF2B5EF4-FFF2-40B4-BE49-F238E27FC236}">
                <a16:creationId xmlns:a16="http://schemas.microsoft.com/office/drawing/2014/main" id="{63666E1A-C79F-4766-B07A-6BB1C545B16B}"/>
              </a:ext>
            </a:extLst>
          </p:cNvPr>
          <p:cNvSpPr>
            <a:spLocks noGrp="1"/>
          </p:cNvSpPr>
          <p:nvPr/>
        </p:nvSpPr>
        <p:spPr>
          <a:xfrm>
            <a:off x="628650" y="6419850"/>
            <a:ext cx="10096500" cy="1905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788" i="1">
                <a:solidFill>
                  <a:srgbClr val="697386"/>
                </a:solidFill>
                <a:latin typeface="Avenir Next"/>
                <a:ea typeface="Avenir Next"/>
                <a:cs typeface="Avenir Next"/>
              </a:defRPr>
            </a:pPr>
            <a:endParaRPr kumimoji="0" sz="788" b="0" i="1" u="none" strike="noStrike" kern="1200" cap="none" spc="0" normalizeH="0" baseline="0" noProof="0" dirty="0">
              <a:ln>
                <a:noFill/>
              </a:ln>
              <a:solidFill>
                <a:srgbClr val="697386"/>
              </a:solidFill>
              <a:effectLst/>
              <a:uLnTx/>
              <a:uFillTx/>
              <a:latin typeface="Avenir Next"/>
              <a:ea typeface="Avenir Next"/>
              <a:cs typeface="Avenir Next"/>
            </a:endParaRPr>
          </a:p>
        </p:txBody>
      </p:sp>
    </p:spTree>
    <p:extLst>
      <p:ext uri="{BB962C8B-B14F-4D97-AF65-F5344CB8AC3E}">
        <p14:creationId xmlns:p14="http://schemas.microsoft.com/office/powerpoint/2010/main" val="890586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F2EA"/>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B909A2-8296-496C-967F-36D61536FBCF}"/>
              </a:ext>
            </a:extLst>
          </p:cNvPr>
          <p:cNvSpPr>
            <a:spLocks noGrp="1"/>
          </p:cNvSpPr>
          <p:nvPr/>
        </p:nvSpPr>
        <p:spPr>
          <a:xfrm>
            <a:off x="628650" y="428625"/>
            <a:ext cx="457200" cy="2286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975" b="1" spc="1">
                <a:solidFill>
                  <a:srgbClr val="E76F5D"/>
                </a:solidFill>
                <a:latin typeface="Avenir Next"/>
                <a:ea typeface="Avenir Next"/>
                <a:cs typeface="Avenir Next"/>
              </a:defRPr>
            </a:pPr>
            <a:endParaRPr kumimoji="0" sz="975" b="1" i="0" u="none" strike="noStrike" kern="1200" cap="none" spc="1" normalizeH="0" baseline="0" noProof="0" dirty="0">
              <a:ln>
                <a:noFill/>
              </a:ln>
              <a:solidFill>
                <a:srgbClr val="E76F5D"/>
              </a:solidFill>
              <a:effectLst/>
              <a:uLnTx/>
              <a:uFillTx/>
              <a:latin typeface="Avenir Next"/>
              <a:ea typeface="Avenir Next"/>
              <a:cs typeface="Avenir Next"/>
            </a:endParaRPr>
          </a:p>
        </p:txBody>
      </p:sp>
      <p:sp>
        <p:nvSpPr>
          <p:cNvPr id="2" name="Rectangle 1">
            <a:extLst>
              <a:ext uri="{FF2B5EF4-FFF2-40B4-BE49-F238E27FC236}">
                <a16:creationId xmlns:a16="http://schemas.microsoft.com/office/drawing/2014/main" id="{D985E657-6C21-40ED-9419-B34FEBECEB70}"/>
              </a:ext>
            </a:extLst>
          </p:cNvPr>
          <p:cNvSpPr>
            <a:spLocks noGrp="1"/>
          </p:cNvSpPr>
          <p:nvPr/>
        </p:nvSpPr>
        <p:spPr>
          <a:xfrm>
            <a:off x="1181100" y="342900"/>
            <a:ext cx="10248900" cy="6858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625" b="1">
                <a:solidFill>
                  <a:srgbClr val="121A2D"/>
                </a:solidFill>
                <a:latin typeface="Avenir Next"/>
                <a:ea typeface="Avenir Next"/>
                <a:cs typeface="Avenir Next"/>
              </a:defRPr>
            </a:pPr>
            <a:r>
              <a:rPr kumimoji="0" sz="2625" b="1" i="0" u="none" strike="noStrike" kern="1200" cap="none" spc="0" normalizeH="0" baseline="0" noProof="0">
                <a:ln>
                  <a:noFill/>
                </a:ln>
                <a:solidFill>
                  <a:srgbClr val="121A2D"/>
                </a:solidFill>
                <a:effectLst/>
                <a:uLnTx/>
                <a:uFillTx/>
                <a:latin typeface="Avenir Next"/>
                <a:ea typeface="Avenir Next"/>
                <a:cs typeface="Avenir Next"/>
              </a:rPr>
              <a:t>Access barriers accumulate after discharge</a:t>
            </a:r>
          </a:p>
        </p:txBody>
      </p:sp>
      <p:sp>
        <p:nvSpPr>
          <p:cNvPr id="3" name="Rectangle 2">
            <a:extLst>
              <a:ext uri="{FF2B5EF4-FFF2-40B4-BE49-F238E27FC236}">
                <a16:creationId xmlns:a16="http://schemas.microsoft.com/office/drawing/2014/main" id="{E4BDE58B-181A-4827-ABFF-C429D23A8541}"/>
              </a:ext>
            </a:extLst>
          </p:cNvPr>
          <p:cNvSpPr>
            <a:spLocks noGrp="1"/>
          </p:cNvSpPr>
          <p:nvPr/>
        </p:nvSpPr>
        <p:spPr>
          <a:xfrm>
            <a:off x="685800" y="1428750"/>
            <a:ext cx="10287000" cy="6096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250" b="1">
                <a:solidFill>
                  <a:srgbClr val="121A2D"/>
                </a:solidFill>
                <a:latin typeface="Avenir Next"/>
                <a:ea typeface="Avenir Next"/>
                <a:cs typeface="Avenir Next"/>
              </a:defRPr>
            </a:pPr>
            <a:r>
              <a:rPr kumimoji="0" sz="2250" b="1" i="0" u="none" strike="noStrike" kern="1200" cap="none" spc="0" normalizeH="0" baseline="0" noProof="0">
                <a:ln>
                  <a:noFill/>
                </a:ln>
                <a:solidFill>
                  <a:srgbClr val="121A2D"/>
                </a:solidFill>
                <a:effectLst/>
                <a:uLnTx/>
                <a:uFillTx/>
                <a:latin typeface="Avenir Next"/>
                <a:ea typeface="Avenir Next"/>
                <a:cs typeface="Avenir Next"/>
              </a:rPr>
              <a:t>A clinically correct plan can still fail when practical barriers remain unresolved.</a:t>
            </a:r>
          </a:p>
        </p:txBody>
      </p:sp>
      <p:sp>
        <p:nvSpPr>
          <p:cNvPr id="4" name="Rectangle 3">
            <a:extLst>
              <a:ext uri="{FF2B5EF4-FFF2-40B4-BE49-F238E27FC236}">
                <a16:creationId xmlns:a16="http://schemas.microsoft.com/office/drawing/2014/main" id="{C533F087-1212-4DEF-89BD-5D4EC35F79D0}"/>
              </a:ext>
            </a:extLst>
          </p:cNvPr>
          <p:cNvSpPr>
            <a:spLocks noGrp="1"/>
          </p:cNvSpPr>
          <p:nvPr/>
        </p:nvSpPr>
        <p:spPr>
          <a:xfrm>
            <a:off x="990600" y="2628900"/>
            <a:ext cx="9906000" cy="27241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575">
                <a:solidFill>
                  <a:srgbClr val="394457"/>
                </a:solidFill>
                <a:latin typeface="Avenir Next"/>
                <a:ea typeface="Avenir Next"/>
                <a:cs typeface="Avenir Next"/>
              </a:defRPr>
            </a:pPr>
            <a:r>
              <a:rPr kumimoji="0" sz="1575" b="0" i="0" u="none" strike="noStrike" kern="1200" cap="none" spc="0" normalizeH="0" baseline="0" noProof="0">
                <a:ln>
                  <a:noFill/>
                </a:ln>
                <a:solidFill>
                  <a:srgbClr val="394457"/>
                </a:solidFill>
                <a:effectLst/>
                <a:uLnTx/>
                <a:uFillTx/>
                <a:latin typeface="Avenir Next"/>
                <a:ea typeface="Avenir Next"/>
                <a:cs typeface="Avenir Next"/>
              </a:rPr>
              <a:t>•  Language and health literacy: instructions may not match Camila's language or level of understanding</a:t>
            </a:r>
          </a:p>
          <a:p>
            <a:pPr marL="0" marR="0" lvl="0" indent="0" algn="l" defTabSz="914400" rtl="0" eaLnBrk="1" fontAlgn="auto" latinLnBrk="0" hangingPunct="1">
              <a:lnSpc>
                <a:spcPct val="100000"/>
              </a:lnSpc>
              <a:spcBef>
                <a:spcPts val="0"/>
              </a:spcBef>
              <a:spcAft>
                <a:spcPts val="0"/>
              </a:spcAft>
              <a:buClrTx/>
              <a:buSzTx/>
              <a:buFontTx/>
              <a:buNone/>
              <a:tabLst/>
              <a:defRPr sz="1575">
                <a:solidFill>
                  <a:srgbClr val="394457"/>
                </a:solidFill>
                <a:latin typeface="Avenir Next"/>
                <a:ea typeface="Avenir Next"/>
                <a:cs typeface="Avenir Next"/>
              </a:defRPr>
            </a:pPr>
            <a:r>
              <a:rPr kumimoji="0" sz="1575" b="0" i="0" u="none" strike="noStrike" kern="1200" cap="none" spc="0" normalizeH="0" baseline="0" noProof="0">
                <a:ln>
                  <a:noFill/>
                </a:ln>
                <a:solidFill>
                  <a:srgbClr val="394457"/>
                </a:solidFill>
                <a:effectLst/>
                <a:uLnTx/>
                <a:uFillTx/>
                <a:latin typeface="Avenir Next"/>
                <a:ea typeface="Avenir Next"/>
                <a:cs typeface="Avenir Next"/>
              </a:rPr>
              <a:t>•  Food cost and cultural fit: diet advice may ignore household resources and familiar foods</a:t>
            </a:r>
          </a:p>
          <a:p>
            <a:pPr marL="0" marR="0" lvl="0" indent="0" algn="l" defTabSz="914400" rtl="0" eaLnBrk="1" fontAlgn="auto" latinLnBrk="0" hangingPunct="1">
              <a:lnSpc>
                <a:spcPct val="100000"/>
              </a:lnSpc>
              <a:spcBef>
                <a:spcPts val="0"/>
              </a:spcBef>
              <a:spcAft>
                <a:spcPts val="0"/>
              </a:spcAft>
              <a:buClrTx/>
              <a:buSzTx/>
              <a:buFontTx/>
              <a:buNone/>
              <a:tabLst/>
              <a:defRPr sz="1575">
                <a:solidFill>
                  <a:srgbClr val="394457"/>
                </a:solidFill>
                <a:latin typeface="Avenir Next"/>
                <a:ea typeface="Avenir Next"/>
                <a:cs typeface="Avenir Next"/>
              </a:defRPr>
            </a:pPr>
            <a:r>
              <a:rPr kumimoji="0" sz="1575" b="0" i="0" u="none" strike="noStrike" kern="1200" cap="none" spc="0" normalizeH="0" baseline="0" noProof="0">
                <a:ln>
                  <a:noFill/>
                </a:ln>
                <a:solidFill>
                  <a:srgbClr val="394457"/>
                </a:solidFill>
                <a:effectLst/>
                <a:uLnTx/>
                <a:uFillTx/>
                <a:latin typeface="Avenir Next"/>
                <a:ea typeface="Avenir Next"/>
                <a:cs typeface="Avenir Next"/>
              </a:rPr>
              <a:t>•  Medication and supply access: coverage and availability can interrupt treatment at home</a:t>
            </a:r>
          </a:p>
          <a:p>
            <a:pPr marL="0" marR="0" lvl="0" indent="0" algn="l" defTabSz="914400" rtl="0" eaLnBrk="1" fontAlgn="auto" latinLnBrk="0" hangingPunct="1">
              <a:lnSpc>
                <a:spcPct val="100000"/>
              </a:lnSpc>
              <a:spcBef>
                <a:spcPts val="0"/>
              </a:spcBef>
              <a:spcAft>
                <a:spcPts val="0"/>
              </a:spcAft>
              <a:buClrTx/>
              <a:buSzTx/>
              <a:buFontTx/>
              <a:buNone/>
              <a:tabLst/>
              <a:defRPr sz="1575">
                <a:solidFill>
                  <a:srgbClr val="394457"/>
                </a:solidFill>
                <a:latin typeface="Avenir Next"/>
                <a:ea typeface="Avenir Next"/>
                <a:cs typeface="Avenir Next"/>
              </a:defRPr>
            </a:pPr>
            <a:r>
              <a:rPr kumimoji="0" sz="1575" b="0" i="0" u="none" strike="noStrike" kern="1200" cap="none" spc="0" normalizeH="0" baseline="0" noProof="0">
                <a:ln>
                  <a:noFill/>
                </a:ln>
                <a:solidFill>
                  <a:srgbClr val="394457"/>
                </a:solidFill>
                <a:effectLst/>
                <a:uLnTx/>
                <a:uFillTx/>
                <a:latin typeface="Avenir Next"/>
                <a:ea typeface="Avenir Next"/>
                <a:cs typeface="Avenir Next"/>
              </a:rPr>
              <a:t>•  Transportation and scheduling: appointments remain inaccessible when time and travel are unresolved</a:t>
            </a:r>
          </a:p>
        </p:txBody>
      </p:sp>
      <p:sp>
        <p:nvSpPr>
          <p:cNvPr id="5" name="Rectangle 4">
            <a:extLst>
              <a:ext uri="{FF2B5EF4-FFF2-40B4-BE49-F238E27FC236}">
                <a16:creationId xmlns:a16="http://schemas.microsoft.com/office/drawing/2014/main" id="{7BEAE573-CA5B-4872-A90C-5826763E8AA4}"/>
              </a:ext>
            </a:extLst>
          </p:cNvPr>
          <p:cNvSpPr>
            <a:spLocks noGrp="1"/>
          </p:cNvSpPr>
          <p:nvPr/>
        </p:nvSpPr>
        <p:spPr>
          <a:xfrm>
            <a:off x="1447800" y="5638800"/>
            <a:ext cx="9296400" cy="4191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147D78"/>
                </a:solidFill>
                <a:latin typeface="Avenir Next"/>
                <a:ea typeface="Avenir Next"/>
                <a:cs typeface="Avenir Next"/>
              </a:defRPr>
            </a:pPr>
            <a:r>
              <a:rPr kumimoji="0" sz="1575" b="1" i="0" u="none" strike="noStrike" kern="1200" cap="none" spc="0" normalizeH="0" baseline="0" noProof="0">
                <a:ln>
                  <a:noFill/>
                </a:ln>
                <a:solidFill>
                  <a:srgbClr val="147D78"/>
                </a:solidFill>
                <a:effectLst/>
                <a:uLnTx/>
                <a:uFillTx/>
                <a:latin typeface="Avenir Next"/>
                <a:ea typeface="Avenir Next"/>
                <a:cs typeface="Avenir Next"/>
              </a:rPr>
              <a:t>The coordination plan must assign responsibility for identifying and resolving each barrier.</a:t>
            </a:r>
          </a:p>
        </p:txBody>
      </p:sp>
      <p:sp>
        <p:nvSpPr>
          <p:cNvPr id="6" name="Rectangle 5">
            <a:extLst>
              <a:ext uri="{FF2B5EF4-FFF2-40B4-BE49-F238E27FC236}">
                <a16:creationId xmlns:a16="http://schemas.microsoft.com/office/drawing/2014/main" id="{F051A230-A8F7-4BDB-BDC2-E8A65EE54543}"/>
              </a:ext>
            </a:extLst>
          </p:cNvPr>
          <p:cNvSpPr>
            <a:spLocks noGrp="1"/>
          </p:cNvSpPr>
          <p:nvPr/>
        </p:nvSpPr>
        <p:spPr>
          <a:xfrm>
            <a:off x="628650" y="6419850"/>
            <a:ext cx="10096500" cy="1905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788" i="1">
                <a:solidFill>
                  <a:srgbClr val="697386"/>
                </a:solidFill>
                <a:latin typeface="Avenir Next"/>
                <a:ea typeface="Avenir Next"/>
                <a:cs typeface="Avenir Next"/>
              </a:defRPr>
            </a:pPr>
            <a:endParaRPr kumimoji="0" sz="788" b="0" i="1" u="none" strike="noStrike" kern="1200" cap="none" spc="0" normalizeH="0" baseline="0" noProof="0" dirty="0">
              <a:ln>
                <a:noFill/>
              </a:ln>
              <a:solidFill>
                <a:srgbClr val="697386"/>
              </a:solidFill>
              <a:effectLst/>
              <a:uLnTx/>
              <a:uFillTx/>
              <a:latin typeface="Avenir Next"/>
              <a:ea typeface="Avenir Next"/>
              <a:cs typeface="Avenir Next"/>
            </a:endParaRPr>
          </a:p>
        </p:txBody>
      </p:sp>
      <p:sp>
        <p:nvSpPr>
          <p:cNvPr id="7" name="Rectangle 6">
            <a:extLst>
              <a:ext uri="{FF2B5EF4-FFF2-40B4-BE49-F238E27FC236}">
                <a16:creationId xmlns:a16="http://schemas.microsoft.com/office/drawing/2014/main" id="{6EE9DB25-227A-4ABC-B68C-930F04AC2449}"/>
              </a:ext>
            </a:extLst>
          </p:cNvPr>
          <p:cNvSpPr>
            <a:spLocks noGrp="1"/>
          </p:cNvSpPr>
          <p:nvPr/>
        </p:nvSpPr>
        <p:spPr>
          <a:xfrm>
            <a:off x="11049000" y="6419850"/>
            <a:ext cx="400050" cy="1905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825" b="1">
                <a:solidFill>
                  <a:srgbClr val="E76F5D"/>
                </a:solidFill>
                <a:latin typeface="Avenir Next"/>
                <a:ea typeface="Avenir Next"/>
                <a:cs typeface="Avenir Next"/>
              </a:defRPr>
            </a:pPr>
            <a:endParaRPr kumimoji="0" sz="825" b="1" i="0" u="none" strike="noStrike" kern="1200" cap="none" spc="0" normalizeH="0" baseline="0" noProof="0" dirty="0">
              <a:ln>
                <a:noFill/>
              </a:ln>
              <a:solidFill>
                <a:srgbClr val="E76F5D"/>
              </a:solidFill>
              <a:effectLst/>
              <a:uLnTx/>
              <a:uFillTx/>
              <a:latin typeface="Avenir Next"/>
              <a:ea typeface="Avenir Next"/>
              <a:cs typeface="Avenir Next"/>
            </a:endParaRPr>
          </a:p>
        </p:txBody>
      </p:sp>
    </p:spTree>
    <p:extLst>
      <p:ext uri="{BB962C8B-B14F-4D97-AF65-F5344CB8AC3E}">
        <p14:creationId xmlns:p14="http://schemas.microsoft.com/office/powerpoint/2010/main" val="639657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436769B-C023-4864-9B2D-717219876A30}"/>
              </a:ext>
            </a:extLst>
          </p:cNvPr>
          <p:cNvSpPr>
            <a:spLocks noGrp="1"/>
          </p:cNvSpPr>
          <p:nvPr/>
        </p:nvSpPr>
        <p:spPr>
          <a:xfrm>
            <a:off x="1181100" y="342900"/>
            <a:ext cx="10248900" cy="6858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625" b="1">
                <a:solidFill>
                  <a:srgbClr val="121A2D"/>
                </a:solidFill>
                <a:latin typeface="Avenir Next"/>
                <a:ea typeface="Avenir Next"/>
                <a:cs typeface="Avenir Next"/>
              </a:defRPr>
            </a:pPr>
            <a:r>
              <a:rPr kumimoji="0" sz="2625" b="1" i="0" u="none" strike="noStrike" kern="1200" cap="none" spc="0" normalizeH="0" baseline="0" noProof="0">
                <a:ln>
                  <a:noFill/>
                </a:ln>
                <a:solidFill>
                  <a:srgbClr val="121A2D"/>
                </a:solidFill>
                <a:effectLst/>
                <a:uLnTx/>
                <a:uFillTx/>
                <a:latin typeface="Avenir Next"/>
                <a:ea typeface="Avenir Next"/>
                <a:cs typeface="Avenir Next"/>
              </a:rPr>
              <a:t>A proposed care model for LA General</a:t>
            </a:r>
          </a:p>
        </p:txBody>
      </p:sp>
      <p:sp>
        <p:nvSpPr>
          <p:cNvPr id="3" name="Rectangle 2">
            <a:extLst>
              <a:ext uri="{FF2B5EF4-FFF2-40B4-BE49-F238E27FC236}">
                <a16:creationId xmlns:a16="http://schemas.microsoft.com/office/drawing/2014/main" id="{73F0E53B-2F49-4B7D-868D-7B1536D18A0C}"/>
              </a:ext>
            </a:extLst>
          </p:cNvPr>
          <p:cNvSpPr>
            <a:spLocks noGrp="1"/>
          </p:cNvSpPr>
          <p:nvPr/>
        </p:nvSpPr>
        <p:spPr>
          <a:xfrm>
            <a:off x="685800" y="1428750"/>
            <a:ext cx="1714500" cy="2476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125" b="1">
                <a:solidFill>
                  <a:srgbClr val="E76F5D"/>
                </a:solidFill>
                <a:latin typeface="Avenir Next"/>
                <a:ea typeface="Avenir Next"/>
                <a:cs typeface="Avenir Next"/>
              </a:defRPr>
            </a:pPr>
            <a:r>
              <a:rPr kumimoji="0" sz="1125" b="1" i="0" u="none" strike="noStrike" kern="1200" cap="none" spc="0" normalizeH="0" baseline="0" noProof="0">
                <a:ln>
                  <a:noFill/>
                </a:ln>
                <a:solidFill>
                  <a:srgbClr val="E76F5D"/>
                </a:solidFill>
                <a:effectLst/>
                <a:uLnTx/>
                <a:uFillTx/>
                <a:latin typeface="Avenir Next"/>
                <a:ea typeface="Avenir Next"/>
                <a:cs typeface="Avenir Next"/>
              </a:rPr>
              <a:t>The answer</a:t>
            </a:r>
          </a:p>
        </p:txBody>
      </p:sp>
      <p:sp>
        <p:nvSpPr>
          <p:cNvPr id="4" name="Rectangle 3">
            <a:extLst>
              <a:ext uri="{FF2B5EF4-FFF2-40B4-BE49-F238E27FC236}">
                <a16:creationId xmlns:a16="http://schemas.microsoft.com/office/drawing/2014/main" id="{0CAA08A6-2D29-4CDD-AC3B-7F9C0BB208BD}"/>
              </a:ext>
            </a:extLst>
          </p:cNvPr>
          <p:cNvSpPr>
            <a:spLocks noGrp="1"/>
          </p:cNvSpPr>
          <p:nvPr/>
        </p:nvSpPr>
        <p:spPr>
          <a:xfrm>
            <a:off x="685800" y="1733550"/>
            <a:ext cx="9334500" cy="5143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400" b="1">
                <a:solidFill>
                  <a:srgbClr val="121A2D"/>
                </a:solidFill>
                <a:latin typeface="Avenir Next"/>
                <a:ea typeface="Avenir Next"/>
                <a:cs typeface="Avenir Next"/>
              </a:defRPr>
            </a:pPr>
            <a:r>
              <a:rPr kumimoji="0" sz="2400" b="1" i="0" u="none" strike="noStrike" kern="1200" cap="none" spc="0" normalizeH="0" baseline="0" noProof="0">
                <a:ln>
                  <a:noFill/>
                </a:ln>
                <a:solidFill>
                  <a:srgbClr val="121A2D"/>
                </a:solidFill>
                <a:effectLst/>
                <a:uLnTx/>
                <a:uFillTx/>
                <a:latin typeface="Avenir Next"/>
                <a:ea typeface="Avenir Next"/>
                <a:cs typeface="Avenir Next"/>
              </a:rPr>
              <a:t>Build one plan around Camila, then carry it across settings.</a:t>
            </a:r>
          </a:p>
        </p:txBody>
      </p:sp>
      <p:sp>
        <p:nvSpPr>
          <p:cNvPr id="5" name="Rectangle 4">
            <a:extLst>
              <a:ext uri="{FF2B5EF4-FFF2-40B4-BE49-F238E27FC236}">
                <a16:creationId xmlns:a16="http://schemas.microsoft.com/office/drawing/2014/main" id="{4ACD5F24-B7D3-448D-94E2-670C91A4AC8A}"/>
              </a:ext>
            </a:extLst>
          </p:cNvPr>
          <p:cNvSpPr>
            <a:spLocks noGrp="1"/>
          </p:cNvSpPr>
          <p:nvPr/>
        </p:nvSpPr>
        <p:spPr>
          <a:xfrm>
            <a:off x="990600" y="2857500"/>
            <a:ext cx="9906000" cy="27051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575">
                <a:solidFill>
                  <a:srgbClr val="394457"/>
                </a:solidFill>
                <a:latin typeface="Avenir Next"/>
                <a:ea typeface="Avenir Next"/>
                <a:cs typeface="Avenir Next"/>
              </a:defRPr>
            </a:pPr>
            <a:r>
              <a:rPr kumimoji="0" sz="1575" b="0" i="0" u="none" strike="noStrike" kern="1200" cap="none" spc="0" normalizeH="0" baseline="0" noProof="0">
                <a:ln>
                  <a:noFill/>
                </a:ln>
                <a:solidFill>
                  <a:srgbClr val="394457"/>
                </a:solidFill>
                <a:effectLst/>
                <a:uLnTx/>
                <a:uFillTx/>
                <a:latin typeface="Avenir Next"/>
                <a:ea typeface="Avenir Next"/>
                <a:cs typeface="Avenir Next"/>
              </a:rPr>
              <a:t>•  Assess Camila's language, beliefs, health literacy, and access barriers</a:t>
            </a:r>
          </a:p>
          <a:p>
            <a:pPr marL="0" marR="0" lvl="0" indent="0" algn="l" defTabSz="914400" rtl="0" eaLnBrk="1" fontAlgn="auto" latinLnBrk="0" hangingPunct="1">
              <a:lnSpc>
                <a:spcPct val="100000"/>
              </a:lnSpc>
              <a:spcBef>
                <a:spcPts val="0"/>
              </a:spcBef>
              <a:spcAft>
                <a:spcPts val="0"/>
              </a:spcAft>
              <a:buClrTx/>
              <a:buSzTx/>
              <a:buFontTx/>
              <a:buNone/>
              <a:tabLst/>
              <a:defRPr sz="1575">
                <a:solidFill>
                  <a:srgbClr val="394457"/>
                </a:solidFill>
                <a:latin typeface="Avenir Next"/>
                <a:ea typeface="Avenir Next"/>
                <a:cs typeface="Avenir Next"/>
              </a:defRPr>
            </a:pPr>
            <a:r>
              <a:rPr kumimoji="0" sz="1575" b="0" i="0" u="none" strike="noStrike" kern="1200" cap="none" spc="0" normalizeH="0" baseline="0" noProof="0">
                <a:ln>
                  <a:noFill/>
                </a:ln>
                <a:solidFill>
                  <a:srgbClr val="394457"/>
                </a:solidFill>
                <a:effectLst/>
                <a:uLnTx/>
                <a:uFillTx/>
                <a:latin typeface="Avenir Next"/>
                <a:ea typeface="Avenir Next"/>
                <a:cs typeface="Avenir Next"/>
              </a:rPr>
              <a:t>•  Explain the plan in plain language and use qualified communication support when needed</a:t>
            </a:r>
          </a:p>
          <a:p>
            <a:pPr marL="0" marR="0" lvl="0" indent="0" algn="l" defTabSz="914400" rtl="0" eaLnBrk="1" fontAlgn="auto" latinLnBrk="0" hangingPunct="1">
              <a:lnSpc>
                <a:spcPct val="100000"/>
              </a:lnSpc>
              <a:spcBef>
                <a:spcPts val="0"/>
              </a:spcBef>
              <a:spcAft>
                <a:spcPts val="0"/>
              </a:spcAft>
              <a:buClrTx/>
              <a:buSzTx/>
              <a:buFontTx/>
              <a:buNone/>
              <a:tabLst/>
              <a:defRPr sz="1575">
                <a:solidFill>
                  <a:srgbClr val="394457"/>
                </a:solidFill>
                <a:latin typeface="Avenir Next"/>
                <a:ea typeface="Avenir Next"/>
                <a:cs typeface="Avenir Next"/>
              </a:defRPr>
            </a:pPr>
            <a:r>
              <a:rPr kumimoji="0" sz="1575" b="0" i="0" u="none" strike="noStrike" kern="1200" cap="none" spc="0" normalizeH="0" baseline="0" noProof="0">
                <a:ln>
                  <a:noFill/>
                </a:ln>
                <a:solidFill>
                  <a:srgbClr val="394457"/>
                </a:solidFill>
                <a:effectLst/>
                <a:uLnTx/>
                <a:uFillTx/>
                <a:latin typeface="Avenir Next"/>
                <a:ea typeface="Avenir Next"/>
                <a:cs typeface="Avenir Next"/>
              </a:rPr>
              <a:t>•  Agree on medication, nutrition, and self-care goals with Camila</a:t>
            </a:r>
          </a:p>
          <a:p>
            <a:pPr marL="0" marR="0" lvl="0" indent="0" algn="l" defTabSz="914400" rtl="0" eaLnBrk="1" fontAlgn="auto" latinLnBrk="0" hangingPunct="1">
              <a:lnSpc>
                <a:spcPct val="100000"/>
              </a:lnSpc>
              <a:spcBef>
                <a:spcPts val="0"/>
              </a:spcBef>
              <a:spcAft>
                <a:spcPts val="0"/>
              </a:spcAft>
              <a:buClrTx/>
              <a:buSzTx/>
              <a:buFontTx/>
              <a:buNone/>
              <a:tabLst/>
              <a:defRPr sz="1575">
                <a:solidFill>
                  <a:srgbClr val="394457"/>
                </a:solidFill>
                <a:latin typeface="Avenir Next"/>
                <a:ea typeface="Avenir Next"/>
                <a:cs typeface="Avenir Next"/>
              </a:defRPr>
            </a:pPr>
            <a:r>
              <a:rPr kumimoji="0" sz="1575" b="0" i="0" u="none" strike="noStrike" kern="1200" cap="none" spc="0" normalizeH="0" baseline="0" noProof="0">
                <a:ln>
                  <a:noFill/>
                </a:ln>
                <a:solidFill>
                  <a:srgbClr val="394457"/>
                </a:solidFill>
                <a:effectLst/>
                <a:uLnTx/>
                <a:uFillTx/>
                <a:latin typeface="Avenir Next"/>
                <a:ea typeface="Avenir Next"/>
                <a:cs typeface="Avenir Next"/>
              </a:rPr>
              <a:t>•  Connect her with diabetes education, pharmacy, nutrition, and primary care</a:t>
            </a:r>
          </a:p>
          <a:p>
            <a:pPr marL="0" marR="0" lvl="0" indent="0" algn="l" defTabSz="914400" rtl="0" eaLnBrk="1" fontAlgn="auto" latinLnBrk="0" hangingPunct="1">
              <a:lnSpc>
                <a:spcPct val="100000"/>
              </a:lnSpc>
              <a:spcBef>
                <a:spcPts val="0"/>
              </a:spcBef>
              <a:spcAft>
                <a:spcPts val="0"/>
              </a:spcAft>
              <a:buClrTx/>
              <a:buSzTx/>
              <a:buFontTx/>
              <a:buNone/>
              <a:tabLst/>
              <a:defRPr sz="1575">
                <a:solidFill>
                  <a:srgbClr val="394457"/>
                </a:solidFill>
                <a:latin typeface="Avenir Next"/>
                <a:ea typeface="Avenir Next"/>
                <a:cs typeface="Avenir Next"/>
              </a:defRPr>
            </a:pPr>
            <a:r>
              <a:rPr kumimoji="0" sz="1575" b="0" i="0" u="none" strike="noStrike" kern="1200" cap="none" spc="0" normalizeH="0" baseline="0" noProof="0">
                <a:ln>
                  <a:noFill/>
                </a:ln>
                <a:solidFill>
                  <a:srgbClr val="394457"/>
                </a:solidFill>
                <a:effectLst/>
                <a:uLnTx/>
                <a:uFillTx/>
                <a:latin typeface="Avenir Next"/>
                <a:ea typeface="Avenir Next"/>
                <a:cs typeface="Avenir Next"/>
              </a:rPr>
              <a:t>•  Reassess understanding, barriers, and clinical outcomes after discharge</a:t>
            </a:r>
          </a:p>
        </p:txBody>
      </p:sp>
      <p:sp>
        <p:nvSpPr>
          <p:cNvPr id="6" name="Rectangle 5">
            <a:extLst>
              <a:ext uri="{FF2B5EF4-FFF2-40B4-BE49-F238E27FC236}">
                <a16:creationId xmlns:a16="http://schemas.microsoft.com/office/drawing/2014/main" id="{CA506431-726E-48E0-94A8-1B4AC339CCA6}"/>
              </a:ext>
            </a:extLst>
          </p:cNvPr>
          <p:cNvSpPr>
            <a:spLocks noGrp="1"/>
          </p:cNvSpPr>
          <p:nvPr/>
        </p:nvSpPr>
        <p:spPr>
          <a:xfrm>
            <a:off x="1638300" y="5772150"/>
            <a:ext cx="8915400" cy="3619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147D78"/>
                </a:solidFill>
                <a:latin typeface="Avenir Next"/>
                <a:ea typeface="Avenir Next"/>
                <a:cs typeface="Avenir Next"/>
              </a:defRPr>
            </a:pPr>
            <a:r>
              <a:rPr kumimoji="0" sz="1575" b="1" i="0" u="none" strike="noStrike" kern="1200" cap="none" spc="0" normalizeH="0" baseline="0" noProof="0">
                <a:ln>
                  <a:noFill/>
                </a:ln>
                <a:solidFill>
                  <a:srgbClr val="147D78"/>
                </a:solidFill>
                <a:effectLst/>
                <a:uLnTx/>
                <a:uFillTx/>
                <a:latin typeface="Avenir Next"/>
                <a:ea typeface="Avenir Next"/>
                <a:cs typeface="Avenir Next"/>
              </a:rPr>
              <a:t>LA General teams can use the fictional case to review continuity of diabetes care.</a:t>
            </a:r>
          </a:p>
        </p:txBody>
      </p:sp>
      <p:sp>
        <p:nvSpPr>
          <p:cNvPr id="7" name="Rectangle 6">
            <a:extLst>
              <a:ext uri="{FF2B5EF4-FFF2-40B4-BE49-F238E27FC236}">
                <a16:creationId xmlns:a16="http://schemas.microsoft.com/office/drawing/2014/main" id="{933A9AEA-D0DF-4554-9912-4CA5353B8825}"/>
              </a:ext>
            </a:extLst>
          </p:cNvPr>
          <p:cNvSpPr>
            <a:spLocks noGrp="1"/>
          </p:cNvSpPr>
          <p:nvPr/>
        </p:nvSpPr>
        <p:spPr>
          <a:xfrm>
            <a:off x="628650" y="6419850"/>
            <a:ext cx="10096500" cy="1905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788" i="1">
                <a:solidFill>
                  <a:srgbClr val="697386"/>
                </a:solidFill>
                <a:latin typeface="Avenir Next"/>
                <a:ea typeface="Avenir Next"/>
                <a:cs typeface="Avenir Next"/>
              </a:defRPr>
            </a:pPr>
            <a:endParaRPr kumimoji="0" sz="788" b="0" i="1" u="none" strike="noStrike" kern="1200" cap="none" spc="0" normalizeH="0" baseline="0" noProof="0" dirty="0">
              <a:ln>
                <a:noFill/>
              </a:ln>
              <a:solidFill>
                <a:srgbClr val="697386"/>
              </a:solidFill>
              <a:effectLst/>
              <a:uLnTx/>
              <a:uFillTx/>
              <a:latin typeface="Avenir Next"/>
              <a:ea typeface="Avenir Next"/>
              <a:cs typeface="Avenir Next"/>
            </a:endParaRPr>
          </a:p>
        </p:txBody>
      </p:sp>
    </p:spTree>
    <p:extLst>
      <p:ext uri="{BB962C8B-B14F-4D97-AF65-F5344CB8AC3E}">
        <p14:creationId xmlns:p14="http://schemas.microsoft.com/office/powerpoint/2010/main" val="2000422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6F2E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5224408-1205-4420-AC8B-806B9FCE3FE5}"/>
              </a:ext>
            </a:extLst>
          </p:cNvPr>
          <p:cNvSpPr>
            <a:spLocks noGrp="1"/>
          </p:cNvSpPr>
          <p:nvPr/>
        </p:nvSpPr>
        <p:spPr>
          <a:xfrm>
            <a:off x="1181100" y="342900"/>
            <a:ext cx="10248900" cy="6858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625" b="1">
                <a:solidFill>
                  <a:srgbClr val="121A2D"/>
                </a:solidFill>
                <a:latin typeface="Avenir Next"/>
                <a:ea typeface="Avenir Next"/>
                <a:cs typeface="Avenir Next"/>
              </a:defRPr>
            </a:pPr>
            <a:r>
              <a:rPr kumimoji="0" sz="2625" b="1" i="0" u="none" strike="noStrike" kern="1200" cap="none" spc="0" normalizeH="0" baseline="0" noProof="0">
                <a:ln>
                  <a:noFill/>
                </a:ln>
                <a:solidFill>
                  <a:srgbClr val="121A2D"/>
                </a:solidFill>
                <a:effectLst/>
                <a:uLnTx/>
                <a:uFillTx/>
                <a:latin typeface="Avenir Next"/>
                <a:ea typeface="Avenir Next"/>
                <a:cs typeface="Avenir Next"/>
              </a:rPr>
              <a:t>Proposed first-30-day priorities for LA General</a:t>
            </a:r>
          </a:p>
        </p:txBody>
      </p:sp>
      <p:sp>
        <p:nvSpPr>
          <p:cNvPr id="3" name="Rectangle 2">
            <a:extLst>
              <a:ext uri="{FF2B5EF4-FFF2-40B4-BE49-F238E27FC236}">
                <a16:creationId xmlns:a16="http://schemas.microsoft.com/office/drawing/2014/main" id="{24062100-B3CF-41BB-BBF3-79E64E9D5B34}"/>
              </a:ext>
            </a:extLst>
          </p:cNvPr>
          <p:cNvSpPr>
            <a:spLocks noGrp="1"/>
          </p:cNvSpPr>
          <p:nvPr/>
        </p:nvSpPr>
        <p:spPr>
          <a:xfrm>
            <a:off x="990600" y="1695450"/>
            <a:ext cx="9906000" cy="32766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575">
                <a:solidFill>
                  <a:srgbClr val="394457"/>
                </a:solidFill>
                <a:latin typeface="Avenir Next"/>
                <a:ea typeface="Avenir Next"/>
                <a:cs typeface="Avenir Next"/>
              </a:defRPr>
            </a:pPr>
            <a:r>
              <a:rPr kumimoji="0" sz="1575" b="0" i="0" u="none" strike="noStrike" kern="1200" cap="none" spc="0" normalizeH="0" baseline="0" noProof="0">
                <a:ln>
                  <a:noFill/>
                </a:ln>
                <a:solidFill>
                  <a:srgbClr val="394457"/>
                </a:solidFill>
                <a:effectLst/>
                <a:uLnTx/>
                <a:uFillTx/>
                <a:latin typeface="Avenir Next"/>
                <a:ea typeface="Avenir Next"/>
                <a:cs typeface="Avenir Next"/>
              </a:rPr>
              <a:t>•  At diagnosis, the registered nurse assesses communication needs and the care coordinator identifies access barriers</a:t>
            </a:r>
          </a:p>
          <a:p>
            <a:pPr marL="0" marR="0" lvl="0" indent="0" algn="l" defTabSz="914400" rtl="0" eaLnBrk="1" fontAlgn="auto" latinLnBrk="0" hangingPunct="1">
              <a:lnSpc>
                <a:spcPct val="100000"/>
              </a:lnSpc>
              <a:spcBef>
                <a:spcPts val="0"/>
              </a:spcBef>
              <a:spcAft>
                <a:spcPts val="0"/>
              </a:spcAft>
              <a:buClrTx/>
              <a:buSzTx/>
              <a:buFontTx/>
              <a:buNone/>
              <a:tabLst/>
              <a:defRPr sz="1575">
                <a:solidFill>
                  <a:srgbClr val="394457"/>
                </a:solidFill>
                <a:latin typeface="Avenir Next"/>
                <a:ea typeface="Avenir Next"/>
                <a:cs typeface="Avenir Next"/>
              </a:defRPr>
            </a:pPr>
            <a:r>
              <a:rPr kumimoji="0" sz="1575" b="0" i="0" u="none" strike="noStrike" kern="1200" cap="none" spc="0" normalizeH="0" baseline="0" noProof="0">
                <a:ln>
                  <a:noFill/>
                </a:ln>
                <a:solidFill>
                  <a:srgbClr val="394457"/>
                </a:solidFill>
                <a:effectLst/>
                <a:uLnTx/>
                <a:uFillTx/>
                <a:latin typeface="Avenir Next"/>
                <a:ea typeface="Avenir Next"/>
                <a:cs typeface="Avenir Next"/>
              </a:rPr>
              <a:t>•  Before discharge, the diabetes educator begins tailored DSMES while the nurse uses teach-back and documents the agreed plan</a:t>
            </a:r>
          </a:p>
          <a:p>
            <a:pPr marL="0" marR="0" lvl="0" indent="0" algn="l" defTabSz="914400" rtl="0" eaLnBrk="1" fontAlgn="auto" latinLnBrk="0" hangingPunct="1">
              <a:lnSpc>
                <a:spcPct val="100000"/>
              </a:lnSpc>
              <a:spcBef>
                <a:spcPts val="0"/>
              </a:spcBef>
              <a:spcAft>
                <a:spcPts val="0"/>
              </a:spcAft>
              <a:buClrTx/>
              <a:buSzTx/>
              <a:buFontTx/>
              <a:buNone/>
              <a:tabLst/>
              <a:defRPr sz="1575">
                <a:solidFill>
                  <a:srgbClr val="394457"/>
                </a:solidFill>
                <a:latin typeface="Avenir Next"/>
                <a:ea typeface="Avenir Next"/>
                <a:cs typeface="Avenir Next"/>
              </a:defRPr>
            </a:pPr>
            <a:r>
              <a:rPr kumimoji="0" sz="1575" b="0" i="0" u="none" strike="noStrike" kern="1200" cap="none" spc="0" normalizeH="0" baseline="0" noProof="0">
                <a:ln>
                  <a:noFill/>
                </a:ln>
                <a:solidFill>
                  <a:srgbClr val="394457"/>
                </a:solidFill>
                <a:effectLst/>
                <a:uLnTx/>
                <a:uFillTx/>
                <a:latin typeface="Avenir Next"/>
                <a:ea typeface="Avenir Next"/>
                <a:cs typeface="Avenir Next"/>
              </a:rPr>
              <a:t>•  Within 72 hours, the team reviews symptoms, confirms medication and supply access, and checks that appointments are reachable</a:t>
            </a:r>
          </a:p>
          <a:p>
            <a:pPr marL="0" marR="0" lvl="0" indent="0" algn="l" defTabSz="914400" rtl="0" eaLnBrk="1" fontAlgn="auto" latinLnBrk="0" hangingPunct="1">
              <a:lnSpc>
                <a:spcPct val="100000"/>
              </a:lnSpc>
              <a:spcBef>
                <a:spcPts val="0"/>
              </a:spcBef>
              <a:spcAft>
                <a:spcPts val="0"/>
              </a:spcAft>
              <a:buClrTx/>
              <a:buSzTx/>
              <a:buFontTx/>
              <a:buNone/>
              <a:tabLst/>
              <a:defRPr sz="1575">
                <a:solidFill>
                  <a:srgbClr val="394457"/>
                </a:solidFill>
                <a:latin typeface="Avenir Next"/>
                <a:ea typeface="Avenir Next"/>
                <a:cs typeface="Avenir Next"/>
              </a:defRPr>
            </a:pPr>
            <a:r>
              <a:rPr kumimoji="0" sz="1575" b="0" i="0" u="none" strike="noStrike" kern="1200" cap="none" spc="0" normalizeH="0" baseline="0" noProof="0">
                <a:ln>
                  <a:noFill/>
                </a:ln>
                <a:solidFill>
                  <a:srgbClr val="394457"/>
                </a:solidFill>
                <a:effectLst/>
                <a:uLnTx/>
                <a:uFillTx/>
                <a:latin typeface="Avenir Next"/>
                <a:ea typeface="Avenir Next"/>
                <a:cs typeface="Avenir Next"/>
              </a:rPr>
              <a:t>•  By 30 days, the team reassesses understanding, continues DSMES, and closes the loop on completed or missed referrals</a:t>
            </a:r>
          </a:p>
        </p:txBody>
      </p:sp>
      <p:sp>
        <p:nvSpPr>
          <p:cNvPr id="4" name="Rectangle 3">
            <a:extLst>
              <a:ext uri="{FF2B5EF4-FFF2-40B4-BE49-F238E27FC236}">
                <a16:creationId xmlns:a16="http://schemas.microsoft.com/office/drawing/2014/main" id="{D2EE2C26-1BBC-4E86-8C98-739B8349DBE9}"/>
              </a:ext>
            </a:extLst>
          </p:cNvPr>
          <p:cNvSpPr>
            <a:spLocks noGrp="1"/>
          </p:cNvSpPr>
          <p:nvPr/>
        </p:nvSpPr>
        <p:spPr>
          <a:xfrm>
            <a:off x="1619250" y="5467350"/>
            <a:ext cx="8953500" cy="4381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147D78"/>
                </a:solidFill>
                <a:latin typeface="Avenir Next"/>
                <a:ea typeface="Avenir Next"/>
                <a:cs typeface="Avenir Next"/>
              </a:defRPr>
            </a:pPr>
            <a:r>
              <a:rPr kumimoji="0" sz="1725" b="1" i="0" u="none" strike="noStrike" kern="1200" cap="none" spc="0" normalizeH="0" baseline="0" noProof="0">
                <a:ln>
                  <a:noFill/>
                </a:ln>
                <a:solidFill>
                  <a:srgbClr val="147D78"/>
                </a:solidFill>
                <a:effectLst/>
                <a:uLnTx/>
                <a:uFillTx/>
                <a:latin typeface="Avenir Next"/>
                <a:ea typeface="Avenir Next"/>
                <a:cs typeface="Avenir Next"/>
              </a:rPr>
              <a:t>One shared record keeps each professional working from the same information.</a:t>
            </a:r>
          </a:p>
        </p:txBody>
      </p:sp>
      <p:sp>
        <p:nvSpPr>
          <p:cNvPr id="5" name="Rectangle 4">
            <a:extLst>
              <a:ext uri="{FF2B5EF4-FFF2-40B4-BE49-F238E27FC236}">
                <a16:creationId xmlns:a16="http://schemas.microsoft.com/office/drawing/2014/main" id="{19E64CFF-73E0-4574-89EC-9290D28588C4}"/>
              </a:ext>
            </a:extLst>
          </p:cNvPr>
          <p:cNvSpPr>
            <a:spLocks noGrp="1"/>
          </p:cNvSpPr>
          <p:nvPr/>
        </p:nvSpPr>
        <p:spPr>
          <a:xfrm>
            <a:off x="628650" y="6419850"/>
            <a:ext cx="10096500" cy="1905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788" i="1">
                <a:solidFill>
                  <a:srgbClr val="697386"/>
                </a:solidFill>
                <a:latin typeface="Avenir Next"/>
                <a:ea typeface="Avenir Next"/>
                <a:cs typeface="Avenir Next"/>
              </a:defRPr>
            </a:pPr>
            <a:endParaRPr kumimoji="0" sz="788" b="0" i="1" u="none" strike="noStrike" kern="1200" cap="none" spc="0" normalizeH="0" baseline="0" noProof="0" dirty="0">
              <a:ln>
                <a:noFill/>
              </a:ln>
              <a:solidFill>
                <a:srgbClr val="697386"/>
              </a:solidFill>
              <a:effectLst/>
              <a:uLnTx/>
              <a:uFillTx/>
              <a:latin typeface="Avenir Next"/>
              <a:ea typeface="Avenir Next"/>
              <a:cs typeface="Avenir Next"/>
            </a:endParaRPr>
          </a:p>
        </p:txBody>
      </p:sp>
    </p:spTree>
    <p:extLst>
      <p:ext uri="{BB962C8B-B14F-4D97-AF65-F5344CB8AC3E}">
        <p14:creationId xmlns:p14="http://schemas.microsoft.com/office/powerpoint/2010/main" val="201839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21A2D"/>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06B520-9FC7-486A-B3CC-DE6553A86E9F}"/>
              </a:ext>
            </a:extLst>
          </p:cNvPr>
          <p:cNvSpPr>
            <a:spLocks noGrp="1"/>
          </p:cNvSpPr>
          <p:nvPr/>
        </p:nvSpPr>
        <p:spPr>
          <a:xfrm>
            <a:off x="1181100" y="342900"/>
            <a:ext cx="10096500" cy="5715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775" b="1">
                <a:solidFill>
                  <a:srgbClr val="FFFFFF"/>
                </a:solidFill>
                <a:latin typeface="Avenir Next"/>
                <a:ea typeface="Avenir Next"/>
                <a:cs typeface="Avenir Next"/>
              </a:defRPr>
            </a:pPr>
            <a:r>
              <a:rPr kumimoji="0" sz="2775" b="1" i="0" u="none" strike="noStrike" kern="1200" cap="none" spc="0" normalizeH="0" baseline="0" noProof="0">
                <a:ln>
                  <a:noFill/>
                </a:ln>
                <a:solidFill>
                  <a:srgbClr val="FFFFFF"/>
                </a:solidFill>
                <a:effectLst/>
                <a:uLnTx/>
                <a:uFillTx/>
                <a:latin typeface="Avenir Next"/>
                <a:ea typeface="Avenir Next"/>
                <a:cs typeface="Avenir Next"/>
              </a:rPr>
              <a:t>Proposed success measures for LA General</a:t>
            </a:r>
          </a:p>
        </p:txBody>
      </p:sp>
      <p:sp>
        <p:nvSpPr>
          <p:cNvPr id="3" name="Rectangle 2">
            <a:extLst>
              <a:ext uri="{FF2B5EF4-FFF2-40B4-BE49-F238E27FC236}">
                <a16:creationId xmlns:a16="http://schemas.microsoft.com/office/drawing/2014/main" id="{F7092B82-BE14-4F9A-91D7-E7AE0FA0839F}"/>
              </a:ext>
            </a:extLst>
          </p:cNvPr>
          <p:cNvSpPr>
            <a:spLocks noGrp="1"/>
          </p:cNvSpPr>
          <p:nvPr/>
        </p:nvSpPr>
        <p:spPr>
          <a:xfrm>
            <a:off x="685800" y="1428750"/>
            <a:ext cx="10572750" cy="91440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925" b="1">
                <a:solidFill>
                  <a:srgbClr val="FFFFFF"/>
                </a:solidFill>
                <a:latin typeface="Avenir Next"/>
                <a:ea typeface="Avenir Next"/>
                <a:cs typeface="Avenir Next"/>
              </a:defRPr>
            </a:pPr>
            <a:r>
              <a:rPr kumimoji="0" sz="2925" b="1" i="0" u="none" strike="noStrike" kern="1200" cap="none" spc="0" normalizeH="0" baseline="0" noProof="0">
                <a:ln>
                  <a:noFill/>
                </a:ln>
                <a:solidFill>
                  <a:srgbClr val="FFFFFF"/>
                </a:solidFill>
                <a:effectLst/>
                <a:uLnTx/>
                <a:uFillTx/>
                <a:latin typeface="Avenir Next"/>
                <a:ea typeface="Avenir Next"/>
                <a:cs typeface="Avenir Next"/>
              </a:rPr>
              <a:t>Camila leaves with a plan she understands, accepts, and can carry out.</a:t>
            </a:r>
          </a:p>
        </p:txBody>
      </p:sp>
      <p:sp>
        <p:nvSpPr>
          <p:cNvPr id="4" name="Rectangle 3">
            <a:extLst>
              <a:ext uri="{FF2B5EF4-FFF2-40B4-BE49-F238E27FC236}">
                <a16:creationId xmlns:a16="http://schemas.microsoft.com/office/drawing/2014/main" id="{D5C51E5A-A1B4-40B8-A28E-3E1B3BD5F35F}"/>
              </a:ext>
            </a:extLst>
          </p:cNvPr>
          <p:cNvSpPr>
            <a:spLocks noGrp="1"/>
          </p:cNvSpPr>
          <p:nvPr/>
        </p:nvSpPr>
        <p:spPr>
          <a:xfrm>
            <a:off x="990600" y="3314700"/>
            <a:ext cx="9906000" cy="21526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575">
                <a:solidFill>
                  <a:srgbClr val="D8DEEA"/>
                </a:solidFill>
                <a:latin typeface="Avenir Next"/>
                <a:ea typeface="Avenir Next"/>
                <a:cs typeface="Avenir Next"/>
              </a:defRPr>
            </a:pPr>
            <a:r>
              <a:rPr kumimoji="0" sz="1575" b="0" i="0" u="none" strike="noStrike" kern="1200" cap="none" spc="0" normalizeH="0" baseline="0" noProof="0">
                <a:ln>
                  <a:noFill/>
                </a:ln>
                <a:solidFill>
                  <a:srgbClr val="D8DEEA"/>
                </a:solidFill>
                <a:effectLst/>
                <a:uLnTx/>
                <a:uFillTx/>
                <a:latin typeface="Avenir Next"/>
                <a:ea typeface="Avenir Next"/>
                <a:cs typeface="Avenir Next"/>
              </a:rPr>
              <a:t>•  Teach-back confirms that Camila understands medication and monitoring steps</a:t>
            </a:r>
          </a:p>
          <a:p>
            <a:pPr marL="0" marR="0" lvl="0" indent="0" algn="l" defTabSz="914400" rtl="0" eaLnBrk="1" fontAlgn="auto" latinLnBrk="0" hangingPunct="1">
              <a:lnSpc>
                <a:spcPct val="100000"/>
              </a:lnSpc>
              <a:spcBef>
                <a:spcPts val="0"/>
              </a:spcBef>
              <a:spcAft>
                <a:spcPts val="0"/>
              </a:spcAft>
              <a:buClrTx/>
              <a:buSzTx/>
              <a:buFontTx/>
              <a:buNone/>
              <a:tabLst/>
              <a:defRPr sz="1575">
                <a:solidFill>
                  <a:srgbClr val="D8DEEA"/>
                </a:solidFill>
                <a:latin typeface="Avenir Next"/>
                <a:ea typeface="Avenir Next"/>
                <a:cs typeface="Avenir Next"/>
              </a:defRPr>
            </a:pPr>
            <a:r>
              <a:rPr kumimoji="0" sz="1575" b="0" i="0" u="none" strike="noStrike" kern="1200" cap="none" spc="0" normalizeH="0" baseline="0" noProof="0">
                <a:ln>
                  <a:noFill/>
                </a:ln>
                <a:solidFill>
                  <a:srgbClr val="D8DEEA"/>
                </a:solidFill>
                <a:effectLst/>
                <a:uLnTx/>
                <a:uFillTx/>
                <a:latin typeface="Avenir Next"/>
                <a:ea typeface="Avenir Next"/>
                <a:cs typeface="Avenir Next"/>
              </a:rPr>
              <a:t>•  The team verifies access to supplies, interpretation, and appointments</a:t>
            </a:r>
          </a:p>
          <a:p>
            <a:pPr marL="0" marR="0" lvl="0" indent="0" algn="l" defTabSz="914400" rtl="0" eaLnBrk="1" fontAlgn="auto" latinLnBrk="0" hangingPunct="1">
              <a:lnSpc>
                <a:spcPct val="100000"/>
              </a:lnSpc>
              <a:spcBef>
                <a:spcPts val="0"/>
              </a:spcBef>
              <a:spcAft>
                <a:spcPts val="0"/>
              </a:spcAft>
              <a:buClrTx/>
              <a:buSzTx/>
              <a:buFontTx/>
              <a:buNone/>
              <a:tabLst/>
              <a:defRPr sz="1575">
                <a:solidFill>
                  <a:srgbClr val="D8DEEA"/>
                </a:solidFill>
                <a:latin typeface="Avenir Next"/>
                <a:ea typeface="Avenir Next"/>
                <a:cs typeface="Avenir Next"/>
              </a:defRPr>
            </a:pPr>
            <a:r>
              <a:rPr kumimoji="0" sz="1575" b="0" i="0" u="none" strike="noStrike" kern="1200" cap="none" spc="0" normalizeH="0" baseline="0" noProof="0">
                <a:ln>
                  <a:noFill/>
                </a:ln>
                <a:solidFill>
                  <a:srgbClr val="D8DEEA"/>
                </a:solidFill>
                <a:effectLst/>
                <a:uLnTx/>
                <a:uFillTx/>
                <a:latin typeface="Avenir Next"/>
                <a:ea typeface="Avenir Next"/>
                <a:cs typeface="Avenir Next"/>
              </a:rPr>
              <a:t>•  Camila completes diabetes education and primary-care follow-up</a:t>
            </a:r>
          </a:p>
          <a:p>
            <a:pPr marL="0" marR="0" lvl="0" indent="0" algn="l" defTabSz="914400" rtl="0" eaLnBrk="1" fontAlgn="auto" latinLnBrk="0" hangingPunct="1">
              <a:lnSpc>
                <a:spcPct val="100000"/>
              </a:lnSpc>
              <a:spcBef>
                <a:spcPts val="0"/>
              </a:spcBef>
              <a:spcAft>
                <a:spcPts val="0"/>
              </a:spcAft>
              <a:buClrTx/>
              <a:buSzTx/>
              <a:buFontTx/>
              <a:buNone/>
              <a:tabLst/>
              <a:defRPr sz="1575">
                <a:solidFill>
                  <a:srgbClr val="D8DEEA"/>
                </a:solidFill>
                <a:latin typeface="Avenir Next"/>
                <a:ea typeface="Avenir Next"/>
                <a:cs typeface="Avenir Next"/>
              </a:defRPr>
            </a:pPr>
            <a:r>
              <a:rPr kumimoji="0" sz="1575" b="0" i="0" u="none" strike="noStrike" kern="1200" cap="none" spc="0" normalizeH="0" baseline="0" noProof="0">
                <a:ln>
                  <a:noFill/>
                </a:ln>
                <a:solidFill>
                  <a:srgbClr val="D8DEEA"/>
                </a:solidFill>
                <a:effectLst/>
                <a:uLnTx/>
                <a:uFillTx/>
                <a:latin typeface="Avenir Next"/>
                <a:ea typeface="Avenir Next"/>
                <a:cs typeface="Avenir Next"/>
              </a:rPr>
              <a:t>•  Camila reports that the plan respects her priorities and daily life</a:t>
            </a:r>
          </a:p>
        </p:txBody>
      </p:sp>
      <p:sp>
        <p:nvSpPr>
          <p:cNvPr id="5" name="Rectangle 4">
            <a:extLst>
              <a:ext uri="{FF2B5EF4-FFF2-40B4-BE49-F238E27FC236}">
                <a16:creationId xmlns:a16="http://schemas.microsoft.com/office/drawing/2014/main" id="{CB06C76F-B54A-4BAB-830B-29CA7535578B}"/>
              </a:ext>
            </a:extLst>
          </p:cNvPr>
          <p:cNvSpPr>
            <a:spLocks noGrp="1"/>
          </p:cNvSpPr>
          <p:nvPr/>
        </p:nvSpPr>
        <p:spPr>
          <a:xfrm>
            <a:off x="1752600" y="5753100"/>
            <a:ext cx="8686800" cy="4000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725" b="1" i="1">
                <a:solidFill>
                  <a:srgbClr val="E5B24B"/>
                </a:solidFill>
                <a:latin typeface="Georgia"/>
                <a:ea typeface="Georgia"/>
                <a:cs typeface="Georgia"/>
              </a:defRPr>
            </a:pPr>
            <a:r>
              <a:rPr kumimoji="0" sz="1725" b="1" i="1" u="none" strike="noStrike" kern="1200" cap="none" spc="0" normalizeH="0" baseline="0" noProof="0">
                <a:ln>
                  <a:noFill/>
                </a:ln>
                <a:solidFill>
                  <a:srgbClr val="E5B24B"/>
                </a:solidFill>
                <a:effectLst/>
                <a:uLnTx/>
                <a:uFillTx/>
                <a:latin typeface="Georgia"/>
                <a:ea typeface="Georgia"/>
                <a:cs typeface="Georgia"/>
              </a:rPr>
              <a:t>Ethical care coordination makes policy visible in Camila's actual experience of care.</a:t>
            </a:r>
          </a:p>
        </p:txBody>
      </p:sp>
      <p:sp>
        <p:nvSpPr>
          <p:cNvPr id="6" name="Rectangle 5">
            <a:extLst>
              <a:ext uri="{FF2B5EF4-FFF2-40B4-BE49-F238E27FC236}">
                <a16:creationId xmlns:a16="http://schemas.microsoft.com/office/drawing/2014/main" id="{E0196F76-071C-4D67-A79E-64B3C937B25F}"/>
              </a:ext>
            </a:extLst>
          </p:cNvPr>
          <p:cNvSpPr>
            <a:spLocks noGrp="1"/>
          </p:cNvSpPr>
          <p:nvPr/>
        </p:nvSpPr>
        <p:spPr>
          <a:xfrm>
            <a:off x="647700" y="6419850"/>
            <a:ext cx="9906000" cy="1714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788" i="1">
                <a:solidFill>
                  <a:srgbClr val="AAB5C8"/>
                </a:solidFill>
                <a:latin typeface="Avenir Next"/>
                <a:ea typeface="Avenir Next"/>
                <a:cs typeface="Avenir Next"/>
              </a:defRPr>
            </a:pPr>
            <a:endParaRPr kumimoji="0" sz="788" b="0" i="1" u="none" strike="noStrike" kern="1200" cap="none" spc="0" normalizeH="0" baseline="0" noProof="0" dirty="0">
              <a:ln>
                <a:noFill/>
              </a:ln>
              <a:solidFill>
                <a:srgbClr val="AAB5C8"/>
              </a:solidFill>
              <a:effectLst/>
              <a:uLnTx/>
              <a:uFillTx/>
              <a:latin typeface="Avenir Next"/>
              <a:ea typeface="Avenir Next"/>
              <a:cs typeface="Avenir Next"/>
            </a:endParaRPr>
          </a:p>
        </p:txBody>
      </p:sp>
    </p:spTree>
    <p:extLst>
      <p:ext uri="{BB962C8B-B14F-4D97-AF65-F5344CB8AC3E}">
        <p14:creationId xmlns:p14="http://schemas.microsoft.com/office/powerpoint/2010/main" val="1256267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6F2EA"/>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51323A6-3900-4E41-B93B-E4E10AB5638A}"/>
              </a:ext>
            </a:extLst>
          </p:cNvPr>
          <p:cNvSpPr>
            <a:spLocks noGrp="1"/>
          </p:cNvSpPr>
          <p:nvPr/>
        </p:nvSpPr>
        <p:spPr>
          <a:xfrm>
            <a:off x="685800" y="495300"/>
            <a:ext cx="10820400" cy="590550"/>
          </a:xfrm>
          <a:prstGeom prst="rect">
            <a:avLst/>
          </a:prstGeom>
          <a:noFill/>
          <a:ln w="0">
            <a:noFill/>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3000" b="1">
                <a:solidFill>
                  <a:srgbClr val="121A2D"/>
                </a:solidFill>
                <a:latin typeface="Avenir Next"/>
                <a:ea typeface="Avenir Next"/>
                <a:cs typeface="Avenir Next"/>
              </a:defRPr>
            </a:pPr>
            <a:r>
              <a:rPr kumimoji="0" sz="3000" b="1" i="0" u="none" strike="noStrike" kern="1200" cap="none" spc="0" normalizeH="0" baseline="0" noProof="0" dirty="0">
                <a:ln>
                  <a:noFill/>
                </a:ln>
                <a:solidFill>
                  <a:srgbClr val="121A2D"/>
                </a:solidFill>
                <a:effectLst/>
                <a:uLnTx/>
                <a:uFillTx/>
                <a:latin typeface="Avenir Next"/>
                <a:ea typeface="Avenir Next"/>
                <a:cs typeface="Avenir Next"/>
              </a:rPr>
              <a:t>References</a:t>
            </a:r>
          </a:p>
        </p:txBody>
      </p:sp>
      <p:sp>
        <p:nvSpPr>
          <p:cNvPr id="2" name="Rectangle 1">
            <a:extLst>
              <a:ext uri="{FF2B5EF4-FFF2-40B4-BE49-F238E27FC236}">
                <a16:creationId xmlns:a16="http://schemas.microsoft.com/office/drawing/2014/main" id="{66B66057-70F6-4B1B-929A-92D8EC9B5628}"/>
              </a:ext>
            </a:extLst>
          </p:cNvPr>
          <p:cNvSpPr>
            <a:spLocks noGrp="1"/>
          </p:cNvSpPr>
          <p:nvPr/>
        </p:nvSpPr>
        <p:spPr>
          <a:xfrm>
            <a:off x="685799" y="945931"/>
            <a:ext cx="11027979" cy="5416769"/>
          </a:xfrm>
          <a:prstGeom prst="rect">
            <a:avLst/>
          </a:prstGeom>
          <a:noFill/>
          <a:ln w="0">
            <a:noFill/>
          </a:ln>
        </p:spPr>
        <p:txBody>
          <a:bodyPr/>
          <a:lstStyle/>
          <a:p>
            <a:pPr marL="469900" marR="0" lvl="0" indent="-469900" algn="l" defTabSz="914400" rtl="0" eaLnBrk="1" fontAlgn="auto" latinLnBrk="0" hangingPunct="1">
              <a:lnSpc>
                <a:spcPct val="150000"/>
              </a:lnSpc>
              <a:spcBef>
                <a:spcPts val="0"/>
              </a:spcBef>
              <a:spcAft>
                <a:spcPts val="0"/>
              </a:spcAft>
              <a:buClrTx/>
              <a:buSzTx/>
              <a:buFontTx/>
              <a:buNone/>
              <a:tabLst/>
              <a:defRPr sz="1065">
                <a:solidFill>
                  <a:srgbClr val="394457"/>
                </a:solidFill>
                <a:latin typeface="Avenir Next"/>
                <a:ea typeface="Avenir Next"/>
                <a:cs typeface="Avenir Next"/>
              </a:defRPr>
            </a:pPr>
            <a:r>
              <a:rPr kumimoji="0" sz="1170" b="0" i="0" u="none" strike="noStrike" kern="1200" cap="none" spc="0" normalizeH="0" baseline="0" noProof="0" dirty="0">
                <a:ln>
                  <a:noFill/>
                </a:ln>
                <a:solidFill>
                  <a:srgbClr val="394457"/>
                </a:solidFill>
                <a:effectLst/>
                <a:uLnTx/>
                <a:uFillTx/>
                <a:latin typeface="Avenir Next"/>
                <a:ea typeface="Avenir Next"/>
                <a:cs typeface="Avenir Next"/>
              </a:rPr>
              <a:t> American Diabetes Association Professional Practice Committee for Diabetes. (2025). 5. Facilitating positive health behaviors and well-being to improve health outcomes: Standards of Care in Diabetes—2026. Diabetes Care, 49(Suppl. 1), S89–S131. </a:t>
            </a:r>
            <a:r>
              <a:rPr kumimoji="0" sz="1170" b="0" i="0" u="none" strike="noStrike" kern="1200" cap="none" spc="0" normalizeH="0" baseline="0" noProof="0" dirty="0">
                <a:ln>
                  <a:noFill/>
                </a:ln>
                <a:solidFill>
                  <a:srgbClr val="394457"/>
                </a:solidFill>
                <a:effectLst/>
                <a:uLnTx/>
                <a:uFillTx/>
                <a:latin typeface="Avenir Next"/>
                <a:ea typeface="Avenir Next"/>
                <a:cs typeface="Avenir Next"/>
                <a:hlinkClick r:id="rId3"/>
              </a:rPr>
              <a:t>https://doi.org/10.2337/dc26-S005</a:t>
            </a:r>
            <a:r>
              <a:rPr kumimoji="0" lang="en-US" sz="1170" b="0" i="0" u="none" strike="noStrike" kern="1200" cap="none" spc="0" normalizeH="0" baseline="0" noProof="0" dirty="0">
                <a:ln>
                  <a:noFill/>
                </a:ln>
                <a:solidFill>
                  <a:srgbClr val="394457"/>
                </a:solidFill>
                <a:effectLst/>
                <a:uLnTx/>
                <a:uFillTx/>
                <a:latin typeface="Avenir Next"/>
                <a:ea typeface="Avenir Next"/>
                <a:cs typeface="Avenir Next"/>
              </a:rPr>
              <a:t> </a:t>
            </a:r>
          </a:p>
          <a:p>
            <a:pPr marL="469900" marR="0" lvl="0" indent="-469900" algn="l" defTabSz="914400" rtl="0" eaLnBrk="1" fontAlgn="auto" latinLnBrk="0" hangingPunct="1">
              <a:lnSpc>
                <a:spcPct val="150000"/>
              </a:lnSpc>
              <a:spcBef>
                <a:spcPts val="0"/>
              </a:spcBef>
              <a:spcAft>
                <a:spcPts val="0"/>
              </a:spcAft>
              <a:buClrTx/>
              <a:buSzTx/>
              <a:buFontTx/>
              <a:buNone/>
              <a:tabLst/>
              <a:defRPr sz="1065">
                <a:solidFill>
                  <a:srgbClr val="394457"/>
                </a:solidFill>
                <a:latin typeface="Avenir Next"/>
                <a:ea typeface="Avenir Next"/>
                <a:cs typeface="Avenir Next"/>
              </a:defRPr>
            </a:pPr>
            <a:r>
              <a:rPr kumimoji="0" lang="en-US" sz="1170" b="0" i="0" u="none" strike="noStrike" kern="1200" cap="none" spc="0" normalizeH="0" baseline="0" noProof="0" dirty="0">
                <a:ln>
                  <a:noFill/>
                </a:ln>
                <a:solidFill>
                  <a:srgbClr val="394457"/>
                </a:solidFill>
                <a:effectLst/>
                <a:uLnTx/>
                <a:uFillTx/>
                <a:latin typeface="Avenir Next"/>
                <a:ea typeface="Avenir Next"/>
                <a:cs typeface="Avenir Next"/>
              </a:rPr>
              <a:t>North Dakota Health and Human Services. (n.d.). Diabetes education. </a:t>
            </a:r>
            <a:r>
              <a:rPr kumimoji="0" lang="en-US" sz="1170" b="0" i="0" u="none" strike="noStrike" kern="1200" cap="none" spc="0" normalizeH="0" baseline="0" noProof="0" dirty="0">
                <a:ln>
                  <a:noFill/>
                </a:ln>
                <a:solidFill>
                  <a:srgbClr val="394457"/>
                </a:solidFill>
                <a:effectLst/>
                <a:uLnTx/>
                <a:uFillTx/>
                <a:latin typeface="Avenir Next"/>
                <a:ea typeface="Avenir Next"/>
                <a:cs typeface="Avenir Next"/>
                <a:hlinkClick r:id="rId4"/>
              </a:rPr>
              <a:t>https://www.hhs.nd.gov/public-health-information/diseases-conditions-and-immunization/north-dakota-diabetes-prevention-4-0</a:t>
            </a:r>
            <a:endParaRPr kumimoji="0" lang="en-US" sz="1170" b="0" i="0" u="none" strike="noStrike" kern="1200" cap="none" spc="0" normalizeH="0" baseline="0" noProof="0" dirty="0">
              <a:ln>
                <a:noFill/>
              </a:ln>
              <a:solidFill>
                <a:srgbClr val="394457"/>
              </a:solidFill>
              <a:effectLst/>
              <a:uLnTx/>
              <a:uFillTx/>
              <a:latin typeface="Avenir Next"/>
              <a:ea typeface="Avenir Next"/>
              <a:cs typeface="Avenir Next"/>
            </a:endParaRPr>
          </a:p>
          <a:p>
            <a:pPr marL="469900" marR="0" lvl="0" indent="-469900" algn="l" defTabSz="914400" rtl="0" eaLnBrk="1" fontAlgn="auto" latinLnBrk="0" hangingPunct="1">
              <a:lnSpc>
                <a:spcPct val="150000"/>
              </a:lnSpc>
              <a:spcBef>
                <a:spcPts val="0"/>
              </a:spcBef>
              <a:spcAft>
                <a:spcPts val="0"/>
              </a:spcAft>
              <a:buClrTx/>
              <a:buSzTx/>
              <a:buFontTx/>
              <a:buNone/>
              <a:tabLst/>
              <a:defRPr sz="1065">
                <a:solidFill>
                  <a:srgbClr val="394457"/>
                </a:solidFill>
                <a:latin typeface="Avenir Next"/>
                <a:ea typeface="Avenir Next"/>
                <a:cs typeface="Avenir Next"/>
              </a:defRPr>
            </a:pPr>
            <a:r>
              <a:rPr kumimoji="0" lang="en-US" sz="1170" b="0" i="0" u="none" strike="noStrike" kern="1200" cap="none" spc="0" normalizeH="0" baseline="0" noProof="0" dirty="0">
                <a:ln>
                  <a:noFill/>
                </a:ln>
                <a:solidFill>
                  <a:srgbClr val="394457"/>
                </a:solidFill>
                <a:effectLst/>
                <a:uLnTx/>
                <a:uFillTx/>
                <a:latin typeface="Avenir Next"/>
                <a:ea typeface="Avenir Next"/>
                <a:cs typeface="Avenir Next"/>
              </a:rPr>
              <a:t>Temple Health. (2025). Meet the Temple leaders stepping up to provide diabetes care at the bedside. </a:t>
            </a:r>
            <a:r>
              <a:rPr kumimoji="0" lang="en-US" sz="1170" b="0" i="0" u="none" strike="noStrike" kern="1200" cap="none" spc="0" normalizeH="0" baseline="0" noProof="0" dirty="0">
                <a:ln>
                  <a:noFill/>
                </a:ln>
                <a:solidFill>
                  <a:srgbClr val="394457"/>
                </a:solidFill>
                <a:effectLst/>
                <a:uLnTx/>
                <a:uFillTx/>
                <a:latin typeface="Avenir Next"/>
                <a:ea typeface="Avenir Next"/>
                <a:cs typeface="Avenir Next"/>
                <a:hlinkClick r:id="rId5"/>
              </a:rPr>
              <a:t>https://www.templehealth.org/about/news/diabetes-care-at-the-bedside</a:t>
            </a:r>
            <a:r>
              <a:rPr kumimoji="0" lang="en-US" sz="1170" b="0" i="0" u="none" strike="noStrike" kern="1200" cap="none" spc="0" normalizeH="0" baseline="0" noProof="0" dirty="0">
                <a:ln>
                  <a:noFill/>
                </a:ln>
                <a:solidFill>
                  <a:srgbClr val="394457"/>
                </a:solidFill>
                <a:effectLst/>
                <a:uLnTx/>
                <a:uFillTx/>
                <a:latin typeface="Avenir Next"/>
                <a:ea typeface="Avenir Next"/>
                <a:cs typeface="Avenir Next"/>
              </a:rPr>
              <a:t> </a:t>
            </a:r>
          </a:p>
          <a:p>
            <a:pPr marL="469900" marR="0" lvl="0" indent="-469900" algn="l" defTabSz="914400" rtl="0" eaLnBrk="1" fontAlgn="auto" latinLnBrk="0" hangingPunct="1">
              <a:lnSpc>
                <a:spcPct val="150000"/>
              </a:lnSpc>
              <a:spcBef>
                <a:spcPts val="0"/>
              </a:spcBef>
              <a:spcAft>
                <a:spcPts val="0"/>
              </a:spcAft>
              <a:buClrTx/>
              <a:buSzTx/>
              <a:buFontTx/>
              <a:buNone/>
              <a:tabLst/>
              <a:defRPr sz="1065">
                <a:solidFill>
                  <a:srgbClr val="394457"/>
                </a:solidFill>
                <a:latin typeface="Avenir Next"/>
                <a:ea typeface="Avenir Next"/>
                <a:cs typeface="Avenir Next"/>
              </a:defRPr>
            </a:pPr>
            <a:r>
              <a:rPr kumimoji="0" lang="en-US" sz="1170" b="0" i="0" u="none" strike="noStrike" kern="1200" cap="none" spc="0" normalizeH="0" baseline="0" noProof="0" dirty="0">
                <a:ln>
                  <a:noFill/>
                </a:ln>
                <a:solidFill>
                  <a:srgbClr val="394457"/>
                </a:solidFill>
                <a:effectLst/>
                <a:uLnTx/>
                <a:uFillTx/>
                <a:latin typeface="Avenir Next"/>
                <a:ea typeface="Avenir Next"/>
                <a:cs typeface="Avenir Next"/>
              </a:rPr>
              <a:t>U.S. Department of Health and Human Services, Office for Civil Rights. (2024). Section 1557 of the Affordable Care Act. </a:t>
            </a:r>
            <a:r>
              <a:rPr kumimoji="0" lang="en-US" sz="1170" b="0" i="0" u="none" strike="noStrike" kern="1200" cap="none" spc="0" normalizeH="0" baseline="0" noProof="0" dirty="0">
                <a:ln>
                  <a:noFill/>
                </a:ln>
                <a:solidFill>
                  <a:srgbClr val="394457"/>
                </a:solidFill>
                <a:effectLst/>
                <a:uLnTx/>
                <a:uFillTx/>
                <a:latin typeface="Avenir Next"/>
                <a:ea typeface="Avenir Next"/>
                <a:cs typeface="Avenir Next"/>
                <a:hlinkClick r:id="rId6"/>
              </a:rPr>
              <a:t>https://www.hhs.gov/civil-rights/for-individuals/section-1557/index.html</a:t>
            </a:r>
            <a:r>
              <a:rPr kumimoji="0" lang="en-US" sz="1170" b="0" i="0" u="none" strike="noStrike" kern="1200" cap="none" spc="0" normalizeH="0" baseline="0" noProof="0" dirty="0">
                <a:ln>
                  <a:noFill/>
                </a:ln>
                <a:solidFill>
                  <a:srgbClr val="394457"/>
                </a:solidFill>
                <a:effectLst/>
                <a:uLnTx/>
                <a:uFillTx/>
                <a:latin typeface="Avenir Next"/>
                <a:ea typeface="Avenir Next"/>
                <a:cs typeface="Avenir Next"/>
              </a:rPr>
              <a:t> </a:t>
            </a:r>
          </a:p>
          <a:p>
            <a:pPr marL="0" marR="0" lvl="0" indent="0" algn="l" defTabSz="914400" rtl="0" eaLnBrk="1" fontAlgn="auto" latinLnBrk="0" hangingPunct="1">
              <a:lnSpc>
                <a:spcPct val="150000"/>
              </a:lnSpc>
              <a:spcBef>
                <a:spcPts val="0"/>
              </a:spcBef>
              <a:spcAft>
                <a:spcPts val="0"/>
              </a:spcAft>
              <a:buClrTx/>
              <a:buSzTx/>
              <a:buFontTx/>
              <a:buNone/>
              <a:tabLst/>
              <a:defRPr sz="1065">
                <a:solidFill>
                  <a:srgbClr val="394457"/>
                </a:solidFill>
                <a:latin typeface="Avenir Next"/>
                <a:ea typeface="Avenir Next"/>
                <a:cs typeface="Avenir Next"/>
              </a:defRPr>
            </a:pPr>
            <a:r>
              <a:rPr kumimoji="0" lang="en-US" sz="1170" b="0" i="0" u="none" strike="noStrike" kern="1200" cap="none" spc="0" normalizeH="0" baseline="0" noProof="0" dirty="0">
                <a:ln>
                  <a:noFill/>
                </a:ln>
                <a:solidFill>
                  <a:srgbClr val="394457"/>
                </a:solidFill>
                <a:effectLst/>
                <a:uLnTx/>
                <a:uFillTx/>
                <a:latin typeface="Avenir Next"/>
                <a:ea typeface="Avenir Next"/>
                <a:cs typeface="Avenir Next"/>
              </a:rPr>
              <a:t>Los Angeles General Medical Center. (2025). Orientation/reorientation handbook, 2025–2026 (p. 64). </a:t>
            </a:r>
            <a:r>
              <a:rPr kumimoji="0" lang="en-US" sz="1170" b="0" i="0" u="none" strike="noStrike" kern="1200" cap="none" spc="0" normalizeH="0" baseline="0" noProof="0" dirty="0">
                <a:ln>
                  <a:noFill/>
                </a:ln>
                <a:solidFill>
                  <a:srgbClr val="394457"/>
                </a:solidFill>
                <a:effectLst/>
                <a:uLnTx/>
                <a:uFillTx/>
                <a:latin typeface="Avenir Next"/>
                <a:ea typeface="Avenir Next"/>
                <a:cs typeface="Avenir Next"/>
                <a:hlinkClick r:id="rId7"/>
              </a:rPr>
              <a:t>https://apps.dhs.lacounty.gov/Content/CEF/LACUSCHandbook.pdf</a:t>
            </a:r>
            <a:r>
              <a:rPr kumimoji="0" lang="en-US" sz="1170" b="0" i="0" u="none" strike="noStrike" kern="1200" cap="none" spc="0" normalizeH="0" baseline="0" noProof="0" dirty="0">
                <a:ln>
                  <a:noFill/>
                </a:ln>
                <a:solidFill>
                  <a:srgbClr val="394457"/>
                </a:solidFill>
                <a:effectLst/>
                <a:uLnTx/>
                <a:uFillTx/>
                <a:latin typeface="Avenir Next"/>
                <a:ea typeface="Avenir Next"/>
                <a:cs typeface="Avenir Next"/>
              </a:rPr>
              <a:t> </a:t>
            </a:r>
          </a:p>
          <a:p>
            <a:pPr marL="0" marR="0" lvl="0" indent="0" algn="l" defTabSz="914400" rtl="0" eaLnBrk="1" fontAlgn="auto" latinLnBrk="0" hangingPunct="1">
              <a:lnSpc>
                <a:spcPct val="150000"/>
              </a:lnSpc>
              <a:spcBef>
                <a:spcPts val="0"/>
              </a:spcBef>
              <a:spcAft>
                <a:spcPts val="0"/>
              </a:spcAft>
              <a:buClrTx/>
              <a:buSzTx/>
              <a:buFontTx/>
              <a:buNone/>
              <a:tabLst/>
              <a:defRPr sz="1065">
                <a:solidFill>
                  <a:srgbClr val="394457"/>
                </a:solidFill>
                <a:latin typeface="Avenir Next"/>
                <a:ea typeface="Avenir Next"/>
                <a:cs typeface="Avenir Next"/>
              </a:defRPr>
            </a:pPr>
            <a:r>
              <a:rPr kumimoji="0" sz="1170" b="0" i="0" u="none" strike="noStrike" kern="1200" cap="none" spc="0" normalizeH="0" baseline="0" noProof="0" dirty="0">
                <a:ln>
                  <a:noFill/>
                </a:ln>
                <a:solidFill>
                  <a:srgbClr val="394457"/>
                </a:solidFill>
                <a:effectLst/>
                <a:uLnTx/>
                <a:uFillTx/>
                <a:latin typeface="Avenir Next"/>
                <a:ea typeface="Avenir Next"/>
                <a:cs typeface="Avenir Next"/>
              </a:rPr>
              <a:t>American Nurses Association. (2025). Provision 1.4: The right to self-determination. Code of Ethics for Nurses. </a:t>
            </a:r>
            <a:r>
              <a:rPr kumimoji="0" sz="1170" b="0" i="0" u="none" strike="noStrike" kern="1200" cap="none" spc="0" normalizeH="0" baseline="0" noProof="0" dirty="0">
                <a:ln>
                  <a:noFill/>
                </a:ln>
                <a:solidFill>
                  <a:srgbClr val="394457"/>
                </a:solidFill>
                <a:effectLst/>
                <a:uLnTx/>
                <a:uFillTx/>
                <a:latin typeface="Avenir Next"/>
                <a:ea typeface="Avenir Next"/>
                <a:cs typeface="Avenir Next"/>
                <a:hlinkClick r:id="rId8"/>
              </a:rPr>
              <a:t>https://codeofethics.ana.org/provision-1-4</a:t>
            </a:r>
            <a:r>
              <a:rPr kumimoji="0" lang="en-US" sz="1170" b="0" i="0" u="none" strike="noStrike" kern="1200" cap="none" spc="0" normalizeH="0" baseline="0" noProof="0" dirty="0">
                <a:ln>
                  <a:noFill/>
                </a:ln>
                <a:solidFill>
                  <a:srgbClr val="394457"/>
                </a:solidFill>
                <a:effectLst/>
                <a:uLnTx/>
                <a:uFillTx/>
                <a:latin typeface="Avenir Next"/>
                <a:ea typeface="Avenir Next"/>
                <a:cs typeface="Avenir Next"/>
              </a:rPr>
              <a:t> </a:t>
            </a:r>
          </a:p>
          <a:p>
            <a:pPr marL="469900" marR="0" lvl="0" indent="-469900" algn="l" defTabSz="914400" rtl="0" eaLnBrk="1" fontAlgn="auto" latinLnBrk="0" hangingPunct="1">
              <a:lnSpc>
                <a:spcPct val="150000"/>
              </a:lnSpc>
              <a:spcBef>
                <a:spcPts val="0"/>
              </a:spcBef>
              <a:spcAft>
                <a:spcPts val="0"/>
              </a:spcAft>
              <a:buClrTx/>
              <a:buSzTx/>
              <a:buFontTx/>
              <a:buNone/>
              <a:tabLst/>
              <a:defRPr sz="1065">
                <a:solidFill>
                  <a:srgbClr val="394457"/>
                </a:solidFill>
                <a:latin typeface="Avenir Next"/>
                <a:ea typeface="Avenir Next"/>
                <a:cs typeface="Avenir Next"/>
              </a:defRPr>
            </a:pPr>
            <a:r>
              <a:rPr kumimoji="0" sz="1170" b="0" i="0" u="none" strike="noStrike" kern="1200" cap="none" spc="0" normalizeH="0" baseline="0" noProof="0" dirty="0">
                <a:ln>
                  <a:noFill/>
                </a:ln>
                <a:solidFill>
                  <a:srgbClr val="394457"/>
                </a:solidFill>
                <a:effectLst/>
                <a:uLnTx/>
                <a:uFillTx/>
                <a:latin typeface="Avenir Next"/>
                <a:ea typeface="Avenir Next"/>
                <a:cs typeface="Avenir Next"/>
              </a:rPr>
              <a:t>Attridge, M., Creamer, J., Ramsden, M., Cannings-John, R., &amp; Hawthorne, K. (2014). Culturally appropriate health education for people in ethnic minority groups with type 2 diabetes mellitus. Cochrane Database of Systematic Reviews, (9), CD006424. </a:t>
            </a:r>
            <a:r>
              <a:rPr kumimoji="0" sz="1170" b="0" i="0" u="none" strike="noStrike" kern="1200" cap="none" spc="0" normalizeH="0" baseline="0" noProof="0" dirty="0">
                <a:ln>
                  <a:noFill/>
                </a:ln>
                <a:solidFill>
                  <a:srgbClr val="394457"/>
                </a:solidFill>
                <a:effectLst/>
                <a:uLnTx/>
                <a:uFillTx/>
                <a:latin typeface="Avenir Next"/>
                <a:ea typeface="Avenir Next"/>
                <a:cs typeface="Avenir Next"/>
                <a:hlinkClick r:id="rId9"/>
              </a:rPr>
              <a:t>https://doi.org/10.1002/14651858.CD006424.pub3</a:t>
            </a:r>
            <a:r>
              <a:rPr kumimoji="0" lang="en-US" sz="1170" b="0" i="0" u="none" strike="noStrike" kern="1200" cap="none" spc="0" normalizeH="0" baseline="0" noProof="0" dirty="0">
                <a:ln>
                  <a:noFill/>
                </a:ln>
                <a:solidFill>
                  <a:srgbClr val="394457"/>
                </a:solidFill>
                <a:effectLst/>
                <a:uLnTx/>
                <a:uFillTx/>
                <a:latin typeface="Avenir Next"/>
                <a:ea typeface="Avenir Next"/>
                <a:cs typeface="Avenir Next"/>
              </a:rPr>
              <a:t> </a:t>
            </a:r>
          </a:p>
          <a:p>
            <a:pPr marL="469900" marR="0" lvl="0" indent="-469900" algn="l" defTabSz="914400" rtl="0" eaLnBrk="1" fontAlgn="auto" latinLnBrk="0" hangingPunct="1">
              <a:lnSpc>
                <a:spcPct val="150000"/>
              </a:lnSpc>
              <a:spcBef>
                <a:spcPts val="0"/>
              </a:spcBef>
              <a:spcAft>
                <a:spcPts val="0"/>
              </a:spcAft>
              <a:buClrTx/>
              <a:buSzTx/>
              <a:buFontTx/>
              <a:buNone/>
              <a:tabLst/>
              <a:defRPr sz="1065">
                <a:solidFill>
                  <a:srgbClr val="394457"/>
                </a:solidFill>
                <a:latin typeface="Avenir Next"/>
                <a:ea typeface="Avenir Next"/>
                <a:cs typeface="Avenir Next"/>
              </a:defRPr>
            </a:pPr>
            <a:r>
              <a:rPr kumimoji="0" sz="1170" b="0" i="0" u="none" strike="noStrike" kern="1200" cap="none" spc="0" normalizeH="0" baseline="0" noProof="0" dirty="0">
                <a:ln>
                  <a:noFill/>
                </a:ln>
                <a:solidFill>
                  <a:srgbClr val="394457"/>
                </a:solidFill>
                <a:effectLst/>
                <a:uLnTx/>
                <a:uFillTx/>
                <a:latin typeface="Avenir Next"/>
                <a:ea typeface="Avenir Next"/>
                <a:cs typeface="Avenir Next"/>
              </a:rPr>
              <a:t>Butayeva, J., Ratan, Z. A., Downie, S., &amp; Hosseinzadeh, H. (2023). The impact of health literacy interventions on glycemic control and self-management outcomes among type 2 diabetes mellitus: A systematic review. Journal of Diabetes, 15(9), 724–735. </a:t>
            </a:r>
            <a:r>
              <a:rPr kumimoji="0" sz="1170" b="0" i="0" u="none" strike="noStrike" kern="1200" cap="none" spc="0" normalizeH="0" baseline="0" noProof="0" dirty="0">
                <a:ln>
                  <a:noFill/>
                </a:ln>
                <a:solidFill>
                  <a:srgbClr val="394457"/>
                </a:solidFill>
                <a:effectLst/>
                <a:uLnTx/>
                <a:uFillTx/>
                <a:latin typeface="Avenir Next"/>
                <a:ea typeface="Avenir Next"/>
                <a:cs typeface="Avenir Next"/>
                <a:hlinkClick r:id="rId10"/>
              </a:rPr>
              <a:t>https://doi.org/10.1111/1753-0407.13436</a:t>
            </a:r>
            <a:r>
              <a:rPr kumimoji="0" lang="en-US" sz="1170" b="0" i="0" u="none" strike="noStrike" kern="1200" cap="none" spc="0" normalizeH="0" baseline="0" noProof="0" dirty="0">
                <a:ln>
                  <a:noFill/>
                </a:ln>
                <a:solidFill>
                  <a:srgbClr val="394457"/>
                </a:solidFill>
                <a:effectLst/>
                <a:uLnTx/>
                <a:uFillTx/>
                <a:latin typeface="Avenir Next"/>
                <a:ea typeface="Avenir Next"/>
                <a:cs typeface="Avenir Next"/>
              </a:rPr>
              <a:t> </a:t>
            </a:r>
          </a:p>
          <a:p>
            <a:pPr marL="469900" marR="0" lvl="0" indent="-469900" algn="l" defTabSz="914400" rtl="0" eaLnBrk="1" fontAlgn="auto" latinLnBrk="0" hangingPunct="1">
              <a:lnSpc>
                <a:spcPct val="150000"/>
              </a:lnSpc>
              <a:spcBef>
                <a:spcPts val="0"/>
              </a:spcBef>
              <a:spcAft>
                <a:spcPts val="0"/>
              </a:spcAft>
              <a:buClrTx/>
              <a:buSzTx/>
              <a:buFontTx/>
              <a:buNone/>
              <a:tabLst/>
              <a:defRPr sz="1065">
                <a:solidFill>
                  <a:srgbClr val="394457"/>
                </a:solidFill>
                <a:latin typeface="Avenir Next"/>
                <a:ea typeface="Avenir Next"/>
                <a:cs typeface="Avenir Next"/>
              </a:defRPr>
            </a:pPr>
            <a:r>
              <a:rPr kumimoji="0" sz="1170" b="0" i="0" u="none" strike="noStrike" kern="1200" cap="none" spc="0" normalizeH="0" baseline="0" noProof="0" dirty="0">
                <a:ln>
                  <a:noFill/>
                </a:ln>
                <a:solidFill>
                  <a:srgbClr val="394457"/>
                </a:solidFill>
                <a:effectLst/>
                <a:uLnTx/>
                <a:uFillTx/>
                <a:latin typeface="Avenir Next"/>
                <a:ea typeface="Avenir Next"/>
                <a:cs typeface="Avenir Next"/>
              </a:rPr>
              <a:t>LAC+USC Medical Center. (2016). Interpreter services (Policy 226). </a:t>
            </a:r>
            <a:r>
              <a:rPr kumimoji="0" sz="1170" b="0" i="0" u="none" strike="noStrike" kern="1200" cap="none" spc="0" normalizeH="0" baseline="0" noProof="0" dirty="0">
                <a:ln>
                  <a:noFill/>
                </a:ln>
                <a:solidFill>
                  <a:srgbClr val="394457"/>
                </a:solidFill>
                <a:effectLst/>
                <a:uLnTx/>
                <a:uFillTx/>
                <a:latin typeface="Avenir Next"/>
                <a:ea typeface="Avenir Next"/>
                <a:cs typeface="Avenir Next"/>
                <a:hlinkClick r:id="rId11"/>
              </a:rPr>
              <a:t>https://file.lacounty.gov/dhs/cms1_248952.pdf</a:t>
            </a:r>
            <a:r>
              <a:rPr kumimoji="0" lang="en-US" sz="1170" b="0" i="0" u="none" strike="noStrike" kern="1200" cap="none" spc="0" normalizeH="0" baseline="0" noProof="0" dirty="0">
                <a:ln>
                  <a:noFill/>
                </a:ln>
                <a:solidFill>
                  <a:srgbClr val="394457"/>
                </a:solidFill>
                <a:effectLst/>
                <a:uLnTx/>
                <a:uFillTx/>
                <a:latin typeface="Avenir Next"/>
                <a:ea typeface="Avenir Next"/>
                <a:cs typeface="Avenir Next"/>
              </a:rPr>
              <a:t> </a:t>
            </a:r>
          </a:p>
          <a:p>
            <a:pPr marL="469900" marR="0" lvl="0" indent="-469900" algn="l" defTabSz="914400" rtl="0" eaLnBrk="1" fontAlgn="auto" latinLnBrk="0" hangingPunct="1">
              <a:lnSpc>
                <a:spcPct val="150000"/>
              </a:lnSpc>
              <a:spcBef>
                <a:spcPts val="0"/>
              </a:spcBef>
              <a:spcAft>
                <a:spcPts val="0"/>
              </a:spcAft>
              <a:buClrTx/>
              <a:buSzTx/>
              <a:buFontTx/>
              <a:buNone/>
              <a:tabLst/>
              <a:defRPr sz="1065">
                <a:solidFill>
                  <a:srgbClr val="394457"/>
                </a:solidFill>
                <a:latin typeface="Avenir Next"/>
                <a:ea typeface="Avenir Next"/>
                <a:cs typeface="Avenir Next"/>
              </a:defRPr>
            </a:pPr>
            <a:r>
              <a:rPr kumimoji="0" lang="en-US" sz="1170" b="0" i="0" u="none" strike="noStrike" kern="1200" cap="none" spc="0" normalizeH="0" baseline="0" noProof="0" dirty="0">
                <a:ln>
                  <a:noFill/>
                </a:ln>
                <a:solidFill>
                  <a:srgbClr val="394457"/>
                </a:solidFill>
                <a:effectLst/>
                <a:uLnTx/>
                <a:uFillTx/>
                <a:latin typeface="Avenir Next"/>
                <a:ea typeface="Avenir Next"/>
                <a:cs typeface="Avenir Next"/>
              </a:rPr>
              <a:t>Capella University. (n.d.). Vila Health: Cultural competence [Interactive activity].</a:t>
            </a:r>
          </a:p>
          <a:p>
            <a:pPr marL="469900" marR="0" lvl="0" indent="-469900" algn="l" defTabSz="914400" rtl="0" eaLnBrk="1" fontAlgn="auto" latinLnBrk="0" hangingPunct="1">
              <a:lnSpc>
                <a:spcPct val="150000"/>
              </a:lnSpc>
              <a:spcBef>
                <a:spcPts val="0"/>
              </a:spcBef>
              <a:spcAft>
                <a:spcPts val="0"/>
              </a:spcAft>
              <a:buClrTx/>
              <a:buSzTx/>
              <a:buFontTx/>
              <a:buNone/>
              <a:tabLst/>
              <a:defRPr sz="1065">
                <a:solidFill>
                  <a:srgbClr val="394457"/>
                </a:solidFill>
                <a:latin typeface="Avenir Next"/>
                <a:ea typeface="Avenir Next"/>
                <a:cs typeface="Avenir Next"/>
              </a:defRPr>
            </a:pPr>
            <a:r>
              <a:rPr kumimoji="0" lang="en-US" sz="1170" b="0" i="0" u="none" strike="noStrike" kern="1200" cap="none" spc="0" normalizeH="0" baseline="0" noProof="0" dirty="0">
                <a:ln>
                  <a:noFill/>
                </a:ln>
                <a:solidFill>
                  <a:srgbClr val="394457"/>
                </a:solidFill>
                <a:effectLst/>
                <a:uLnTx/>
                <a:uFillTx/>
                <a:latin typeface="Avenir Next"/>
                <a:ea typeface="Avenir Next"/>
                <a:cs typeface="Avenir Next"/>
              </a:rPr>
              <a:t>California Department of Public Health. (2012). AFL 12-16: Language assistance services. </a:t>
            </a:r>
            <a:r>
              <a:rPr kumimoji="0" lang="en-US" sz="1170" b="0" i="0" u="none" strike="noStrike" kern="1200" cap="none" spc="0" normalizeH="0" baseline="0" noProof="0" dirty="0">
                <a:ln>
                  <a:noFill/>
                </a:ln>
                <a:solidFill>
                  <a:srgbClr val="394457"/>
                </a:solidFill>
                <a:effectLst/>
                <a:uLnTx/>
                <a:uFillTx/>
                <a:latin typeface="Avenir Next"/>
                <a:ea typeface="Avenir Next"/>
                <a:cs typeface="Avenir Next"/>
                <a:hlinkClick r:id="rId12"/>
              </a:rPr>
              <a:t>https://www.cdph.ca.gov/Programs/CHCQ/LCP/Pages/AFL-12-16.aspx</a:t>
            </a:r>
            <a:endParaRPr kumimoji="0" lang="en-US" sz="1170" b="0" i="0" u="none" strike="noStrike" kern="1200" cap="none" spc="0" normalizeH="0" baseline="0" noProof="0" dirty="0">
              <a:ln>
                <a:noFill/>
              </a:ln>
              <a:solidFill>
                <a:srgbClr val="394457"/>
              </a:solidFill>
              <a:effectLst/>
              <a:uLnTx/>
              <a:uFillTx/>
              <a:latin typeface="Avenir Next"/>
              <a:ea typeface="Avenir Next"/>
              <a:cs typeface="Avenir Next"/>
            </a:endParaRPr>
          </a:p>
          <a:p>
            <a:pPr marL="469900" marR="0" lvl="0" indent="-469900" algn="l" defTabSz="914400" rtl="0" eaLnBrk="1" fontAlgn="auto" latinLnBrk="0" hangingPunct="1">
              <a:lnSpc>
                <a:spcPct val="150000"/>
              </a:lnSpc>
              <a:spcBef>
                <a:spcPts val="0"/>
              </a:spcBef>
              <a:spcAft>
                <a:spcPts val="0"/>
              </a:spcAft>
              <a:buClrTx/>
              <a:buSzTx/>
              <a:buFontTx/>
              <a:buNone/>
              <a:tabLst/>
              <a:defRPr sz="1065">
                <a:solidFill>
                  <a:srgbClr val="394457"/>
                </a:solidFill>
                <a:latin typeface="Avenir Next"/>
                <a:ea typeface="Avenir Next"/>
                <a:cs typeface="Avenir Next"/>
              </a:defRPr>
            </a:pPr>
            <a:r>
              <a:rPr kumimoji="0" lang="en-US" sz="1170" b="0" i="0" u="none" strike="noStrike" kern="1200" cap="none" spc="0" normalizeH="0" baseline="0" noProof="0" dirty="0">
                <a:ln>
                  <a:noFill/>
                </a:ln>
                <a:solidFill>
                  <a:srgbClr val="394457"/>
                </a:solidFill>
                <a:effectLst/>
                <a:uLnTx/>
                <a:uFillTx/>
                <a:latin typeface="Avenir Next"/>
                <a:ea typeface="Avenir Next"/>
                <a:cs typeface="Avenir Next"/>
              </a:rPr>
              <a:t>HHS Office of Minority Health. (n.d.). National CLAS Standards. </a:t>
            </a:r>
            <a:r>
              <a:rPr kumimoji="0" lang="en-US" sz="1170" b="0" i="0" u="none" strike="noStrike" kern="1200" cap="none" spc="0" normalizeH="0" baseline="0" noProof="0" dirty="0">
                <a:ln>
                  <a:noFill/>
                </a:ln>
                <a:solidFill>
                  <a:srgbClr val="394457"/>
                </a:solidFill>
                <a:effectLst/>
                <a:uLnTx/>
                <a:uFillTx/>
                <a:latin typeface="Avenir Next"/>
                <a:ea typeface="Avenir Next"/>
                <a:cs typeface="Avenir Next"/>
                <a:hlinkClick r:id="rId13"/>
              </a:rPr>
              <a:t>https://thinkculturalhealth.hhs.gov/clas</a:t>
            </a:r>
            <a:r>
              <a:rPr kumimoji="0" lang="en-US" sz="1170" b="0" i="0" u="none" strike="noStrike" kern="1200" cap="none" spc="0" normalizeH="0" baseline="0" noProof="0" dirty="0">
                <a:ln>
                  <a:noFill/>
                </a:ln>
                <a:solidFill>
                  <a:srgbClr val="394457"/>
                </a:solidFill>
                <a:effectLst/>
                <a:uLnTx/>
                <a:uFillTx/>
                <a:latin typeface="Avenir Next"/>
                <a:ea typeface="Avenir Next"/>
                <a:cs typeface="Avenir Next"/>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065">
                <a:solidFill>
                  <a:srgbClr val="394457"/>
                </a:solidFill>
                <a:latin typeface="Avenir Next"/>
                <a:ea typeface="Avenir Next"/>
                <a:cs typeface="Avenir Next"/>
              </a:defRPr>
            </a:pPr>
            <a:endParaRPr kumimoji="0" lang="en-US" sz="1100" b="0" i="0" u="none" strike="noStrike" kern="1200" cap="none" spc="0" normalizeH="0" baseline="0" noProof="0" dirty="0">
              <a:ln>
                <a:noFill/>
              </a:ln>
              <a:solidFill>
                <a:srgbClr val="394457"/>
              </a:solidFill>
              <a:effectLst/>
              <a:uLnTx/>
              <a:uFillTx/>
              <a:latin typeface="Avenir Next"/>
              <a:ea typeface="Avenir Next"/>
              <a:cs typeface="Avenir Next"/>
            </a:endParaRPr>
          </a:p>
          <a:p>
            <a:pPr marL="0" marR="0" lvl="0" indent="0" algn="l" defTabSz="914400" rtl="0" eaLnBrk="1" fontAlgn="auto" latinLnBrk="0" hangingPunct="1">
              <a:lnSpc>
                <a:spcPct val="100000"/>
              </a:lnSpc>
              <a:spcBef>
                <a:spcPts val="0"/>
              </a:spcBef>
              <a:spcAft>
                <a:spcPts val="0"/>
              </a:spcAft>
              <a:buClrTx/>
              <a:buSzTx/>
              <a:buFontTx/>
              <a:buNone/>
              <a:tabLst/>
              <a:defRPr sz="1065">
                <a:solidFill>
                  <a:srgbClr val="394457"/>
                </a:solidFill>
                <a:latin typeface="Avenir Next"/>
                <a:ea typeface="Avenir Next"/>
                <a:cs typeface="Avenir Next"/>
              </a:defRPr>
            </a:pPr>
            <a:endParaRPr kumimoji="0" sz="1065" b="0" i="0" u="none" strike="noStrike" kern="1200" cap="none" spc="0" normalizeH="0" baseline="0" noProof="0" dirty="0">
              <a:ln>
                <a:noFill/>
              </a:ln>
              <a:solidFill>
                <a:srgbClr val="394457"/>
              </a:solidFill>
              <a:effectLst/>
              <a:uLnTx/>
              <a:uFillTx/>
              <a:latin typeface="Avenir Next"/>
              <a:ea typeface="Avenir Next"/>
              <a:cs typeface="Avenir Next"/>
            </a:endParaRPr>
          </a:p>
        </p:txBody>
      </p:sp>
      <p:sp>
        <p:nvSpPr>
          <p:cNvPr id="3" name="Rectangle 2">
            <a:extLst>
              <a:ext uri="{FF2B5EF4-FFF2-40B4-BE49-F238E27FC236}">
                <a16:creationId xmlns:a16="http://schemas.microsoft.com/office/drawing/2014/main" id="{33E35B40-1674-4759-84D0-3C5814E21130}"/>
              </a:ext>
            </a:extLst>
          </p:cNvPr>
          <p:cNvSpPr>
            <a:spLocks noGrp="1"/>
          </p:cNvSpPr>
          <p:nvPr/>
        </p:nvSpPr>
        <p:spPr>
          <a:xfrm>
            <a:off x="6286500" y="1504950"/>
            <a:ext cx="5219700" cy="44767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065" b="0" i="0" u="none" strike="noStrike" kern="1200" cap="none" spc="0" normalizeH="0" baseline="0" noProof="0" dirty="0">
              <a:ln>
                <a:noFill/>
              </a:ln>
              <a:solidFill>
                <a:srgbClr val="394457"/>
              </a:solidFill>
              <a:effectLst/>
              <a:uLnTx/>
              <a:uFillTx/>
              <a:latin typeface="Avenir Next"/>
              <a:ea typeface="Avenir Next"/>
              <a:cs typeface="Avenir Next"/>
            </a:endParaRPr>
          </a:p>
        </p:txBody>
      </p:sp>
      <p:sp>
        <p:nvSpPr>
          <p:cNvPr id="4" name="Rectangle 3">
            <a:extLst>
              <a:ext uri="{FF2B5EF4-FFF2-40B4-BE49-F238E27FC236}">
                <a16:creationId xmlns:a16="http://schemas.microsoft.com/office/drawing/2014/main" id="{46B25DA2-0AE4-4794-AE69-EF4E6543DCED}"/>
              </a:ext>
            </a:extLst>
          </p:cNvPr>
          <p:cNvSpPr>
            <a:spLocks noGrp="1"/>
          </p:cNvSpPr>
          <p:nvPr/>
        </p:nvSpPr>
        <p:spPr>
          <a:xfrm>
            <a:off x="11049000" y="6419850"/>
            <a:ext cx="400050" cy="171450"/>
          </a:xfrm>
          <a:prstGeom prst="rect">
            <a:avLst/>
          </a:prstGeom>
          <a:no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825" b="1">
                <a:solidFill>
                  <a:srgbClr val="E76F5D"/>
                </a:solidFill>
                <a:latin typeface="Avenir Next"/>
                <a:ea typeface="Avenir Next"/>
                <a:cs typeface="Avenir Next"/>
              </a:defRPr>
            </a:pPr>
            <a:r>
              <a:rPr kumimoji="0" sz="825" b="1" i="0" u="none" strike="noStrike" kern="1200" cap="none" spc="0" normalizeH="0" baseline="0" noProof="0">
                <a:ln>
                  <a:noFill/>
                </a:ln>
                <a:solidFill>
                  <a:srgbClr val="E76F5D"/>
                </a:solidFill>
                <a:effectLst/>
                <a:uLnTx/>
                <a:uFillTx/>
                <a:latin typeface="Avenir Next"/>
                <a:ea typeface="Avenir Next"/>
                <a:cs typeface="Avenir Next"/>
              </a:rPr>
              <a:t>14</a:t>
            </a:r>
          </a:p>
        </p:txBody>
      </p:sp>
    </p:spTree>
    <p:extLst>
      <p:ext uri="{BB962C8B-B14F-4D97-AF65-F5344CB8AC3E}">
        <p14:creationId xmlns:p14="http://schemas.microsoft.com/office/powerpoint/2010/main" val="406925245"/>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546</TotalTime>
  <Words>3055</Words>
  <Application>Microsoft Macintosh PowerPoint</Application>
  <PresentationFormat>Widescreen</PresentationFormat>
  <Paragraphs>159</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Avenir Next</vt:lpstr>
      <vt:lpstr>Calibri</vt:lpstr>
      <vt:lpstr>Georgia</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Office User</dc:creator>
  <cp:lastModifiedBy>Microsoft Office User</cp:lastModifiedBy>
  <cp:revision>2</cp:revision>
  <dcterms:created xsi:type="dcterms:W3CDTF">2026-09-07T06:27:25Z</dcterms:created>
  <dcterms:modified xsi:type="dcterms:W3CDTF">2026-09-07T15:34:08Z</dcterms:modified>
</cp:coreProperties>
</file>