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16" d="100"/>
          <a:sy n="116" d="100"/>
        </p:scale>
        <p:origin x="2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doughnutChart>
        <c:varyColors val="1"/>
        <c:ser>
          <c:idx val="0"/>
          <c:order val="0"/>
          <c:tx>
            <c:v>Share</c:v>
          </c:tx>
          <c:cat>
            <c:strRef>
              <c:f>'Chart Data'!$A$2:$A$3</c:f>
              <c:strCache>
                <c:ptCount val="2"/>
                <c:pt idx="0">
                  <c:v>Family involved</c:v>
                </c:pt>
                <c:pt idx="1">
                  <c:v>No family involvement documented</c:v>
                </c:pt>
              </c:strCache>
            </c:strRef>
          </c:cat>
          <c:val>
            <c:numRef>
              <c:f>'Chart Data'!$B$2:$B$3</c:f>
              <c:numCache>
                <c:formatCode>General</c:formatCode>
                <c:ptCount val="2"/>
                <c:pt idx="0">
                  <c:v>17</c:v>
                </c:pt>
                <c:pt idx="1">
                  <c:v>83</c:v>
                </c:pt>
              </c:numCache>
            </c:numRef>
          </c:val>
          <c:extLst>
            <c:ext xmlns:c16="http://schemas.microsoft.com/office/drawing/2014/chart" uri="{C3380CC4-5D6E-409C-BE32-E72D297353CC}">
              <c16:uniqueId val="{00000000-2A8C-AB47-BA21-CAD880DCCBE4}"/>
            </c:ext>
          </c:extLst>
        </c:ser>
        <c:dLbls>
          <c:showLegendKey val="0"/>
          <c:showVal val="0"/>
          <c:showCatName val="0"/>
          <c:showSerName val="0"/>
          <c:showPercent val="0"/>
          <c:showBubbleSize val="0"/>
          <c:showLeaderLines val="0"/>
        </c:dLbls>
        <c:firstSliceAng val="0"/>
        <c:holeSize val="0"/>
      </c:doughnutChart>
    </c:plotArea>
    <c:plotVisOnly val="1"/>
    <c:dispBlanksAs val="zero"/>
    <c:showDLblsOverMax val="1"/>
  </c:char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06C2E-AE53-D04A-88DE-6574F53D66AB}"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905C05-72A2-BD43-9402-B2D9EBCEA011}" type="slidenum">
              <a:rPr lang="en-US" smtClean="0"/>
              <a:t>‹#›</a:t>
            </a:fld>
            <a:endParaRPr lang="en-US"/>
          </a:p>
        </p:txBody>
      </p:sp>
    </p:spTree>
    <p:extLst>
      <p:ext uri="{BB962C8B-B14F-4D97-AF65-F5344CB8AC3E}">
        <p14:creationId xmlns:p14="http://schemas.microsoft.com/office/powerpoint/2010/main" val="614553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Hello, my name is Brooke Sheepy. Thank you for joining me. This presentation explains the principles of care coordination and the nurse’s role in creating a safe, connected care experience.</a:t>
            </a:r>
          </a:p>
          <a:p>
            <a:endParaRPr dirty="0"/>
          </a:p>
          <a:p>
            <a:r>
              <a:rPr dirty="0"/>
              <a:t>Care coordination organizes patient care activities so everyone involved understands the patient’s needs, goals, and preferences. Nurses connect patients and families with healthcare providers and community services across the continuum of care.</a:t>
            </a:r>
          </a:p>
          <a:p>
            <a:endParaRPr dirty="0"/>
          </a:p>
          <a:p>
            <a:r>
              <a:rPr dirty="0"/>
              <a:t>I will discuss patient and family collaboration, medication education, cultural competence, change management, ethical decision-making, and healthcare policy. I will also explain how these areas affect patient safety, experience, and outcomes.</a:t>
            </a:r>
          </a:p>
          <a:p>
            <a:endParaRPr dirty="0"/>
          </a:p>
          <a:p>
            <a:r>
              <a:rPr dirty="0"/>
              <a:t>Effective coordination requires clear communication, shared decisions, reliable transitions, and continued follow-up. Nurses use these practices to reduce fragmented care and support high-quality, patient-centered care (Gurses et al., 2024).</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Care coordination organizes care activities and information so patients receive safe and appropriate services across healthcare settings.</a:t>
            </a:r>
          </a:p>
          <a:p>
            <a:endParaRPr dirty="0"/>
          </a:p>
          <a:p>
            <a:r>
              <a:rPr dirty="0"/>
              <a:t>The nurse begins by assessing the patient’s clinical needs, goals, support system, risks, and barriers to care. The nurse then works with the patient and healthcare team to develop one coordinated plan based on the patient’s preferences.</a:t>
            </a:r>
          </a:p>
          <a:p>
            <a:endParaRPr dirty="0"/>
          </a:p>
          <a:p>
            <a:r>
              <a:rPr dirty="0"/>
              <a:t>This process identifies who will manage medications, referrals, follow-up appointments, and patient education. Nurses also connect patients with community resources and communicate changes to other professionals.</a:t>
            </a:r>
          </a:p>
          <a:p>
            <a:endParaRPr dirty="0"/>
          </a:p>
          <a:p>
            <a:r>
              <a:rPr dirty="0"/>
              <a:t>Follow-up matters because the care plan may need to change as the patient’s condition or circumstances change. Communication failures during transitions can contribute to medication errors, delayed treatment, and hospital readmissions.</a:t>
            </a:r>
          </a:p>
          <a:p>
            <a:endParaRPr dirty="0"/>
          </a:p>
          <a:p>
            <a:r>
              <a:rPr dirty="0"/>
              <a:t>Gurses et al. (2024) identify structured handoffs, shared documentation, patient education, and post-discharge follow-up as strategies for safer transitions. These practices reduce fragmentation and help patients experience care as one continuous process.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Patients and families should participate as active members of the care team. Shared decision-making begins by asking which outcomes matter to the patient and how much caregiver involvement the patient wants.</a:t>
            </a:r>
          </a:p>
          <a:p>
            <a:endParaRPr dirty="0"/>
          </a:p>
          <a:p>
            <a:r>
              <a:rPr dirty="0"/>
              <a:t>The nurse can then clarify who will manage medications, schedule appointments, observe symptoms, and contact the healthcare team when concerns arise. Before sharing information or assigning responsibilities to family members, the nurse should obtain the patient’s permission.</a:t>
            </a:r>
          </a:p>
          <a:p>
            <a:endParaRPr dirty="0"/>
          </a:p>
          <a:p>
            <a:r>
              <a:rPr dirty="0"/>
              <a:t>Communication should use plain language and written instructions that the patient and family can follow after the visit. Nurses should use teach-back to confirm understanding and provide a clear contact person for questions.</a:t>
            </a:r>
          </a:p>
          <a:p>
            <a:endParaRPr dirty="0"/>
          </a:p>
          <a:p>
            <a:r>
              <a:rPr dirty="0"/>
              <a:t>The graph shows a gap in family participation. One study included in the systematic review by Deery et al. (2026) found that families participated in only 17 percent of medication-related encounters. The remaining 83 percent had no documented family involvement.</a:t>
            </a:r>
          </a:p>
          <a:p>
            <a:endParaRPr dirty="0"/>
          </a:p>
          <a:p>
            <a:r>
              <a:rPr dirty="0"/>
              <a:t>The review identified jargon, caregiver burden, poor information exchange, and difficulty navigating the healthcare system as barriers. Families reported that structured communication and written materials helped them participate more effectively.</a:t>
            </a:r>
          </a:p>
          <a:p>
            <a:endParaRPr dirty="0"/>
          </a:p>
          <a:p>
            <a:r>
              <a:rPr dirty="0"/>
              <a:t>Nurses can improve collaboration by inviting questions, checking understanding, documenting agreed responsibilities, and involving caregivers according to the patient’s wishes (Deery et al.,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Medication education is a major part of coordinated care, especially when patients move between healthcare settings.</a:t>
            </a:r>
          </a:p>
          <a:p>
            <a:endParaRPr dirty="0"/>
          </a:p>
          <a:p>
            <a:r>
              <a:rPr dirty="0"/>
              <a:t>The nurse should reconcile all prescription medications, over-the-counter products, and supplements. Education should explain why the patient takes each medication, how and when to take it, possible adverse effects, and what to do after missing a dose.</a:t>
            </a:r>
          </a:p>
          <a:p>
            <a:endParaRPr dirty="0"/>
          </a:p>
          <a:p>
            <a:r>
              <a:rPr dirty="0"/>
              <a:t>During teach-back, patients explain the medication plan in their own words. The nurse can then identify and correct misunderstandings. A clear written schedule can also help patients and caregivers follow the plan after discharge.</a:t>
            </a:r>
          </a:p>
          <a:p>
            <a:endParaRPr dirty="0"/>
          </a:p>
          <a:p>
            <a:r>
              <a:rPr dirty="0"/>
              <a:t>Medication education must reflect the patient’s language, health literacy, cultural beliefs, daily routine, and available resources. Nurses should use qualified interpreters when needed and avoid assumptions about culture, family roles, or medication adherence.</a:t>
            </a:r>
          </a:p>
          <a:p>
            <a:endParaRPr dirty="0"/>
          </a:p>
          <a:p>
            <a:r>
              <a:rPr dirty="0"/>
              <a:t>Chae et al. (2020) found that cultural competence interventions generally improved healthcare professionals’ knowledge and related outcomes. Deery et al. (2026) found that collaborative information exchange and written materials supported family participation in medication management.</a:t>
            </a:r>
          </a:p>
          <a:p>
            <a:endParaRPr dirty="0"/>
          </a:p>
          <a:p>
            <a:r>
              <a:rPr dirty="0"/>
              <a:t>Nurses should adapt education to each patient and confirm that the patient understands the plan.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Change management affects the patient experience because new healthcare processes shape how teams communicate and how well patients understand their care.</a:t>
            </a:r>
          </a:p>
          <a:p>
            <a:endParaRPr dirty="0"/>
          </a:p>
          <a:p>
            <a:r>
              <a:rPr dirty="0"/>
              <a:t>Leaders should explain why a proposed change is necessary and connect it to a specific patient safety or quality concern. Nurses are more likely to support a change when they understand the problem and its expected effect on patients.</a:t>
            </a:r>
          </a:p>
          <a:p>
            <a:endParaRPr dirty="0"/>
          </a:p>
          <a:p>
            <a:r>
              <a:rPr dirty="0"/>
              <a:t>Healthcare organizations should standardize communication. Structured handoffs, shared documentation, and clear discharge instructions reduce the chance that patients will receive missing or conflicting information.</a:t>
            </a:r>
          </a:p>
          <a:p>
            <a:endParaRPr dirty="0"/>
          </a:p>
          <a:p>
            <a:r>
              <a:rPr dirty="0"/>
              <a:t>Transition procedures should identify who sends information, arranges follow-up, and responds to unresolved concerns. Clear responsibilities help prevent patients from becoming lost between healthcare settings.</a:t>
            </a:r>
          </a:p>
          <a:p>
            <a:endParaRPr dirty="0"/>
          </a:p>
          <a:p>
            <a:r>
              <a:rPr dirty="0"/>
              <a:t>Patients, caregivers, and frontline nurses can identify practical barriers that leaders may overlook. Including them when designing and testing new procedures can produce changes that better reflect patient needs.</a:t>
            </a:r>
          </a:p>
          <a:p>
            <a:endParaRPr dirty="0"/>
          </a:p>
          <a:p>
            <a:r>
              <a:rPr dirty="0"/>
              <a:t>Organizations should monitor patient understanding, safety events, satisfaction, and readmissions. These results can show whether the change works or needs adjustment.</a:t>
            </a:r>
          </a:p>
          <a:p>
            <a:endParaRPr dirty="0"/>
          </a:p>
          <a:p>
            <a:r>
              <a:rPr dirty="0"/>
              <a:t>Gurses et al. (2024) explain that structured handoffs, shared documentation, coordinated follow-up, and communication training can improve safety during transitions. Careful change management gives patients clearer information and more dependable care.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Ethical decision-making guides coordinated care plans.</a:t>
            </a:r>
          </a:p>
          <a:p>
            <a:endParaRPr/>
          </a:p>
          <a:p>
            <a:r>
              <a:t>Respect for autonomy requires the healthcare team to include the patient’s informed choices and personal goals. Beneficence directs nurses to recommend care that is likely to improve the patient’s health and well-being.</a:t>
            </a:r>
          </a:p>
          <a:p>
            <a:endParaRPr/>
          </a:p>
          <a:p>
            <a:r>
              <a:t>Nonmaleficence requires nurses to prevent harm from missing information, delayed follow-up, medication errors, or unsafe transitions. Justice requires fair access to healthcare services and attention to barriers that may disadvantage some patients.</a:t>
            </a:r>
          </a:p>
          <a:p>
            <a:endParaRPr/>
          </a:p>
          <a:p>
            <a:r>
              <a:t>The American Nurses Association (2025) presents the Code of Ethics as a framework for the values and responsibilities that guide nursing relationships with patients, colleagues, the profession, and society. Nurses must also protect confidentiality as information moves across the healthcare team.</a:t>
            </a:r>
          </a:p>
          <a:p>
            <a:endParaRPr/>
          </a:p>
          <a:p>
            <a:r>
              <a:t>Ethical coordination requires nurses to examine their assumptions. A patient who misses appointments may face transportation or financial barriers rather than a lack of motivation. A family member may be unavailable, or the patient may not want that person involved.</a:t>
            </a:r>
          </a:p>
          <a:p>
            <a:endParaRPr/>
          </a:p>
          <a:p>
            <a:r>
              <a:t>Incorrect assumptions can create inequity, reduce trust, and cause harm. Ethical care plans should remain transparent, individualized, and open to revision.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The Hospital Readmissions Reduction Program is a federal policy that connects Medicare hospital payments with performance on selected 30-day readmission measures.</a:t>
            </a:r>
          </a:p>
          <a:p>
            <a:endParaRPr/>
          </a:p>
          <a:p>
            <a:r>
              <a:t>The Centers for Medicare and Medicaid Services (2026) explains that the program encourages hospitals to improve communication and care coordination, involve patients and caregivers in discharge planning, and reduce avoidable readmissions.</a:t>
            </a:r>
          </a:p>
          <a:p>
            <a:endParaRPr/>
          </a:p>
          <a:p>
            <a:r>
              <a:t>This policy affects patient experience because patients need understandable discharge instructions, medication education, and reliable follow-up. Without these supports, patients may feel unprepared to manage their health after leaving the hospital.</a:t>
            </a:r>
          </a:p>
          <a:p>
            <a:endParaRPr/>
          </a:p>
          <a:p>
            <a:r>
              <a:t>Nurses contribute by reconciling medications, educating patients and caregivers, arranging follow-up appointments, documenting unresolved needs, and communicating with the next healthcare provider.</a:t>
            </a:r>
          </a:p>
          <a:p>
            <a:endParaRPr/>
          </a:p>
          <a:p>
            <a:r>
              <a:t>These actions can improve continuity and reduce preventable hospital returns. However, readmission risk reflects more than hospital care. Transportation, housing, access to primary care, caregiver availability, and medication costs can affect outcomes after discharge.</a:t>
            </a:r>
          </a:p>
          <a:p>
            <a:endParaRPr/>
          </a:p>
          <a:p>
            <a:r>
              <a:t>Nurses support ethical implementation by identifying social barriers, connecting patients with appropriate resources, and advocating for discharge plans that patients can realistically follow (Centers for Medicare &amp; Medicaid Services, 2026).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Nurses coordinate care across the continuum by connecting patients, families, healthcare professionals, and community services.</a:t>
            </a:r>
          </a:p>
          <a:p>
            <a:endParaRPr dirty="0"/>
          </a:p>
          <a:p>
            <a:r>
              <a:rPr dirty="0"/>
              <a:t>During assessment, the nurse identifies the patient’s clinical needs, goals, risks, support system, and barriers to care. This information provides the basis for an individualized care plan.</a:t>
            </a:r>
          </a:p>
          <a:p>
            <a:endParaRPr dirty="0"/>
          </a:p>
          <a:p>
            <a:r>
              <a:rPr dirty="0"/>
              <a:t>During planning, the nurse works with the patient, family, and healthcare team to establish goals and assign responsibilities. Everyone involved should understand what they are expected to do.</a:t>
            </a:r>
          </a:p>
          <a:p>
            <a:endParaRPr dirty="0"/>
          </a:p>
          <a:p>
            <a:r>
              <a:rPr dirty="0"/>
              <a:t>Coordination includes communicating changes, reconciling medications, arranging referrals, and connecting the patient with community resources. During transitions, nurses provide structured handoffs, communicate unresolved concerns, confirm patient understanding, and support timely follow-up.</a:t>
            </a:r>
          </a:p>
          <a:p>
            <a:endParaRPr dirty="0"/>
          </a:p>
          <a:p>
            <a:r>
              <a:rPr dirty="0"/>
              <a:t>Evaluation determines whether the plan is working. Nurses monitor symptoms, medication use, appointments, safety events, patient experience, and readmissions. They revise the plan when the patient’s needs or circumstances change.</a:t>
            </a:r>
          </a:p>
          <a:p>
            <a:endParaRPr dirty="0"/>
          </a:p>
          <a:p>
            <a:r>
              <a:rPr dirty="0"/>
              <a:t>The American Nurses Association (2025) describes nurses’ ethical responsibilities in their relationships with patients, colleagues, the profession, and society. Gurses et al. (2024) explain that safe transitions depend on several coordinated communication strategies.</a:t>
            </a:r>
          </a:p>
          <a:p>
            <a:endParaRPr dirty="0"/>
          </a:p>
          <a:p>
            <a:r>
              <a:rPr dirty="0"/>
              <a:t>By connecting people, information, and resources, nurses help patients receive safe and continuous care.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Inter"/>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04A5-B645-655E-5362-4217D55892E1}"/>
              </a:ext>
            </a:extLst>
          </p:cNvPr>
          <p:cNvSpPr>
            <a:spLocks noGrp="1"/>
          </p:cNvSpPr>
          <p:nvPr>
            <p:ph type="ctrTitle"/>
          </p:nvPr>
        </p:nvSpPr>
        <p:spPr>
          <a:xfrm>
            <a:off x="393700" y="1041400"/>
            <a:ext cx="7493000" cy="2491490"/>
          </a:xfrm>
        </p:spPr>
        <p:txBody>
          <a:bodyPr anchor="b"/>
          <a:lstStyle>
            <a:lvl1pPr algn="l">
              <a:buNone/>
              <a:defRPr sz="6000" b="1" i="0">
                <a:solidFill>
                  <a:schemeClr val="accent1"/>
                </a:solidFill>
                <a:latin typeface="Inter SemiBold"/>
                <a:ea typeface="Inter SemiBold"/>
                <a:cs typeface="Inter SemiBold"/>
              </a:defRPr>
            </a:lvl1pPr>
          </a:lstStyle>
          <a:p>
            <a:r>
              <a:t>Click to edit Master title style</a:t>
            </a:r>
          </a:p>
        </p:txBody>
      </p:sp>
      <p:sp>
        <p:nvSpPr>
          <p:cNvPr id="3" name="Subtitle 2">
            <a:extLst>
              <a:ext uri="{FF2B5EF4-FFF2-40B4-BE49-F238E27FC236}">
                <a16:creationId xmlns:a16="http://schemas.microsoft.com/office/drawing/2014/main" id="{C57031B1-59B2-C235-9FDD-8050418A5FD8}"/>
              </a:ext>
            </a:extLst>
          </p:cNvPr>
          <p:cNvSpPr>
            <a:spLocks noGrp="1"/>
          </p:cNvSpPr>
          <p:nvPr>
            <p:ph type="subTitle" idx="1"/>
          </p:nvPr>
        </p:nvSpPr>
        <p:spPr>
          <a:xfrm>
            <a:off x="393700" y="4356100"/>
            <a:ext cx="5537200" cy="16383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Tree>
    <p:extLst>
      <p:ext uri="{BB962C8B-B14F-4D97-AF65-F5344CB8AC3E}">
        <p14:creationId xmlns:p14="http://schemas.microsoft.com/office/powerpoint/2010/main" val="167754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5E851FDE-9E0B-568C-1CBA-E72B86CC06ED}"/>
              </a:ext>
            </a:extLst>
          </p:cNvPr>
          <p:cNvSpPr>
            <a:spLocks noGrp="1"/>
          </p:cNvSpPr>
          <p:nvPr>
            <p:ph idx="1"/>
          </p:nvPr>
        </p:nvSpPr>
        <p:spPr>
          <a:xfrm>
            <a:off x="393700" y="2032000"/>
            <a:ext cx="114046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Footer Placeholder 4">
            <a:extLst>
              <a:ext uri="{FF2B5EF4-FFF2-40B4-BE49-F238E27FC236}">
                <a16:creationId xmlns:a16="http://schemas.microsoft.com/office/drawing/2014/main" id="{29CCD18F-3BF6-A3EE-DAAE-66BD406D7E8D}"/>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10" name="Slide Number Placeholder 5">
            <a:extLst>
              <a:ext uri="{FF2B5EF4-FFF2-40B4-BE49-F238E27FC236}">
                <a16:creationId xmlns:a16="http://schemas.microsoft.com/office/drawing/2014/main" id="{5186992D-ADA6-5A23-EBD5-6BEF0A2E61BA}"/>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
        <p:nvSpPr>
          <p:cNvPr id="2" name="Title Placeholder 1">
            <a:extLst>
              <a:ext uri="{FF2B5EF4-FFF2-40B4-BE49-F238E27FC236}">
                <a16:creationId xmlns:a16="http://schemas.microsoft.com/office/drawing/2014/main" id="{CDBB333F-FFCF-AA9E-7AC0-64DB02353FBC}"/>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extLst>
      <p:ext uri="{BB962C8B-B14F-4D97-AF65-F5344CB8AC3E}">
        <p14:creationId xmlns:p14="http://schemas.microsoft.com/office/powerpoint/2010/main" val="648414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4DCC3060-FADA-4310-30F9-24EC34B5AA87}"/>
              </a:ext>
            </a:extLst>
          </p:cNvPr>
          <p:cNvSpPr>
            <a:spLocks noGrp="1"/>
          </p:cNvSpPr>
          <p:nvPr>
            <p:ph idx="1"/>
          </p:nvPr>
        </p:nvSpPr>
        <p:spPr>
          <a:xfrm>
            <a:off x="393700" y="2032000"/>
            <a:ext cx="55372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0" name="Footer Placeholder 4">
            <a:extLst>
              <a:ext uri="{FF2B5EF4-FFF2-40B4-BE49-F238E27FC236}">
                <a16:creationId xmlns:a16="http://schemas.microsoft.com/office/drawing/2014/main" id="{19E7B047-08E6-29C1-F101-C084D555AACC}"/>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11" name="Slide Number Placeholder 5">
            <a:extLst>
              <a:ext uri="{FF2B5EF4-FFF2-40B4-BE49-F238E27FC236}">
                <a16:creationId xmlns:a16="http://schemas.microsoft.com/office/drawing/2014/main" id="{3DE564C6-8AA0-935D-A919-07AFA15B335B}"/>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
        <p:nvSpPr>
          <p:cNvPr id="12" name="Text Placeholder 2">
            <a:extLst>
              <a:ext uri="{FF2B5EF4-FFF2-40B4-BE49-F238E27FC236}">
                <a16:creationId xmlns:a16="http://schemas.microsoft.com/office/drawing/2014/main" id="{4ABE46D3-8F05-1C7F-3EC7-20BFCC76C251}"/>
              </a:ext>
            </a:extLst>
          </p:cNvPr>
          <p:cNvSpPr>
            <a:spLocks noGrp="1"/>
          </p:cNvSpPr>
          <p:nvPr>
            <p:ph idx="10"/>
          </p:nvPr>
        </p:nvSpPr>
        <p:spPr>
          <a:xfrm>
            <a:off x="6256618" y="2032000"/>
            <a:ext cx="55372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Title Placeholder 1">
            <a:extLst>
              <a:ext uri="{FF2B5EF4-FFF2-40B4-BE49-F238E27FC236}">
                <a16:creationId xmlns:a16="http://schemas.microsoft.com/office/drawing/2014/main" id="{739D2C21-36BF-25E7-8E97-1D17F313F7AF}"/>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extLst>
      <p:ext uri="{BB962C8B-B14F-4D97-AF65-F5344CB8AC3E}">
        <p14:creationId xmlns:p14="http://schemas.microsoft.com/office/powerpoint/2010/main" val="383985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6F7D12C6-B3BC-2F80-A661-00CC228193B5}"/>
              </a:ext>
            </a:extLst>
          </p:cNvPr>
          <p:cNvSpPr>
            <a:spLocks noGrp="1"/>
          </p:cNvSpPr>
          <p:nvPr>
            <p:ph idx="1"/>
          </p:nvPr>
        </p:nvSpPr>
        <p:spPr>
          <a:xfrm>
            <a:off x="393700"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2" name="Footer Placeholder 4">
            <a:extLst>
              <a:ext uri="{FF2B5EF4-FFF2-40B4-BE49-F238E27FC236}">
                <a16:creationId xmlns:a16="http://schemas.microsoft.com/office/drawing/2014/main" id="{0682803B-B799-370F-B1B9-EB49CCB10A11}"/>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13" name="Slide Number Placeholder 5">
            <a:extLst>
              <a:ext uri="{FF2B5EF4-FFF2-40B4-BE49-F238E27FC236}">
                <a16:creationId xmlns:a16="http://schemas.microsoft.com/office/drawing/2014/main" id="{AFE26095-B1FD-5C7C-C8D6-78ABF739DCBA}"/>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
        <p:nvSpPr>
          <p:cNvPr id="14" name="Text Placeholder 2">
            <a:extLst>
              <a:ext uri="{FF2B5EF4-FFF2-40B4-BE49-F238E27FC236}">
                <a16:creationId xmlns:a16="http://schemas.microsoft.com/office/drawing/2014/main" id="{80E090C5-E6C8-92F2-E8C2-A840B8F1807D}"/>
              </a:ext>
            </a:extLst>
          </p:cNvPr>
          <p:cNvSpPr>
            <a:spLocks noGrp="1"/>
          </p:cNvSpPr>
          <p:nvPr>
            <p:ph idx="10"/>
          </p:nvPr>
        </p:nvSpPr>
        <p:spPr>
          <a:xfrm>
            <a:off x="4318000"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5" name="Text Placeholder 2">
            <a:extLst>
              <a:ext uri="{FF2B5EF4-FFF2-40B4-BE49-F238E27FC236}">
                <a16:creationId xmlns:a16="http://schemas.microsoft.com/office/drawing/2014/main" id="{0C6D2D15-AEC2-9F99-316F-C37AF863965D}"/>
              </a:ext>
            </a:extLst>
          </p:cNvPr>
          <p:cNvSpPr>
            <a:spLocks noGrp="1"/>
          </p:cNvSpPr>
          <p:nvPr>
            <p:ph idx="11"/>
          </p:nvPr>
        </p:nvSpPr>
        <p:spPr>
          <a:xfrm>
            <a:off x="8232273"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Title Placeholder 1">
            <a:extLst>
              <a:ext uri="{FF2B5EF4-FFF2-40B4-BE49-F238E27FC236}">
                <a16:creationId xmlns:a16="http://schemas.microsoft.com/office/drawing/2014/main" id="{EC59174D-4FF5-0FD8-FE78-F71A39E187AE}"/>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extLst>
      <p:ext uri="{BB962C8B-B14F-4D97-AF65-F5344CB8AC3E}">
        <p14:creationId xmlns:p14="http://schemas.microsoft.com/office/powerpoint/2010/main" val="2850506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6F7D12C6-B3BC-2F80-A661-00CC228193B5}"/>
              </a:ext>
            </a:extLst>
          </p:cNvPr>
          <p:cNvSpPr>
            <a:spLocks noGrp="1"/>
          </p:cNvSpPr>
          <p:nvPr>
            <p:ph idx="1"/>
          </p:nvPr>
        </p:nvSpPr>
        <p:spPr>
          <a:xfrm>
            <a:off x="393700" y="4826000"/>
            <a:ext cx="2595934" cy="1168400"/>
          </a:xfrm>
          <a:prstGeom prst="rect">
            <a:avLst/>
          </a:prstGeom>
        </p:spPr>
        <p:txBody>
          <a:bodyPr vert="horz" lIns="0" tIns="0" rIns="0" bIns="0">
            <a:normAutofit/>
          </a:bodyPr>
          <a:lstStyle>
            <a:lvl1pPr>
              <a:buNone/>
              <a:defRPr sz="1600"/>
            </a:lvl1pPr>
            <a:lvl2pPr>
              <a:buNone/>
              <a:defRPr sz="1600"/>
            </a:lvl2pPr>
            <a:lvl3pPr>
              <a:buNone/>
              <a:defRPr sz="1600"/>
            </a:lvl3pPr>
            <a:lvl4pPr>
              <a:buNone/>
              <a:defRPr sz="1600"/>
            </a:lvl4pPr>
            <a:lvl5pPr>
              <a:buNone/>
              <a:defRPr sz="1600"/>
            </a:lvl5pPr>
          </a:lstStyle>
          <a:p>
            <a:pPr lvl="0">
              <a:buNone/>
            </a:pPr>
            <a:r>
              <a:t>Click to edit Master</a:t>
            </a:r>
          </a:p>
        </p:txBody>
      </p:sp>
      <p:sp>
        <p:nvSpPr>
          <p:cNvPr id="12" name="Footer Placeholder 4">
            <a:extLst>
              <a:ext uri="{FF2B5EF4-FFF2-40B4-BE49-F238E27FC236}">
                <a16:creationId xmlns:a16="http://schemas.microsoft.com/office/drawing/2014/main" id="{0682803B-B799-370F-B1B9-EB49CCB10A11}"/>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13" name="Slide Number Placeholder 5">
            <a:extLst>
              <a:ext uri="{FF2B5EF4-FFF2-40B4-BE49-F238E27FC236}">
                <a16:creationId xmlns:a16="http://schemas.microsoft.com/office/drawing/2014/main" id="{AFE26095-B1FD-5C7C-C8D6-78ABF739DCBA}"/>
              </a:ext>
            </a:extLst>
          </p:cNvPr>
          <p:cNvSpPr>
            <a:spLocks noGrp="1"/>
          </p:cNvSpPr>
          <p:nvPr>
            <p:ph type="sldNum" idx="4"/>
          </p:nvPr>
        </p:nvSpPr>
        <p:spPr>
          <a:xfrm>
            <a:off x="11279332" y="6279952"/>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
        <p:nvSpPr>
          <p:cNvPr id="2" name="Title Placeholder 1">
            <a:extLst>
              <a:ext uri="{FF2B5EF4-FFF2-40B4-BE49-F238E27FC236}">
                <a16:creationId xmlns:a16="http://schemas.microsoft.com/office/drawing/2014/main" id="{EC59174D-4FF5-0FD8-FE78-F71A39E187AE}"/>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
        <p:nvSpPr>
          <p:cNvPr id="8" name="Text Placeholder 7">
            <a:extLst>
              <a:ext uri="{FF2B5EF4-FFF2-40B4-BE49-F238E27FC236}">
                <a16:creationId xmlns:a16="http://schemas.microsoft.com/office/drawing/2014/main" id="{4F70A9DA-D783-0627-3166-E13B68C2ADAC}"/>
              </a:ext>
            </a:extLst>
          </p:cNvPr>
          <p:cNvSpPr>
            <a:spLocks noGrp="1"/>
          </p:cNvSpPr>
          <p:nvPr>
            <p:ph type="body" idx="12"/>
          </p:nvPr>
        </p:nvSpPr>
        <p:spPr>
          <a:xfrm>
            <a:off x="3334966" y="4826000"/>
            <a:ext cx="2595934" cy="1168400"/>
          </a:xfrm>
        </p:spPr>
        <p:txBody>
          <a:bodyPr/>
          <a:lstStyle>
            <a:lvl1pPr>
              <a:buNone/>
              <a:defRPr sz="1800"/>
            </a:lvl1pPr>
            <a:lvl2pPr>
              <a:buNone/>
              <a:defRPr sz="1800"/>
            </a:lvl2pPr>
            <a:lvl3pPr>
              <a:buNone/>
              <a:defRPr sz="1800"/>
            </a:lvl3pPr>
            <a:lvl4pPr>
              <a:buNone/>
              <a:defRPr sz="1800"/>
            </a:lvl4pPr>
            <a:lvl5pPr>
              <a:buNone/>
              <a:defRPr sz="1800"/>
            </a:lvl5pPr>
          </a:lstStyle>
          <a:p>
            <a:pPr lvl="0">
              <a:buNone/>
            </a:pPr>
            <a:r>
              <a:t>Click to edit Master</a:t>
            </a:r>
          </a:p>
        </p:txBody>
      </p:sp>
      <p:sp>
        <p:nvSpPr>
          <p:cNvPr id="9" name="Text Placeholder 2">
            <a:extLst>
              <a:ext uri="{FF2B5EF4-FFF2-40B4-BE49-F238E27FC236}">
                <a16:creationId xmlns:a16="http://schemas.microsoft.com/office/drawing/2014/main" id="{75BF2647-8E8C-CAEE-896D-0E1567AF7E99}"/>
              </a:ext>
            </a:extLst>
          </p:cNvPr>
          <p:cNvSpPr>
            <a:spLocks noGrp="1"/>
          </p:cNvSpPr>
          <p:nvPr>
            <p:ph idx="13"/>
          </p:nvPr>
        </p:nvSpPr>
        <p:spPr>
          <a:xfrm>
            <a:off x="6264413" y="4826000"/>
            <a:ext cx="2595934" cy="1168400"/>
          </a:xfrm>
          <a:prstGeom prst="rect">
            <a:avLst/>
          </a:prstGeom>
        </p:spPr>
        <p:txBody>
          <a:bodyPr vert="horz" lIns="0" tIns="0" rIns="0" bIns="0">
            <a:normAutofit/>
          </a:bodyPr>
          <a:lstStyle>
            <a:lvl1pPr>
              <a:buNone/>
              <a:defRPr sz="1600"/>
            </a:lvl1pPr>
            <a:lvl2pPr>
              <a:buNone/>
              <a:defRPr sz="1600"/>
            </a:lvl2pPr>
            <a:lvl3pPr>
              <a:buNone/>
              <a:defRPr sz="1600"/>
            </a:lvl3pPr>
            <a:lvl4pPr>
              <a:buNone/>
              <a:defRPr sz="1600"/>
            </a:lvl4pPr>
            <a:lvl5pPr>
              <a:buNone/>
              <a:defRPr sz="1600"/>
            </a:lvl5pPr>
          </a:lstStyle>
          <a:p>
            <a:pPr lvl="0">
              <a:buNone/>
            </a:pPr>
            <a:r>
              <a:t>Click to edit Master</a:t>
            </a:r>
          </a:p>
        </p:txBody>
      </p:sp>
      <p:sp>
        <p:nvSpPr>
          <p:cNvPr id="10" name="Text Placeholder 7">
            <a:extLst>
              <a:ext uri="{FF2B5EF4-FFF2-40B4-BE49-F238E27FC236}">
                <a16:creationId xmlns:a16="http://schemas.microsoft.com/office/drawing/2014/main" id="{37C6F143-221A-9959-8FBA-B9B1DB6602D0}"/>
              </a:ext>
            </a:extLst>
          </p:cNvPr>
          <p:cNvSpPr>
            <a:spLocks noGrp="1"/>
          </p:cNvSpPr>
          <p:nvPr>
            <p:ph type="body" idx="14"/>
          </p:nvPr>
        </p:nvSpPr>
        <p:spPr>
          <a:xfrm>
            <a:off x="9205679" y="4826000"/>
            <a:ext cx="2595934" cy="1168400"/>
          </a:xfrm>
        </p:spPr>
        <p:txBody>
          <a:bodyPr/>
          <a:lstStyle>
            <a:lvl1pPr>
              <a:buNone/>
              <a:defRPr sz="1800"/>
            </a:lvl1pPr>
            <a:lvl2pPr>
              <a:buNone/>
              <a:defRPr sz="1800"/>
            </a:lvl2pPr>
            <a:lvl3pPr>
              <a:buNone/>
              <a:defRPr sz="1800"/>
            </a:lvl3pPr>
            <a:lvl4pPr>
              <a:buNone/>
              <a:defRPr sz="1800"/>
            </a:lvl4pPr>
            <a:lvl5pPr>
              <a:buNone/>
              <a:defRPr sz="1800"/>
            </a:lvl5pPr>
          </a:lstStyle>
          <a:p>
            <a:pPr lvl="0">
              <a:buNone/>
            </a:pPr>
            <a:r>
              <a:t>Click to edit Master</a:t>
            </a:r>
          </a:p>
        </p:txBody>
      </p:sp>
    </p:spTree>
    <p:extLst>
      <p:ext uri="{BB962C8B-B14F-4D97-AF65-F5344CB8AC3E}">
        <p14:creationId xmlns:p14="http://schemas.microsoft.com/office/powerpoint/2010/main" val="3357546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DB1182C5-F22B-2641-06DE-4EDACA3C1DDD}"/>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9" name="Slide Number Placeholder 5">
            <a:extLst>
              <a:ext uri="{FF2B5EF4-FFF2-40B4-BE49-F238E27FC236}">
                <a16:creationId xmlns:a16="http://schemas.microsoft.com/office/drawing/2014/main" id="{F97A4AD5-204B-38FD-4F33-270C2F9F5CC6}"/>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
        <p:nvSpPr>
          <p:cNvPr id="2" name="Title Placeholder 1">
            <a:extLst>
              <a:ext uri="{FF2B5EF4-FFF2-40B4-BE49-F238E27FC236}">
                <a16:creationId xmlns:a16="http://schemas.microsoft.com/office/drawing/2014/main" id="{75CF9983-3FD7-FAE4-9F0B-B2CE806D891D}"/>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extLst>
      <p:ext uri="{BB962C8B-B14F-4D97-AF65-F5344CB8AC3E}">
        <p14:creationId xmlns:p14="http://schemas.microsoft.com/office/powerpoint/2010/main" val="292844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12CBCC-C555-8C11-443D-86D6F7A45CF8}"/>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8" name="Slide Number Placeholder 5">
            <a:extLst>
              <a:ext uri="{FF2B5EF4-FFF2-40B4-BE49-F238E27FC236}">
                <a16:creationId xmlns:a16="http://schemas.microsoft.com/office/drawing/2014/main" id="{B69B260B-B882-BF7F-1BB1-28B9578A25A2}"/>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Tree>
    <p:extLst>
      <p:ext uri="{BB962C8B-B14F-4D97-AF65-F5344CB8AC3E}">
        <p14:creationId xmlns:p14="http://schemas.microsoft.com/office/powerpoint/2010/main" val="2214520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41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6 Field Grid">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21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8 Field Grid">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36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87ED2E-D8FF-5C8C-ED50-59BA3091C3E1}"/>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
        <p:nvSpPr>
          <p:cNvPr id="3" name="Text Placeholder 2">
            <a:extLst>
              <a:ext uri="{FF2B5EF4-FFF2-40B4-BE49-F238E27FC236}">
                <a16:creationId xmlns:a16="http://schemas.microsoft.com/office/drawing/2014/main" id="{05B0E1CB-6DCA-2E9F-2B74-4309B4084C09}"/>
              </a:ext>
            </a:extLst>
          </p:cNvPr>
          <p:cNvSpPr>
            <a:spLocks noGrp="1"/>
          </p:cNvSpPr>
          <p:nvPr>
            <p:ph type="body" idx="1"/>
          </p:nvPr>
        </p:nvSpPr>
        <p:spPr>
          <a:xfrm>
            <a:off x="393700" y="2032000"/>
            <a:ext cx="114046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3C75650C-2983-5B02-8421-FF1818435433}"/>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100">
                <a:solidFill>
                  <a:schemeClr val="tx1"/>
                </a:solidFill>
              </a:defRPr>
            </a:lvl1pPr>
          </a:lstStyle>
          <a:p>
            <a:endParaRPr sz="1100"/>
          </a:p>
        </p:txBody>
      </p:sp>
      <p:sp>
        <p:nvSpPr>
          <p:cNvPr id="6" name="Slide Number Placeholder 5">
            <a:extLst>
              <a:ext uri="{FF2B5EF4-FFF2-40B4-BE49-F238E27FC236}">
                <a16:creationId xmlns:a16="http://schemas.microsoft.com/office/drawing/2014/main" id="{D872C88C-1AB3-96BA-C9E5-3435A4BD59BB}"/>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100" kern="1200">
                <a:solidFill>
                  <a:schemeClr val="tx1"/>
                </a:solidFill>
                <a:latin typeface="+mn-lt"/>
                <a:ea typeface="+mn-lt"/>
                <a:cs typeface="+mn-lt"/>
              </a:defRPr>
            </a:lvl1pPr>
          </a:lstStyle>
          <a:p>
            <a:fld id="{8574A810-7A8E-054F-9F6B-09E9C694ECF9}" type="slidenum">
              <a:t>‹#›</a:t>
            </a:fld>
            <a:endParaRPr sz="1100"/>
          </a:p>
        </p:txBody>
      </p:sp>
    </p:spTree>
    <p:extLst>
      <p:ext uri="{BB962C8B-B14F-4D97-AF65-F5344CB8AC3E}">
        <p14:creationId xmlns:p14="http://schemas.microsoft.com/office/powerpoint/2010/main" val="2115580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dt="0"/>
  <p:txStyles>
    <p:titleStyle>
      <a:lvl1pPr algn="l" defTabSz="914400">
        <a:lnSpc>
          <a:spcPct val="90000"/>
        </a:lnSpc>
        <a:spcBef>
          <a:spcPct val="0"/>
        </a:spcBef>
        <a:buNone/>
        <a:defRPr sz="2900" b="0" i="0" kern="1200">
          <a:solidFill>
            <a:schemeClr val="tx1"/>
          </a:solidFill>
          <a:latin typeface="Inter Medium"/>
          <a:ea typeface="Inter Medium"/>
          <a:cs typeface="Inter Medium"/>
        </a:defRPr>
      </a:lvl1pPr>
    </p:titleStyle>
    <p:body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48">
          <p15:clr>
            <a:srgbClr val="F26B43"/>
          </p15:clr>
        </p15:guide>
        <p15:guide id="4" pos="1264">
          <p15:clr>
            <a:srgbClr val="F26B43"/>
          </p15:clr>
        </p15:guide>
        <p15:guide id="5" pos="1480">
          <p15:clr>
            <a:srgbClr val="F26B43"/>
          </p15:clr>
        </p15:guide>
        <p15:guide id="6" pos="2496">
          <p15:clr>
            <a:srgbClr val="F26B43"/>
          </p15:clr>
        </p15:guide>
        <p15:guide id="7" pos="2712">
          <p15:clr>
            <a:srgbClr val="F26B43"/>
          </p15:clr>
        </p15:guide>
        <p15:guide id="8" pos="3736">
          <p15:clr>
            <a:srgbClr val="F26B43"/>
          </p15:clr>
        </p15:guide>
        <p15:guide id="9" pos="3944">
          <p15:clr>
            <a:srgbClr val="F26B43"/>
          </p15:clr>
        </p15:guide>
        <p15:guide id="10" pos="4968">
          <p15:clr>
            <a:srgbClr val="F26B43"/>
          </p15:clr>
        </p15:guide>
        <p15:guide id="11" pos="5184">
          <p15:clr>
            <a:srgbClr val="F26B43"/>
          </p15:clr>
        </p15:guide>
        <p15:guide id="12" pos="6200">
          <p15:clr>
            <a:srgbClr val="F26B43"/>
          </p15:clr>
        </p15:guide>
        <p15:guide id="13" pos="6416">
          <p15:clr>
            <a:srgbClr val="F26B43"/>
          </p15:clr>
        </p15:guide>
        <p15:guide id="14" pos="7432">
          <p15:clr>
            <a:srgbClr val="F26B43"/>
          </p15:clr>
        </p15:guide>
        <p15:guide id="15" orient="horz">
          <p15:clr>
            <a:srgbClr val="F26B43"/>
          </p15:clr>
        </p15:guide>
        <p15:guide id="17" orient="horz" pos="248">
          <p15:clr>
            <a:srgbClr val="F26B43"/>
          </p15:clr>
        </p15:guide>
        <p15:guide id="18" orient="horz" pos="656">
          <p15:clr>
            <a:srgbClr val="F26B43"/>
          </p15:clr>
        </p15:guide>
        <p15:guide id="19" orient="horz" pos="872">
          <p15:clr>
            <a:srgbClr val="F26B43"/>
          </p15:clr>
        </p15:guide>
        <p15:guide id="20" orient="horz" pos="1280">
          <p15:clr>
            <a:srgbClr val="F26B43"/>
          </p15:clr>
        </p15:guide>
        <p15:guide id="21" orient="horz" pos="1496">
          <p15:clr>
            <a:srgbClr val="F26B43"/>
          </p15:clr>
        </p15:guide>
        <p15:guide id="22" orient="horz" pos="1904">
          <p15:clr>
            <a:srgbClr val="F26B43"/>
          </p15:clr>
        </p15:guide>
        <p15:guide id="23" orient="horz" pos="2120">
          <p15:clr>
            <a:srgbClr val="F26B43"/>
          </p15:clr>
        </p15:guide>
        <p15:guide id="24" orient="horz" pos="2528">
          <p15:clr>
            <a:srgbClr val="F26B43"/>
          </p15:clr>
        </p15:guide>
        <p15:guide id="25" orient="horz" pos="2744">
          <p15:clr>
            <a:srgbClr val="F26B43"/>
          </p15:clr>
        </p15:guide>
        <p15:guide id="26" orient="horz" pos="3152">
          <p15:clr>
            <a:srgbClr val="F26B43"/>
          </p15:clr>
        </p15:guide>
        <p15:guide id="27" orient="horz" pos="3368">
          <p15:clr>
            <a:srgbClr val="F26B43"/>
          </p15:clr>
        </p15:guide>
        <p15:guide id="28" orient="horz" pos="3776">
          <p15:clr>
            <a:srgbClr val="F26B43"/>
          </p15:clr>
        </p15:guide>
        <p15:guide id="29" orient="horz" pos="40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nursingworld.org/nurses-books/Code-of-ethics-2025/" TargetMode="External"/><Relationship Id="rId7" Type="http://schemas.openxmlformats.org/officeDocument/2006/relationships/hyperlink" Target="https://psnet.ahrq.gov/perspective/communication-during-transitions-care"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hyperlink" Target="https://doi.org/10.1016/j.ijnurstu.2025.105305" TargetMode="External"/><Relationship Id="rId5" Type="http://schemas.openxmlformats.org/officeDocument/2006/relationships/hyperlink" Target="https://doi.org/10.1111/jjns.12326" TargetMode="External"/><Relationship Id="rId4" Type="http://schemas.openxmlformats.org/officeDocument/2006/relationships/hyperlink" Target="https://www.cms.gov/medicare/quality/value-based-programs/hospital-readmiss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324DD7-B2A7-C70F-0160-11F227D46A09}"/>
              </a:ext>
            </a:extLst>
          </p:cNvPr>
          <p:cNvSpPr>
            <a:spLocks noGrp="1"/>
          </p:cNvSpPr>
          <p:nvPr>
            <p:ph type="ctrTitle"/>
          </p:nvPr>
        </p:nvSpPr>
        <p:spPr>
          <a:xfrm>
            <a:off x="626339" y="760164"/>
            <a:ext cx="6730425" cy="2090945"/>
          </a:xfrm>
        </p:spPr>
        <p:txBody>
          <a:bodyPr anchor="b">
            <a:noAutofit/>
          </a:bodyPr>
          <a:lstStyle/>
          <a:p>
            <a:r>
              <a:rPr sz="7200" dirty="0">
                <a:solidFill>
                  <a:schemeClr val="accent6">
                    <a:lumMod val="75000"/>
                  </a:schemeClr>
                </a:solidFill>
              </a:rPr>
              <a:t>Care Coordination</a:t>
            </a:r>
          </a:p>
        </p:txBody>
      </p:sp>
      <p:sp>
        <p:nvSpPr>
          <p:cNvPr id="5" name="Subtitle 4">
            <a:extLst>
              <a:ext uri="{FF2B5EF4-FFF2-40B4-BE49-F238E27FC236}">
                <a16:creationId xmlns:a16="http://schemas.microsoft.com/office/drawing/2014/main" id="{43501A55-18E1-9822-7454-1E3D85380DC1}"/>
              </a:ext>
            </a:extLst>
          </p:cNvPr>
          <p:cNvSpPr>
            <a:spLocks noGrp="1"/>
          </p:cNvSpPr>
          <p:nvPr>
            <p:ph type="subTitle" idx="1"/>
          </p:nvPr>
        </p:nvSpPr>
        <p:spPr>
          <a:xfrm>
            <a:off x="642668" y="3428999"/>
            <a:ext cx="5085272" cy="1073989"/>
          </a:xfrm>
        </p:spPr>
        <p:txBody>
          <a:bodyPr>
            <a:noAutofit/>
          </a:bodyPr>
          <a:lstStyle/>
          <a:p>
            <a:r>
              <a:rPr sz="1600" dirty="0"/>
              <a:t>The nurse’s role in improving patient outcomes</a:t>
            </a:r>
            <a:endParaRPr lang="en-US" sz="1600" dirty="0"/>
          </a:p>
          <a:p>
            <a:endParaRPr sz="1600" dirty="0"/>
          </a:p>
          <a:p>
            <a:r>
              <a:rPr sz="1800" dirty="0"/>
              <a:t>Student Name  |  Course  |  Date</a:t>
            </a:r>
          </a:p>
        </p:txBody>
      </p:sp>
      <p:pic>
        <p:nvPicPr>
          <p:cNvPr id="9" name="Picture 2"/>
          <p:cNvPicPr>
            <a:picLocks noChangeAspect="1"/>
          </p:cNvPicPr>
          <p:nvPr/>
        </p:nvPicPr>
        <p:blipFill>
          <a:blip r:embed="rId3"/>
          <a:srcRect t="25645" b="61469"/>
          <a:stretch>
            <a:fillRect/>
          </a:stretch>
        </p:blipFill>
        <p:spPr>
          <a:xfrm>
            <a:off x="0" y="5288096"/>
            <a:ext cx="12190542" cy="1569904"/>
          </a:xfrm>
          <a:prstGeom prst="rect">
            <a:avLst/>
          </a:prstGeom>
        </p:spPr>
      </p:pic>
    </p:spTree>
    <p:extLst>
      <p:ext uri="{BB962C8B-B14F-4D97-AF65-F5344CB8AC3E}">
        <p14:creationId xmlns:p14="http://schemas.microsoft.com/office/powerpoint/2010/main" val="3312496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A7A0AEA-CD37-4060-ACDB-CF261EB01CC6}"/>
              </a:ext>
            </a:extLst>
          </p:cNvPr>
          <p:cNvSpPr>
            <a:spLocks noGrp="1"/>
          </p:cNvSpPr>
          <p:nvPr/>
        </p:nvSpPr>
        <p:spPr>
          <a:xfrm>
            <a:off x="495300" y="333375"/>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Care coordination and the nurse’s role</a:t>
            </a:r>
          </a:p>
        </p:txBody>
      </p:sp>
      <p:sp>
        <p:nvSpPr>
          <p:cNvPr id="2" name="Rectangle 1">
            <a:extLst>
              <a:ext uri="{FF2B5EF4-FFF2-40B4-BE49-F238E27FC236}">
                <a16:creationId xmlns:a16="http://schemas.microsoft.com/office/drawing/2014/main" id="{20166D6F-088B-401B-83E0-1B7DFD5E9A7C}"/>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02</a:t>
            </a:r>
          </a:p>
        </p:txBody>
      </p:sp>
      <p:sp>
        <p:nvSpPr>
          <p:cNvPr id="3" name="Rectangle 2">
            <a:extLst>
              <a:ext uri="{FF2B5EF4-FFF2-40B4-BE49-F238E27FC236}">
                <a16:creationId xmlns:a16="http://schemas.microsoft.com/office/drawing/2014/main" id="{128695E6-129E-4064-BC96-EB87C9E7454E}"/>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6E368B17-2CA0-4E92-9C7F-644EA0070F24}"/>
              </a:ext>
            </a:extLst>
          </p:cNvPr>
          <p:cNvSpPr>
            <a:spLocks noGrp="1"/>
          </p:cNvSpPr>
          <p:nvPr/>
        </p:nvSpPr>
        <p:spPr>
          <a:xfrm>
            <a:off x="685800" y="1219200"/>
            <a:ext cx="10382250" cy="76962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52636D"/>
                </a:solidFill>
                <a:latin typeface="Aptos"/>
                <a:ea typeface="Aptos"/>
                <a:cs typeface="Aptos"/>
              </a:defRPr>
            </a:pPr>
            <a:r>
              <a:rPr kumimoji="0" sz="1725" b="0" i="0" u="none" strike="noStrike" kern="1200" cap="none" spc="0" normalizeH="0" baseline="0" noProof="0">
                <a:ln>
                  <a:noFill/>
                </a:ln>
                <a:solidFill>
                  <a:srgbClr val="52636D"/>
                </a:solidFill>
                <a:effectLst/>
                <a:uLnTx/>
                <a:uFillTx/>
                <a:latin typeface="Aptos"/>
                <a:ea typeface="Aptos"/>
                <a:cs typeface="Aptos"/>
              </a:rPr>
              <a:t>Care coordination organizes people, information, and services around the patient’s needs.</a:t>
            </a:r>
          </a:p>
        </p:txBody>
      </p:sp>
      <p:sp>
        <p:nvSpPr>
          <p:cNvPr id="5" name="Rectangle 4">
            <a:extLst>
              <a:ext uri="{FF2B5EF4-FFF2-40B4-BE49-F238E27FC236}">
                <a16:creationId xmlns:a16="http://schemas.microsoft.com/office/drawing/2014/main" id="{0188D3C5-CA65-4713-AD6A-84F4AA2DD038}"/>
              </a:ext>
            </a:extLst>
          </p:cNvPr>
          <p:cNvSpPr>
            <a:spLocks noGrp="1"/>
          </p:cNvSpPr>
          <p:nvPr/>
        </p:nvSpPr>
        <p:spPr>
          <a:xfrm>
            <a:off x="685800" y="2047875"/>
            <a:ext cx="20002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397B9B"/>
                </a:solidFill>
                <a:latin typeface="Aptos"/>
                <a:ea typeface="Aptos"/>
                <a:cs typeface="Aptos"/>
              </a:defRPr>
            </a:pPr>
            <a:endParaRPr kumimoji="0" sz="1200" b="1" i="0" u="none" strike="noStrike" kern="1200" cap="none" spc="0" normalizeH="0" baseline="0" noProof="0" dirty="0">
              <a:ln>
                <a:noFill/>
              </a:ln>
              <a:solidFill>
                <a:srgbClr val="397B9B"/>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F731EB28-28FE-4577-9571-3E4A3B219946}"/>
              </a:ext>
            </a:extLst>
          </p:cNvPr>
          <p:cNvSpPr>
            <a:spLocks noGrp="1"/>
          </p:cNvSpPr>
          <p:nvPr/>
        </p:nvSpPr>
        <p:spPr>
          <a:xfrm>
            <a:off x="966158" y="1988820"/>
            <a:ext cx="9892342" cy="4128135"/>
          </a:xfrm>
          <a:prstGeom prst="rect">
            <a:avLst/>
          </a:prstGeom>
          <a:noFill/>
          <a:ln w="0">
            <a:noFill/>
          </a:ln>
        </p:spPr>
        <p:txBody>
          <a:bodyPr anchor="ctr">
            <a:normAutofit/>
          </a:bodyPr>
          <a:lstStyle/>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650" b="0">
                <a:solidFill>
                  <a:srgbClr val="17232B"/>
                </a:solidFill>
                <a:latin typeface="Aptos"/>
                <a:ea typeface="Aptos"/>
                <a:cs typeface="Aptos"/>
              </a:defRPr>
            </a:pPr>
            <a:r>
              <a:rPr kumimoji="0" lang="en-US" sz="2000" b="1" i="0" u="none" strike="noStrike" kern="1200" cap="none" spc="0" normalizeH="0" baseline="0" noProof="0" dirty="0">
                <a:ln>
                  <a:noFill/>
                </a:ln>
                <a:solidFill>
                  <a:srgbClr val="17232B"/>
                </a:solidFill>
                <a:effectLst/>
                <a:uLnTx/>
                <a:uFillTx/>
                <a:latin typeface="Aptos"/>
                <a:ea typeface="Aptos"/>
                <a:cs typeface="Aptos"/>
              </a:rPr>
              <a:t>Assess</a:t>
            </a:r>
            <a:r>
              <a:rPr kumimoji="0" lang="en-US" sz="2000" b="0" i="0" u="none" strike="noStrike" kern="1200" cap="none" spc="0" normalizeH="0" baseline="0" noProof="0" dirty="0">
                <a:ln>
                  <a:noFill/>
                </a:ln>
                <a:solidFill>
                  <a:srgbClr val="17232B"/>
                </a:solidFill>
                <a:effectLst/>
                <a:uLnTx/>
                <a:uFillTx/>
                <a:latin typeface="Aptos"/>
                <a:ea typeface="Aptos"/>
                <a:cs typeface="Aptos"/>
              </a:rPr>
              <a:t>: Identify patient needs, goals, risks, and barriers.</a:t>
            </a:r>
          </a:p>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650" b="0">
                <a:solidFill>
                  <a:srgbClr val="17232B"/>
                </a:solidFill>
                <a:latin typeface="Aptos"/>
                <a:ea typeface="Aptos"/>
                <a:cs typeface="Aptos"/>
              </a:defRPr>
            </a:pPr>
            <a:r>
              <a:rPr kumimoji="0" lang="en-US" sz="2000" b="1" i="0" u="none" strike="noStrike" kern="1200" cap="none" spc="0" normalizeH="0" baseline="0" noProof="0" dirty="0">
                <a:ln>
                  <a:noFill/>
                </a:ln>
                <a:solidFill>
                  <a:srgbClr val="17232B"/>
                </a:solidFill>
                <a:effectLst/>
                <a:uLnTx/>
                <a:uFillTx/>
                <a:latin typeface="Aptos"/>
                <a:ea typeface="Aptos"/>
                <a:cs typeface="Aptos"/>
              </a:rPr>
              <a:t>Plan</a:t>
            </a:r>
            <a:r>
              <a:rPr kumimoji="0" lang="en-US" sz="2000" b="0" i="0" u="none" strike="noStrike" kern="1200" cap="none" spc="0" normalizeH="0" baseline="0" noProof="0" dirty="0">
                <a:ln>
                  <a:noFill/>
                </a:ln>
                <a:solidFill>
                  <a:srgbClr val="17232B"/>
                </a:solidFill>
                <a:effectLst/>
                <a:uLnTx/>
                <a:uFillTx/>
                <a:latin typeface="Aptos"/>
                <a:ea typeface="Aptos"/>
                <a:cs typeface="Aptos"/>
              </a:rPr>
              <a:t>: Develop one care plan based on patient preferences.</a:t>
            </a:r>
          </a:p>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650" b="0">
                <a:solidFill>
                  <a:srgbClr val="17232B"/>
                </a:solidFill>
                <a:latin typeface="Aptos"/>
                <a:ea typeface="Aptos"/>
                <a:cs typeface="Aptos"/>
              </a:defRPr>
            </a:pPr>
            <a:r>
              <a:rPr kumimoji="0" lang="en-US" sz="2000" b="1" i="0" u="none" strike="noStrike" kern="1200" cap="none" spc="0" normalizeH="0" baseline="0" noProof="0" dirty="0">
                <a:ln>
                  <a:noFill/>
                </a:ln>
                <a:solidFill>
                  <a:srgbClr val="17232B"/>
                </a:solidFill>
                <a:effectLst/>
                <a:uLnTx/>
                <a:uFillTx/>
                <a:latin typeface="Aptos"/>
                <a:ea typeface="Aptos"/>
                <a:cs typeface="Aptos"/>
              </a:rPr>
              <a:t>Coordinate</a:t>
            </a:r>
            <a:r>
              <a:rPr kumimoji="0" lang="en-US" sz="2000" b="0" i="0" u="none" strike="noStrike" kern="1200" cap="none" spc="0" normalizeH="0" baseline="0" noProof="0" dirty="0">
                <a:ln>
                  <a:noFill/>
                </a:ln>
                <a:solidFill>
                  <a:srgbClr val="17232B"/>
                </a:solidFill>
                <a:effectLst/>
                <a:uLnTx/>
                <a:uFillTx/>
                <a:latin typeface="Aptos"/>
                <a:ea typeface="Aptos"/>
                <a:cs typeface="Aptos"/>
              </a:rPr>
              <a:t>: Connect providers, services, and community resources.</a:t>
            </a:r>
          </a:p>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650" b="0">
                <a:solidFill>
                  <a:srgbClr val="17232B"/>
                </a:solidFill>
                <a:latin typeface="Aptos"/>
                <a:ea typeface="Aptos"/>
                <a:cs typeface="Aptos"/>
              </a:defRPr>
            </a:pPr>
            <a:r>
              <a:rPr kumimoji="0" lang="en-US" sz="2000" b="1" i="0" u="none" strike="noStrike" kern="1200" cap="none" spc="0" normalizeH="0" baseline="0" noProof="0" dirty="0">
                <a:ln>
                  <a:noFill/>
                </a:ln>
                <a:solidFill>
                  <a:srgbClr val="17232B"/>
                </a:solidFill>
                <a:effectLst/>
                <a:uLnTx/>
                <a:uFillTx/>
                <a:latin typeface="Aptos"/>
                <a:ea typeface="Aptos"/>
                <a:cs typeface="Aptos"/>
              </a:rPr>
              <a:t>Follow Up</a:t>
            </a:r>
            <a:r>
              <a:rPr kumimoji="0" lang="en-US" sz="2000" b="0" i="0" u="none" strike="noStrike" kern="1200" cap="none" spc="0" normalizeH="0" baseline="0" noProof="0" dirty="0">
                <a:ln>
                  <a:noFill/>
                </a:ln>
                <a:solidFill>
                  <a:srgbClr val="17232B"/>
                </a:solidFill>
                <a:effectLst/>
                <a:uLnTx/>
                <a:uFillTx/>
                <a:latin typeface="Aptos"/>
                <a:ea typeface="Aptos"/>
                <a:cs typeface="Aptos"/>
              </a:rPr>
              <a:t>: Monitor progress and revise the care plan as needs change</a:t>
            </a:r>
          </a:p>
          <a:p>
            <a:pPr marL="0" marR="0" lvl="0" indent="0" algn="l" defTabSz="914400" rtl="0" eaLnBrk="1" fontAlgn="auto" latinLnBrk="0" hangingPunct="1">
              <a:lnSpc>
                <a:spcPct val="200000"/>
              </a:lnSpc>
              <a:spcBef>
                <a:spcPts val="0"/>
              </a:spcBef>
              <a:spcAft>
                <a:spcPts val="0"/>
              </a:spcAft>
              <a:buClrTx/>
              <a:buSzTx/>
              <a:buFontTx/>
              <a:buNone/>
              <a:tabLst/>
              <a:defRPr sz="1650" b="0">
                <a:solidFill>
                  <a:srgbClr val="17232B"/>
                </a:solidFill>
                <a:latin typeface="Aptos"/>
                <a:ea typeface="Aptos"/>
                <a:cs typeface="Aptos"/>
              </a:defRPr>
            </a:pPr>
            <a:endParaRPr kumimoji="0" lang="en-US" sz="1650"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200000"/>
              </a:lnSpc>
              <a:spcBef>
                <a:spcPts val="0"/>
              </a:spcBef>
              <a:spcAft>
                <a:spcPts val="0"/>
              </a:spcAft>
              <a:buClrTx/>
              <a:buSzTx/>
              <a:buFontTx/>
              <a:buNone/>
              <a:tabLst/>
              <a:defRPr sz="1650" b="0">
                <a:solidFill>
                  <a:srgbClr val="17232B"/>
                </a:solidFill>
                <a:latin typeface="Aptos"/>
                <a:ea typeface="Aptos"/>
                <a:cs typeface="Aptos"/>
              </a:defRPr>
            </a:pPr>
            <a:endParaRPr kumimoji="0" lang="en-US" sz="1650" b="0" i="0" u="none" strike="noStrike" kern="1200" cap="none" spc="0" normalizeH="0" baseline="0" noProof="0" dirty="0">
              <a:ln>
                <a:noFill/>
              </a:ln>
              <a:solidFill>
                <a:srgbClr val="17232B"/>
              </a:solidFill>
              <a:effectLst/>
              <a:uLnTx/>
              <a:uFillTx/>
              <a:latin typeface="Aptos"/>
              <a:ea typeface="Aptos"/>
              <a:cs typeface="Aptos"/>
            </a:endParaRPr>
          </a:p>
        </p:txBody>
      </p:sp>
      <p:sp>
        <p:nvSpPr>
          <p:cNvPr id="7" name="Rectangle 6">
            <a:extLst>
              <a:ext uri="{FF2B5EF4-FFF2-40B4-BE49-F238E27FC236}">
                <a16:creationId xmlns:a16="http://schemas.microsoft.com/office/drawing/2014/main" id="{DDA900B8-6018-4800-8FB7-87838B334073}"/>
              </a:ext>
            </a:extLst>
          </p:cNvPr>
          <p:cNvSpPr>
            <a:spLocks noGrp="1"/>
          </p:cNvSpPr>
          <p:nvPr/>
        </p:nvSpPr>
        <p:spPr>
          <a:xfrm>
            <a:off x="685800" y="2943225"/>
            <a:ext cx="20002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397B9B"/>
                </a:solidFill>
                <a:latin typeface="Aptos"/>
                <a:ea typeface="Aptos"/>
                <a:cs typeface="Aptos"/>
              </a:defRPr>
            </a:pPr>
            <a:endParaRPr kumimoji="0" sz="1200" b="1" i="0" u="none" strike="noStrike" kern="1200" cap="none" spc="0" normalizeH="0" baseline="0" noProof="0" dirty="0">
              <a:ln>
                <a:noFill/>
              </a:ln>
              <a:solidFill>
                <a:srgbClr val="397B9B"/>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7C2CE68E-B102-4B61-91B3-9FDE04E63B96}"/>
              </a:ext>
            </a:extLst>
          </p:cNvPr>
          <p:cNvSpPr>
            <a:spLocks noGrp="1"/>
          </p:cNvSpPr>
          <p:nvPr/>
        </p:nvSpPr>
        <p:spPr>
          <a:xfrm>
            <a:off x="2762250" y="2943225"/>
            <a:ext cx="8096250" cy="4286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32B"/>
                </a:solidFill>
                <a:latin typeface="Aptos"/>
                <a:ea typeface="Aptos"/>
                <a:cs typeface="Aptos"/>
              </a:defRPr>
            </a:pPr>
            <a:endParaRPr kumimoji="0" sz="1650" b="0" i="0" u="none" strike="noStrike" kern="1200" cap="none" spc="0" normalizeH="0" baseline="0" noProof="0" dirty="0">
              <a:ln>
                <a:noFill/>
              </a:ln>
              <a:solidFill>
                <a:srgbClr val="17232B"/>
              </a:solidFill>
              <a:effectLst/>
              <a:uLnTx/>
              <a:uFillTx/>
              <a:latin typeface="Aptos"/>
              <a:ea typeface="Aptos"/>
              <a:cs typeface="Aptos"/>
            </a:endParaRPr>
          </a:p>
        </p:txBody>
      </p:sp>
      <p:sp>
        <p:nvSpPr>
          <p:cNvPr id="9" name="Rectangle 8">
            <a:extLst>
              <a:ext uri="{FF2B5EF4-FFF2-40B4-BE49-F238E27FC236}">
                <a16:creationId xmlns:a16="http://schemas.microsoft.com/office/drawing/2014/main" id="{729E44BE-A5F4-41F6-973D-54013A72EDBE}"/>
              </a:ext>
            </a:extLst>
          </p:cNvPr>
          <p:cNvSpPr>
            <a:spLocks noGrp="1"/>
          </p:cNvSpPr>
          <p:nvPr/>
        </p:nvSpPr>
        <p:spPr>
          <a:xfrm>
            <a:off x="685800" y="3838575"/>
            <a:ext cx="20002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397B9B"/>
                </a:solidFill>
                <a:latin typeface="Aptos"/>
                <a:ea typeface="Aptos"/>
                <a:cs typeface="Aptos"/>
              </a:defRPr>
            </a:pPr>
            <a:endParaRPr kumimoji="0" sz="1200" b="1" i="0" u="none" strike="noStrike" kern="1200" cap="none" spc="0" normalizeH="0" baseline="0" noProof="0" dirty="0">
              <a:ln>
                <a:noFill/>
              </a:ln>
              <a:solidFill>
                <a:srgbClr val="397B9B"/>
              </a:solidFill>
              <a:effectLst/>
              <a:uLnTx/>
              <a:uFillTx/>
              <a:latin typeface="Aptos"/>
              <a:ea typeface="Aptos"/>
              <a:cs typeface="Aptos"/>
            </a:endParaRPr>
          </a:p>
        </p:txBody>
      </p:sp>
      <p:sp>
        <p:nvSpPr>
          <p:cNvPr id="10" name="Rectangle 9">
            <a:extLst>
              <a:ext uri="{FF2B5EF4-FFF2-40B4-BE49-F238E27FC236}">
                <a16:creationId xmlns:a16="http://schemas.microsoft.com/office/drawing/2014/main" id="{6C13F928-686E-46CE-91A3-E028F143571C}"/>
              </a:ext>
            </a:extLst>
          </p:cNvPr>
          <p:cNvSpPr>
            <a:spLocks noGrp="1"/>
          </p:cNvSpPr>
          <p:nvPr/>
        </p:nvSpPr>
        <p:spPr>
          <a:xfrm>
            <a:off x="2762250" y="3838575"/>
            <a:ext cx="8096250" cy="4286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32B"/>
                </a:solidFill>
                <a:latin typeface="Aptos"/>
                <a:ea typeface="Aptos"/>
                <a:cs typeface="Aptos"/>
              </a:defRPr>
            </a:pPr>
            <a:endParaRPr kumimoji="0" sz="1650" b="0" i="0" u="none" strike="noStrike" kern="1200" cap="none" spc="0" normalizeH="0" baseline="0" noProof="0" dirty="0">
              <a:ln>
                <a:noFill/>
              </a:ln>
              <a:solidFill>
                <a:srgbClr val="17232B"/>
              </a:solidFill>
              <a:effectLst/>
              <a:uLnTx/>
              <a:uFillTx/>
              <a:latin typeface="Aptos"/>
              <a:ea typeface="Aptos"/>
              <a:cs typeface="Aptos"/>
            </a:endParaRPr>
          </a:p>
        </p:txBody>
      </p:sp>
      <p:sp>
        <p:nvSpPr>
          <p:cNvPr id="11" name="Rectangle 10">
            <a:extLst>
              <a:ext uri="{FF2B5EF4-FFF2-40B4-BE49-F238E27FC236}">
                <a16:creationId xmlns:a16="http://schemas.microsoft.com/office/drawing/2014/main" id="{E9CD2760-92EA-473D-A9B7-83FC19B3164D}"/>
              </a:ext>
            </a:extLst>
          </p:cNvPr>
          <p:cNvSpPr>
            <a:spLocks noGrp="1"/>
          </p:cNvSpPr>
          <p:nvPr/>
        </p:nvSpPr>
        <p:spPr>
          <a:xfrm>
            <a:off x="685800" y="4733925"/>
            <a:ext cx="20002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397B9B"/>
                </a:solidFill>
                <a:latin typeface="Aptos"/>
                <a:ea typeface="Aptos"/>
                <a:cs typeface="Aptos"/>
              </a:defRPr>
            </a:pPr>
            <a:endParaRPr kumimoji="0" sz="1200" b="1" i="0" u="none" strike="noStrike" kern="1200" cap="none" spc="0" normalizeH="0" baseline="0" noProof="0" dirty="0">
              <a:ln>
                <a:noFill/>
              </a:ln>
              <a:solidFill>
                <a:srgbClr val="397B9B"/>
              </a:solidFill>
              <a:effectLst/>
              <a:uLnTx/>
              <a:uFillTx/>
              <a:latin typeface="Aptos"/>
              <a:ea typeface="Aptos"/>
              <a:cs typeface="Aptos"/>
            </a:endParaRPr>
          </a:p>
        </p:txBody>
      </p:sp>
      <p:sp>
        <p:nvSpPr>
          <p:cNvPr id="12" name="Rectangle 11">
            <a:extLst>
              <a:ext uri="{FF2B5EF4-FFF2-40B4-BE49-F238E27FC236}">
                <a16:creationId xmlns:a16="http://schemas.microsoft.com/office/drawing/2014/main" id="{2435E569-3883-4D3A-A1F9-827E8D2B8D6A}"/>
              </a:ext>
            </a:extLst>
          </p:cNvPr>
          <p:cNvSpPr>
            <a:spLocks noGrp="1"/>
          </p:cNvSpPr>
          <p:nvPr/>
        </p:nvSpPr>
        <p:spPr>
          <a:xfrm>
            <a:off x="2762250" y="4733925"/>
            <a:ext cx="8096250" cy="4286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232B"/>
                </a:solidFill>
                <a:latin typeface="Aptos"/>
                <a:ea typeface="Aptos"/>
                <a:cs typeface="Aptos"/>
              </a:defRPr>
            </a:pPr>
            <a:endParaRPr kumimoji="0" sz="1650" b="1" i="0" u="none" strike="noStrike" kern="1200" cap="none" spc="0" normalizeH="0" baseline="0" noProof="0" dirty="0">
              <a:ln>
                <a:noFill/>
              </a:ln>
              <a:solidFill>
                <a:srgbClr val="17232B"/>
              </a:solidFill>
              <a:effectLst/>
              <a:uLnTx/>
              <a:uFillTx/>
              <a:latin typeface="Aptos"/>
              <a:ea typeface="Aptos"/>
              <a:cs typeface="Aptos"/>
            </a:endParaRPr>
          </a:p>
        </p:txBody>
      </p:sp>
      <p:sp>
        <p:nvSpPr>
          <p:cNvPr id="13" name="Rectangle 12">
            <a:extLst>
              <a:ext uri="{FF2B5EF4-FFF2-40B4-BE49-F238E27FC236}">
                <a16:creationId xmlns:a16="http://schemas.microsoft.com/office/drawing/2014/main" id="{E442D004-1D35-4509-B3B7-02C209C40E88}"/>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4" name="Rectangle 13">
            <a:extLst>
              <a:ext uri="{FF2B5EF4-FFF2-40B4-BE49-F238E27FC236}">
                <a16:creationId xmlns:a16="http://schemas.microsoft.com/office/drawing/2014/main" id="{09F0D1DD-2366-4745-8015-6D2C6F8AAF18}"/>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44798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9AC4145-CCF8-41A4-A33C-25376F32BD2F}"/>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Patients and families as care partners</a:t>
            </a:r>
          </a:p>
        </p:txBody>
      </p:sp>
      <p:sp>
        <p:nvSpPr>
          <p:cNvPr id="2" name="Rectangle 1">
            <a:extLst>
              <a:ext uri="{FF2B5EF4-FFF2-40B4-BE49-F238E27FC236}">
                <a16:creationId xmlns:a16="http://schemas.microsoft.com/office/drawing/2014/main" id="{1E404E43-E71B-4957-ADFC-951FE539F4EF}"/>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03</a:t>
            </a:r>
          </a:p>
        </p:txBody>
      </p:sp>
      <p:sp>
        <p:nvSpPr>
          <p:cNvPr id="3" name="Rectangle 2">
            <a:extLst>
              <a:ext uri="{FF2B5EF4-FFF2-40B4-BE49-F238E27FC236}">
                <a16:creationId xmlns:a16="http://schemas.microsoft.com/office/drawing/2014/main" id="{02B83AE3-6CF4-41C2-8E9A-EF4C720BA268}"/>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07757918-7F6A-45EE-85F1-6C85F308142E}"/>
              </a:ext>
            </a:extLst>
          </p:cNvPr>
          <p:cNvSpPr>
            <a:spLocks noGrp="1"/>
          </p:cNvSpPr>
          <p:nvPr/>
        </p:nvSpPr>
        <p:spPr>
          <a:xfrm>
            <a:off x="609600" y="13811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5" name="Rectangle 4">
            <a:extLst>
              <a:ext uri="{FF2B5EF4-FFF2-40B4-BE49-F238E27FC236}">
                <a16:creationId xmlns:a16="http://schemas.microsoft.com/office/drawing/2014/main" id="{491A3CA6-7D93-4567-899A-8FE8CB69E7B4}"/>
              </a:ext>
            </a:extLst>
          </p:cNvPr>
          <p:cNvSpPr>
            <a:spLocks noGrp="1"/>
          </p:cNvSpPr>
          <p:nvPr/>
        </p:nvSpPr>
        <p:spPr>
          <a:xfrm>
            <a:off x="904875" y="1381124"/>
            <a:ext cx="5895975" cy="4635628"/>
          </a:xfrm>
          <a:prstGeom prst="rect">
            <a:avLst/>
          </a:prstGeom>
          <a:noFill/>
          <a:ln w="0">
            <a:noFill/>
          </a:ln>
        </p:spPr>
        <p:txBody>
          <a:bodyPr anchor="ctr">
            <a:normAutofit fontScale="94302"/>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sz="1900" b="0" i="0" u="none" strike="noStrike" kern="1200" cap="none" spc="0" normalizeH="0" baseline="0" noProof="0" dirty="0">
                <a:ln>
                  <a:noFill/>
                </a:ln>
                <a:solidFill>
                  <a:srgbClr val="17232B"/>
                </a:solidFill>
                <a:effectLst/>
                <a:uLnTx/>
                <a:uFillTx/>
                <a:latin typeface="Aptos"/>
                <a:ea typeface="Aptos"/>
                <a:cs typeface="Aptos"/>
              </a:rPr>
              <a:t>Use shared decision-making to identify goals that matter to the patient.</a:t>
            </a:r>
            <a:endParaRPr kumimoji="0" lang="en-US" sz="1900" b="0" i="0" u="none" strike="noStrike" kern="1200" cap="none" spc="0" normalizeH="0" baseline="0" noProof="0" dirty="0">
              <a:ln>
                <a:noFill/>
              </a:ln>
              <a:solidFill>
                <a:srgbClr val="17232B"/>
              </a:solidFill>
              <a:effectLst/>
              <a:uLnTx/>
              <a:uFillTx/>
              <a:latin typeface="Aptos"/>
              <a:ea typeface="Aptos"/>
              <a:cs typeface="Aptos"/>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0" i="0" u="none" strike="noStrike" kern="1200" cap="none" spc="0" normalizeH="0" baseline="0" noProof="0" dirty="0">
                <a:ln>
                  <a:noFill/>
                </a:ln>
                <a:solidFill>
                  <a:srgbClr val="17232B"/>
                </a:solidFill>
                <a:effectLst/>
                <a:uLnTx/>
                <a:uFillTx/>
                <a:latin typeface="Aptos"/>
                <a:ea typeface="Aptos"/>
                <a:cs typeface="Aptos"/>
              </a:rPr>
              <a:t>Define caregiver responsibilities with the patient’s permission.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0" i="0" u="none" strike="noStrike" kern="1200" cap="none" spc="0" normalizeH="0" baseline="0" noProof="0" dirty="0">
                <a:ln>
                  <a:noFill/>
                </a:ln>
                <a:solidFill>
                  <a:srgbClr val="17232B"/>
                </a:solidFill>
                <a:effectLst/>
                <a:uLnTx/>
                <a:uFillTx/>
                <a:latin typeface="Aptos"/>
                <a:ea typeface="Aptos"/>
                <a:cs typeface="Aptos"/>
              </a:rPr>
              <a:t>Use plain language, written guidance, and a clear contact person.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0" i="0" u="none" strike="noStrike" kern="1200" cap="none" spc="0" normalizeH="0" baseline="0" noProof="0" dirty="0">
                <a:ln>
                  <a:noFill/>
                </a:ln>
                <a:solidFill>
                  <a:srgbClr val="17232B"/>
                </a:solidFill>
                <a:effectLst/>
                <a:uLnTx/>
                <a:uFillTx/>
                <a:latin typeface="Aptos"/>
                <a:ea typeface="Aptos"/>
                <a:cs typeface="Aptos"/>
              </a:rPr>
              <a:t>Confirm understanding through teach-back and questions.</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lang="en-US" sz="1500"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E2AEBE64-B76C-4153-89F5-B42292A7D684}"/>
              </a:ext>
            </a:extLst>
          </p:cNvPr>
          <p:cNvSpPr>
            <a:spLocks noGrp="1"/>
          </p:cNvSpPr>
          <p:nvPr/>
        </p:nvSpPr>
        <p:spPr>
          <a:xfrm>
            <a:off x="609600" y="204787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7" name="Rectangle 6">
            <a:extLst>
              <a:ext uri="{FF2B5EF4-FFF2-40B4-BE49-F238E27FC236}">
                <a16:creationId xmlns:a16="http://schemas.microsoft.com/office/drawing/2014/main" id="{C734421B-796A-4725-A496-7FC8B9B7CB43}"/>
              </a:ext>
            </a:extLst>
          </p:cNvPr>
          <p:cNvSpPr>
            <a:spLocks noGrp="1"/>
          </p:cNvSpPr>
          <p:nvPr/>
        </p:nvSpPr>
        <p:spPr>
          <a:xfrm>
            <a:off x="904875" y="2047875"/>
            <a:ext cx="589597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7F7E49A5-5122-44EB-B1AB-2B33F656FCA7}"/>
              </a:ext>
            </a:extLst>
          </p:cNvPr>
          <p:cNvSpPr>
            <a:spLocks noGrp="1"/>
          </p:cNvSpPr>
          <p:nvPr/>
        </p:nvSpPr>
        <p:spPr>
          <a:xfrm>
            <a:off x="609600" y="27146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9" name="Rectangle 8">
            <a:extLst>
              <a:ext uri="{FF2B5EF4-FFF2-40B4-BE49-F238E27FC236}">
                <a16:creationId xmlns:a16="http://schemas.microsoft.com/office/drawing/2014/main" id="{5F4CC652-8E09-40EF-A095-93E9631C76AE}"/>
              </a:ext>
            </a:extLst>
          </p:cNvPr>
          <p:cNvSpPr>
            <a:spLocks noGrp="1"/>
          </p:cNvSpPr>
          <p:nvPr/>
        </p:nvSpPr>
        <p:spPr>
          <a:xfrm>
            <a:off x="904875" y="2714625"/>
            <a:ext cx="589597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0" name="Rectangle 9">
            <a:extLst>
              <a:ext uri="{FF2B5EF4-FFF2-40B4-BE49-F238E27FC236}">
                <a16:creationId xmlns:a16="http://schemas.microsoft.com/office/drawing/2014/main" id="{EDF0C057-B3BE-4FA1-B075-07AE6AACD0DF}"/>
              </a:ext>
            </a:extLst>
          </p:cNvPr>
          <p:cNvSpPr>
            <a:spLocks noGrp="1"/>
          </p:cNvSpPr>
          <p:nvPr/>
        </p:nvSpPr>
        <p:spPr>
          <a:xfrm>
            <a:off x="609600" y="338137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11" name="Rectangle 10">
            <a:extLst>
              <a:ext uri="{FF2B5EF4-FFF2-40B4-BE49-F238E27FC236}">
                <a16:creationId xmlns:a16="http://schemas.microsoft.com/office/drawing/2014/main" id="{358762D3-52E0-4C55-9409-A86C7F1B7C0D}"/>
              </a:ext>
            </a:extLst>
          </p:cNvPr>
          <p:cNvSpPr>
            <a:spLocks noGrp="1"/>
          </p:cNvSpPr>
          <p:nvPr/>
        </p:nvSpPr>
        <p:spPr>
          <a:xfrm>
            <a:off x="904875" y="3381375"/>
            <a:ext cx="589597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2" name="Rectangle 11">
            <a:extLst>
              <a:ext uri="{FF2B5EF4-FFF2-40B4-BE49-F238E27FC236}">
                <a16:creationId xmlns:a16="http://schemas.microsoft.com/office/drawing/2014/main" id="{0C60022B-D67F-4817-A700-720117B7A6D0}"/>
              </a:ext>
            </a:extLst>
          </p:cNvPr>
          <p:cNvSpPr>
            <a:spLocks noGrp="1"/>
          </p:cNvSpPr>
          <p:nvPr/>
        </p:nvSpPr>
        <p:spPr>
          <a:xfrm>
            <a:off x="7477125" y="1285875"/>
            <a:ext cx="3810000" cy="523875"/>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285B78"/>
                </a:solidFill>
                <a:latin typeface="Aptos"/>
                <a:ea typeface="Aptos"/>
                <a:cs typeface="Aptos"/>
              </a:defRPr>
            </a:pPr>
            <a:r>
              <a:rPr kumimoji="0" sz="1125" b="1" i="0" u="none" strike="noStrike" kern="1200" cap="none" spc="0" normalizeH="0" baseline="0" noProof="0">
                <a:ln>
                  <a:noFill/>
                </a:ln>
                <a:solidFill>
                  <a:srgbClr val="285B78"/>
                </a:solidFill>
                <a:effectLst/>
                <a:uLnTx/>
                <a:uFillTx/>
                <a:latin typeface="Aptos"/>
                <a:ea typeface="Aptos"/>
                <a:cs typeface="Aptos"/>
              </a:rPr>
              <a:t>FAMILY INVOLVEMENT IN</a:t>
            </a:r>
          </a:p>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285B78"/>
                </a:solidFill>
                <a:latin typeface="Aptos"/>
                <a:ea typeface="Aptos"/>
                <a:cs typeface="Aptos"/>
              </a:defRPr>
            </a:pPr>
            <a:r>
              <a:rPr kumimoji="0" sz="1125" b="1" i="0" u="none" strike="noStrike" kern="1200" cap="none" spc="0" normalizeH="0" baseline="0" noProof="0">
                <a:ln>
                  <a:noFill/>
                </a:ln>
                <a:solidFill>
                  <a:srgbClr val="285B78"/>
                </a:solidFill>
                <a:effectLst/>
                <a:uLnTx/>
                <a:uFillTx/>
                <a:latin typeface="Aptos"/>
                <a:ea typeface="Aptos"/>
                <a:cs typeface="Aptos"/>
              </a:rPr>
              <a:t>MEDICATION ENCOUNTERS</a:t>
            </a:r>
          </a:p>
        </p:txBody>
      </p:sp>
      <p:graphicFrame>
        <p:nvGraphicFramePr>
          <p:cNvPr id="34" name="Chart"/>
          <p:cNvGraphicFramePr/>
          <p:nvPr/>
        </p:nvGraphicFramePr>
        <p:xfrm>
          <a:off x="7953375" y="1952625"/>
          <a:ext cx="2857500" cy="2857500"/>
        </p:xfrm>
        <a:graphic>
          <a:graphicData uri="http://schemas.openxmlformats.org/drawingml/2006/chart">
            <c:chart xmlns:c="http://schemas.openxmlformats.org/drawingml/2006/chart" xmlns:r="http://schemas.openxmlformats.org/officeDocument/2006/relationships" r:id="rId3"/>
          </a:graphicData>
        </a:graphic>
      </p:graphicFrame>
      <p:sp>
        <p:nvSpPr>
          <p:cNvPr id="14" name="Rounded Rectangle 13">
            <a:extLst>
              <a:ext uri="{FF2B5EF4-FFF2-40B4-BE49-F238E27FC236}">
                <a16:creationId xmlns:a16="http://schemas.microsoft.com/office/drawing/2014/main" id="{EF3D647E-1179-4AED-AA7F-91E24BA0C3DA}"/>
              </a:ext>
            </a:extLst>
          </p:cNvPr>
          <p:cNvSpPr>
            <a:spLocks noGrp="1"/>
          </p:cNvSpPr>
          <p:nvPr/>
        </p:nvSpPr>
        <p:spPr>
          <a:xfrm>
            <a:off x="7448550" y="4953000"/>
            <a:ext cx="171450" cy="171450"/>
          </a:xfrm>
          <a:prstGeom prst="roundRect">
            <a:avLst>
              <a:gd name="adj" fmla="val 44444"/>
            </a:avLst>
          </a:prstGeom>
          <a:solidFill>
            <a:srgbClr val="2FD47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5" name="Rectangle 14">
            <a:extLst>
              <a:ext uri="{FF2B5EF4-FFF2-40B4-BE49-F238E27FC236}">
                <a16:creationId xmlns:a16="http://schemas.microsoft.com/office/drawing/2014/main" id="{0FD9F436-27A2-4105-AFC0-FEE8BD16E8E7}"/>
              </a:ext>
            </a:extLst>
          </p:cNvPr>
          <p:cNvSpPr>
            <a:spLocks noGrp="1"/>
          </p:cNvSpPr>
          <p:nvPr/>
        </p:nvSpPr>
        <p:spPr>
          <a:xfrm>
            <a:off x="7734300" y="4848225"/>
            <a:ext cx="342900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232B"/>
                </a:solidFill>
                <a:latin typeface="Aptos"/>
                <a:ea typeface="Aptos"/>
                <a:cs typeface="Aptos"/>
              </a:defRPr>
            </a:pPr>
            <a:r>
              <a:rPr kumimoji="0" sz="1125" b="1" i="0" u="none" strike="noStrike" kern="1200" cap="none" spc="0" normalizeH="0" baseline="0" noProof="0">
                <a:ln>
                  <a:noFill/>
                </a:ln>
                <a:solidFill>
                  <a:srgbClr val="17232B"/>
                </a:solidFill>
                <a:effectLst/>
                <a:uLnTx/>
                <a:uFillTx/>
                <a:latin typeface="Aptos"/>
                <a:ea typeface="Aptos"/>
                <a:cs typeface="Aptos"/>
              </a:rPr>
              <a:t>17%  Family involved</a:t>
            </a:r>
          </a:p>
        </p:txBody>
      </p:sp>
      <p:sp>
        <p:nvSpPr>
          <p:cNvPr id="16" name="Rounded Rectangle 15">
            <a:extLst>
              <a:ext uri="{FF2B5EF4-FFF2-40B4-BE49-F238E27FC236}">
                <a16:creationId xmlns:a16="http://schemas.microsoft.com/office/drawing/2014/main" id="{D4D29214-2C3B-4A80-A164-FF08699E1190}"/>
              </a:ext>
            </a:extLst>
          </p:cNvPr>
          <p:cNvSpPr>
            <a:spLocks noGrp="1"/>
          </p:cNvSpPr>
          <p:nvPr/>
        </p:nvSpPr>
        <p:spPr>
          <a:xfrm>
            <a:off x="7448550" y="5314950"/>
            <a:ext cx="171450" cy="171450"/>
          </a:xfrm>
          <a:prstGeom prst="roundRect">
            <a:avLst>
              <a:gd name="adj" fmla="val 44444"/>
            </a:avLst>
          </a:prstGeom>
          <a:solidFill>
            <a:srgbClr val="90A8F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7" name="Rectangle 16">
            <a:extLst>
              <a:ext uri="{FF2B5EF4-FFF2-40B4-BE49-F238E27FC236}">
                <a16:creationId xmlns:a16="http://schemas.microsoft.com/office/drawing/2014/main" id="{3D0406AE-EFEE-482D-80BE-C46ECC8A656C}"/>
              </a:ext>
            </a:extLst>
          </p:cNvPr>
          <p:cNvSpPr>
            <a:spLocks noGrp="1"/>
          </p:cNvSpPr>
          <p:nvPr/>
        </p:nvSpPr>
        <p:spPr>
          <a:xfrm>
            <a:off x="7734300" y="5210175"/>
            <a:ext cx="3619500" cy="4000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088" b="0">
                <a:solidFill>
                  <a:srgbClr val="17232B"/>
                </a:solidFill>
                <a:latin typeface="Aptos"/>
                <a:ea typeface="Aptos"/>
                <a:cs typeface="Aptos"/>
              </a:defRPr>
            </a:pPr>
            <a:r>
              <a:rPr kumimoji="0" sz="1088" b="0" i="0" u="none" strike="noStrike" kern="1200" cap="none" spc="0" normalizeH="0" baseline="0" noProof="0">
                <a:ln>
                  <a:noFill/>
                </a:ln>
                <a:solidFill>
                  <a:srgbClr val="17232B"/>
                </a:solidFill>
                <a:effectLst/>
                <a:uLnTx/>
                <a:uFillTx/>
                <a:latin typeface="Aptos"/>
                <a:ea typeface="Aptos"/>
                <a:cs typeface="Aptos"/>
              </a:rPr>
              <a:t>83%  No family involvement documented</a:t>
            </a:r>
          </a:p>
        </p:txBody>
      </p:sp>
      <p:sp>
        <p:nvSpPr>
          <p:cNvPr id="18" name="Rectangle 17">
            <a:extLst>
              <a:ext uri="{FF2B5EF4-FFF2-40B4-BE49-F238E27FC236}">
                <a16:creationId xmlns:a16="http://schemas.microsoft.com/office/drawing/2014/main" id="{02F79D5E-808F-4131-9E7C-3BD1398D2418}"/>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9" name="Rectangle 18">
            <a:extLst>
              <a:ext uri="{FF2B5EF4-FFF2-40B4-BE49-F238E27FC236}">
                <a16:creationId xmlns:a16="http://schemas.microsoft.com/office/drawing/2014/main" id="{A0BF5D3C-0F07-464F-AEA6-7C71768F0A1C}"/>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185095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276C9A7-ACEF-4725-ABB1-C2BDD14C659F}"/>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Medication education and cultural competence</a:t>
            </a:r>
          </a:p>
        </p:txBody>
      </p:sp>
      <p:sp>
        <p:nvSpPr>
          <p:cNvPr id="2" name="Rectangle 1">
            <a:extLst>
              <a:ext uri="{FF2B5EF4-FFF2-40B4-BE49-F238E27FC236}">
                <a16:creationId xmlns:a16="http://schemas.microsoft.com/office/drawing/2014/main" id="{E470C154-FF8B-425C-8264-E303BC26C376}"/>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04</a:t>
            </a:r>
          </a:p>
        </p:txBody>
      </p:sp>
      <p:sp>
        <p:nvSpPr>
          <p:cNvPr id="3" name="Rectangle 2">
            <a:extLst>
              <a:ext uri="{FF2B5EF4-FFF2-40B4-BE49-F238E27FC236}">
                <a16:creationId xmlns:a16="http://schemas.microsoft.com/office/drawing/2014/main" id="{F7203860-76B8-4DDF-B66F-689C5A502186}"/>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ounded Rectangle 3">
            <a:extLst>
              <a:ext uri="{FF2B5EF4-FFF2-40B4-BE49-F238E27FC236}">
                <a16:creationId xmlns:a16="http://schemas.microsoft.com/office/drawing/2014/main" id="{CAE91909-3DBF-405D-A7F8-FF7EA0A3E140}"/>
              </a:ext>
            </a:extLst>
          </p:cNvPr>
          <p:cNvSpPr>
            <a:spLocks noGrp="1"/>
          </p:cNvSpPr>
          <p:nvPr/>
        </p:nvSpPr>
        <p:spPr>
          <a:xfrm>
            <a:off x="533400" y="1257300"/>
            <a:ext cx="5334000" cy="4286250"/>
          </a:xfrm>
          <a:prstGeom prst="roundRect">
            <a:avLst>
              <a:gd name="adj" fmla="val 1778"/>
            </a:avLst>
          </a:prstGeom>
          <a:solidFill>
            <a:srgbClr val="EAF2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5" name="Rounded Rectangle 4">
            <a:extLst>
              <a:ext uri="{FF2B5EF4-FFF2-40B4-BE49-F238E27FC236}">
                <a16:creationId xmlns:a16="http://schemas.microsoft.com/office/drawing/2014/main" id="{D2E1D4B0-9D88-4C07-A5C1-A3A0146E0059}"/>
              </a:ext>
            </a:extLst>
          </p:cNvPr>
          <p:cNvSpPr>
            <a:spLocks noGrp="1"/>
          </p:cNvSpPr>
          <p:nvPr/>
        </p:nvSpPr>
        <p:spPr>
          <a:xfrm>
            <a:off x="6324600" y="1257300"/>
            <a:ext cx="5334000" cy="4286250"/>
          </a:xfrm>
          <a:prstGeom prst="roundRect">
            <a:avLst>
              <a:gd name="adj" fmla="val 1778"/>
            </a:avLst>
          </a:prstGeom>
          <a:solidFill>
            <a:srgbClr val="E8F1F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6" name="Rectangle 5">
            <a:extLst>
              <a:ext uri="{FF2B5EF4-FFF2-40B4-BE49-F238E27FC236}">
                <a16:creationId xmlns:a16="http://schemas.microsoft.com/office/drawing/2014/main" id="{67BD9321-8AC8-4F60-9499-96C206BB09C2}"/>
              </a:ext>
            </a:extLst>
          </p:cNvPr>
          <p:cNvSpPr>
            <a:spLocks noGrp="1"/>
          </p:cNvSpPr>
          <p:nvPr/>
        </p:nvSpPr>
        <p:spPr>
          <a:xfrm>
            <a:off x="781050" y="1466850"/>
            <a:ext cx="4572000" cy="3810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285B78"/>
                </a:solidFill>
                <a:latin typeface="Aptos"/>
                <a:ea typeface="Aptos"/>
                <a:cs typeface="Aptos"/>
              </a:defRPr>
            </a:pPr>
            <a:r>
              <a:rPr kumimoji="0" sz="1575" b="1" i="0" u="none" strike="noStrike" kern="1200" cap="none" spc="0" normalizeH="0" baseline="0" noProof="0">
                <a:ln>
                  <a:noFill/>
                </a:ln>
                <a:solidFill>
                  <a:srgbClr val="285B78"/>
                </a:solidFill>
                <a:effectLst/>
                <a:uLnTx/>
                <a:uFillTx/>
                <a:latin typeface="Aptos"/>
                <a:ea typeface="Aptos"/>
                <a:cs typeface="Aptos"/>
              </a:rPr>
              <a:t>Medication education</a:t>
            </a:r>
          </a:p>
        </p:txBody>
      </p:sp>
      <p:sp>
        <p:nvSpPr>
          <p:cNvPr id="7" name="Rectangle 6">
            <a:extLst>
              <a:ext uri="{FF2B5EF4-FFF2-40B4-BE49-F238E27FC236}">
                <a16:creationId xmlns:a16="http://schemas.microsoft.com/office/drawing/2014/main" id="{15957869-B214-4160-B7FB-FE359384E115}"/>
              </a:ext>
            </a:extLst>
          </p:cNvPr>
          <p:cNvSpPr>
            <a:spLocks noGrp="1"/>
          </p:cNvSpPr>
          <p:nvPr/>
        </p:nvSpPr>
        <p:spPr>
          <a:xfrm>
            <a:off x="781050" y="2047875"/>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8" name="Rectangle 7">
            <a:extLst>
              <a:ext uri="{FF2B5EF4-FFF2-40B4-BE49-F238E27FC236}">
                <a16:creationId xmlns:a16="http://schemas.microsoft.com/office/drawing/2014/main" id="{A2519177-03C6-4995-BA42-323CFD221C30}"/>
              </a:ext>
            </a:extLst>
          </p:cNvPr>
          <p:cNvSpPr>
            <a:spLocks noGrp="1"/>
          </p:cNvSpPr>
          <p:nvPr/>
        </p:nvSpPr>
        <p:spPr>
          <a:xfrm>
            <a:off x="1076325" y="2047875"/>
            <a:ext cx="43243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dirty="0">
                <a:ln>
                  <a:noFill/>
                </a:ln>
                <a:solidFill>
                  <a:srgbClr val="17232B"/>
                </a:solidFill>
                <a:effectLst/>
                <a:uLnTx/>
                <a:uFillTx/>
                <a:latin typeface="Aptos"/>
                <a:ea typeface="Aptos"/>
                <a:cs typeface="Aptos"/>
              </a:rPr>
              <a:t>Reconcile all medications at each transition.</a:t>
            </a:r>
          </a:p>
        </p:txBody>
      </p:sp>
      <p:sp>
        <p:nvSpPr>
          <p:cNvPr id="9" name="Rectangle 8">
            <a:extLst>
              <a:ext uri="{FF2B5EF4-FFF2-40B4-BE49-F238E27FC236}">
                <a16:creationId xmlns:a16="http://schemas.microsoft.com/office/drawing/2014/main" id="{E787CF45-B17B-43E4-BA63-5ED27266395A}"/>
              </a:ext>
            </a:extLst>
          </p:cNvPr>
          <p:cNvSpPr>
            <a:spLocks noGrp="1"/>
          </p:cNvSpPr>
          <p:nvPr/>
        </p:nvSpPr>
        <p:spPr>
          <a:xfrm>
            <a:off x="781050" y="2781300"/>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10" name="Rectangle 9">
            <a:extLst>
              <a:ext uri="{FF2B5EF4-FFF2-40B4-BE49-F238E27FC236}">
                <a16:creationId xmlns:a16="http://schemas.microsoft.com/office/drawing/2014/main" id="{7A89699F-8140-4433-94CB-F06DDA24C5AB}"/>
              </a:ext>
            </a:extLst>
          </p:cNvPr>
          <p:cNvSpPr>
            <a:spLocks noGrp="1"/>
          </p:cNvSpPr>
          <p:nvPr/>
        </p:nvSpPr>
        <p:spPr>
          <a:xfrm>
            <a:off x="1076325" y="2781300"/>
            <a:ext cx="4324350" cy="457200"/>
          </a:xfrm>
          <a:prstGeom prst="rect">
            <a:avLst/>
          </a:prstGeom>
          <a:noFill/>
          <a:ln w="0">
            <a:noFill/>
          </a:ln>
        </p:spPr>
        <p:txBody>
          <a:bodyPr anchor="ctr">
            <a:normAutofit fontScale="93955"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Explain the purpose, dose, timing, risks, and missed-dose actions.</a:t>
            </a:r>
          </a:p>
        </p:txBody>
      </p:sp>
      <p:sp>
        <p:nvSpPr>
          <p:cNvPr id="11" name="Rectangle 10">
            <a:extLst>
              <a:ext uri="{FF2B5EF4-FFF2-40B4-BE49-F238E27FC236}">
                <a16:creationId xmlns:a16="http://schemas.microsoft.com/office/drawing/2014/main" id="{022FBD7D-CB6D-4D7E-929F-528ACD2AEC6A}"/>
              </a:ext>
            </a:extLst>
          </p:cNvPr>
          <p:cNvSpPr>
            <a:spLocks noGrp="1"/>
          </p:cNvSpPr>
          <p:nvPr/>
        </p:nvSpPr>
        <p:spPr>
          <a:xfrm>
            <a:off x="781050" y="3514725"/>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12" name="Rectangle 11">
            <a:extLst>
              <a:ext uri="{FF2B5EF4-FFF2-40B4-BE49-F238E27FC236}">
                <a16:creationId xmlns:a16="http://schemas.microsoft.com/office/drawing/2014/main" id="{9AC70933-BC8D-4C37-AC84-4D6D6A6E69DF}"/>
              </a:ext>
            </a:extLst>
          </p:cNvPr>
          <p:cNvSpPr>
            <a:spLocks noGrp="1"/>
          </p:cNvSpPr>
          <p:nvPr/>
        </p:nvSpPr>
        <p:spPr>
          <a:xfrm>
            <a:off x="1076325" y="3514725"/>
            <a:ext cx="4324350" cy="457200"/>
          </a:xfrm>
          <a:prstGeom prst="rect">
            <a:avLst/>
          </a:prstGeom>
          <a:noFill/>
          <a:ln w="0">
            <a:noFill/>
          </a:ln>
        </p:spPr>
        <p:txBody>
          <a:bodyPr anchor="ctr">
            <a:normAutofit fontScale="90937"/>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Use teach-back or demonstration to verify understanding.</a:t>
            </a:r>
          </a:p>
        </p:txBody>
      </p:sp>
      <p:sp>
        <p:nvSpPr>
          <p:cNvPr id="13" name="Rectangle 12">
            <a:extLst>
              <a:ext uri="{FF2B5EF4-FFF2-40B4-BE49-F238E27FC236}">
                <a16:creationId xmlns:a16="http://schemas.microsoft.com/office/drawing/2014/main" id="{C7C65C23-FA5C-4AFD-8FEF-022879D4BE9D}"/>
              </a:ext>
            </a:extLst>
          </p:cNvPr>
          <p:cNvSpPr>
            <a:spLocks noGrp="1"/>
          </p:cNvSpPr>
          <p:nvPr/>
        </p:nvSpPr>
        <p:spPr>
          <a:xfrm>
            <a:off x="781050" y="4248150"/>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14" name="Rectangle 13">
            <a:extLst>
              <a:ext uri="{FF2B5EF4-FFF2-40B4-BE49-F238E27FC236}">
                <a16:creationId xmlns:a16="http://schemas.microsoft.com/office/drawing/2014/main" id="{32C8122E-9AD8-47FC-9257-8B2A1C4836CD}"/>
              </a:ext>
            </a:extLst>
          </p:cNvPr>
          <p:cNvSpPr>
            <a:spLocks noGrp="1"/>
          </p:cNvSpPr>
          <p:nvPr/>
        </p:nvSpPr>
        <p:spPr>
          <a:xfrm>
            <a:off x="1076325" y="4248150"/>
            <a:ext cx="43243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dirty="0">
                <a:ln>
                  <a:noFill/>
                </a:ln>
                <a:solidFill>
                  <a:srgbClr val="17232B"/>
                </a:solidFill>
                <a:effectLst/>
                <a:uLnTx/>
                <a:uFillTx/>
                <a:latin typeface="Aptos"/>
                <a:ea typeface="Aptos"/>
                <a:cs typeface="Aptos"/>
              </a:rPr>
              <a:t>Provide a clear written medication schedule.</a:t>
            </a:r>
          </a:p>
        </p:txBody>
      </p:sp>
      <p:sp>
        <p:nvSpPr>
          <p:cNvPr id="15" name="Rectangle 14">
            <a:extLst>
              <a:ext uri="{FF2B5EF4-FFF2-40B4-BE49-F238E27FC236}">
                <a16:creationId xmlns:a16="http://schemas.microsoft.com/office/drawing/2014/main" id="{C1CC2E80-4C33-49A5-94E4-901A09670176}"/>
              </a:ext>
            </a:extLst>
          </p:cNvPr>
          <p:cNvSpPr>
            <a:spLocks noGrp="1"/>
          </p:cNvSpPr>
          <p:nvPr/>
        </p:nvSpPr>
        <p:spPr>
          <a:xfrm>
            <a:off x="6572250" y="1466850"/>
            <a:ext cx="4572000" cy="3810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285B78"/>
                </a:solidFill>
                <a:latin typeface="Aptos"/>
                <a:ea typeface="Aptos"/>
                <a:cs typeface="Aptos"/>
              </a:defRPr>
            </a:pPr>
            <a:r>
              <a:rPr kumimoji="0" sz="1575" b="1" i="0" u="none" strike="noStrike" kern="1200" cap="none" spc="0" normalizeH="0" baseline="0" noProof="0">
                <a:ln>
                  <a:noFill/>
                </a:ln>
                <a:solidFill>
                  <a:srgbClr val="285B78"/>
                </a:solidFill>
                <a:effectLst/>
                <a:uLnTx/>
                <a:uFillTx/>
                <a:latin typeface="Aptos"/>
                <a:ea typeface="Aptos"/>
                <a:cs typeface="Aptos"/>
              </a:rPr>
              <a:t>Culturally competent care</a:t>
            </a:r>
          </a:p>
        </p:txBody>
      </p:sp>
      <p:sp>
        <p:nvSpPr>
          <p:cNvPr id="16" name="Rectangle 15">
            <a:extLst>
              <a:ext uri="{FF2B5EF4-FFF2-40B4-BE49-F238E27FC236}">
                <a16:creationId xmlns:a16="http://schemas.microsoft.com/office/drawing/2014/main" id="{76DEAE00-AFB1-438B-9517-B4A9B2387035}"/>
              </a:ext>
            </a:extLst>
          </p:cNvPr>
          <p:cNvSpPr>
            <a:spLocks noGrp="1"/>
          </p:cNvSpPr>
          <p:nvPr/>
        </p:nvSpPr>
        <p:spPr>
          <a:xfrm>
            <a:off x="6572250" y="2047875"/>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17" name="Rectangle 16">
            <a:extLst>
              <a:ext uri="{FF2B5EF4-FFF2-40B4-BE49-F238E27FC236}">
                <a16:creationId xmlns:a16="http://schemas.microsoft.com/office/drawing/2014/main" id="{B553F3B6-E1EA-4737-B73E-CEECF005527D}"/>
              </a:ext>
            </a:extLst>
          </p:cNvPr>
          <p:cNvSpPr>
            <a:spLocks noGrp="1"/>
          </p:cNvSpPr>
          <p:nvPr/>
        </p:nvSpPr>
        <p:spPr>
          <a:xfrm>
            <a:off x="6867525" y="2047875"/>
            <a:ext cx="4324350" cy="457200"/>
          </a:xfrm>
          <a:prstGeom prst="rect">
            <a:avLst/>
          </a:prstGeom>
          <a:noFill/>
          <a:ln w="0">
            <a:noFill/>
          </a:ln>
        </p:spPr>
        <p:txBody>
          <a:bodyPr anchor="ctr">
            <a:normAutofit fontScale="93955"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Assess language, health literacy, beliefs, routines, and resources.</a:t>
            </a:r>
          </a:p>
        </p:txBody>
      </p:sp>
      <p:sp>
        <p:nvSpPr>
          <p:cNvPr id="18" name="Rectangle 17">
            <a:extLst>
              <a:ext uri="{FF2B5EF4-FFF2-40B4-BE49-F238E27FC236}">
                <a16:creationId xmlns:a16="http://schemas.microsoft.com/office/drawing/2014/main" id="{7C885EA9-FC51-42B0-84DB-60DF49C70C7B}"/>
              </a:ext>
            </a:extLst>
          </p:cNvPr>
          <p:cNvSpPr>
            <a:spLocks noGrp="1"/>
          </p:cNvSpPr>
          <p:nvPr/>
        </p:nvSpPr>
        <p:spPr>
          <a:xfrm>
            <a:off x="6572250" y="2781300"/>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19" name="Rectangle 18">
            <a:extLst>
              <a:ext uri="{FF2B5EF4-FFF2-40B4-BE49-F238E27FC236}">
                <a16:creationId xmlns:a16="http://schemas.microsoft.com/office/drawing/2014/main" id="{7988CEB1-6B7C-4434-9B6D-FF54753387D1}"/>
              </a:ext>
            </a:extLst>
          </p:cNvPr>
          <p:cNvSpPr>
            <a:spLocks noGrp="1"/>
          </p:cNvSpPr>
          <p:nvPr/>
        </p:nvSpPr>
        <p:spPr>
          <a:xfrm>
            <a:off x="6867525" y="2781300"/>
            <a:ext cx="43243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Use qualified interpreters when needed.</a:t>
            </a:r>
          </a:p>
        </p:txBody>
      </p:sp>
      <p:sp>
        <p:nvSpPr>
          <p:cNvPr id="20" name="Rectangle 19">
            <a:extLst>
              <a:ext uri="{FF2B5EF4-FFF2-40B4-BE49-F238E27FC236}">
                <a16:creationId xmlns:a16="http://schemas.microsoft.com/office/drawing/2014/main" id="{4C0178F8-7B8D-477E-9CDA-0AF08AD898CF}"/>
              </a:ext>
            </a:extLst>
          </p:cNvPr>
          <p:cNvSpPr>
            <a:spLocks noGrp="1"/>
          </p:cNvSpPr>
          <p:nvPr/>
        </p:nvSpPr>
        <p:spPr>
          <a:xfrm>
            <a:off x="6572250" y="3514725"/>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21" name="Rectangle 20">
            <a:extLst>
              <a:ext uri="{FF2B5EF4-FFF2-40B4-BE49-F238E27FC236}">
                <a16:creationId xmlns:a16="http://schemas.microsoft.com/office/drawing/2014/main" id="{3E20835A-2EF1-435C-909B-C5D8D414B2CF}"/>
              </a:ext>
            </a:extLst>
          </p:cNvPr>
          <p:cNvSpPr>
            <a:spLocks noGrp="1"/>
          </p:cNvSpPr>
          <p:nvPr/>
        </p:nvSpPr>
        <p:spPr>
          <a:xfrm>
            <a:off x="6867525" y="3514725"/>
            <a:ext cx="4324350" cy="457200"/>
          </a:xfrm>
          <a:prstGeom prst="rect">
            <a:avLst/>
          </a:prstGeom>
          <a:noFill/>
          <a:ln w="0">
            <a:noFill/>
          </a:ln>
        </p:spPr>
        <p:txBody>
          <a:bodyPr anchor="ctr">
            <a:normAutofit fontScale="98837"/>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Adapt education to the patient’s culture and daily life.</a:t>
            </a:r>
          </a:p>
        </p:txBody>
      </p:sp>
      <p:sp>
        <p:nvSpPr>
          <p:cNvPr id="22" name="Rectangle 21">
            <a:extLst>
              <a:ext uri="{FF2B5EF4-FFF2-40B4-BE49-F238E27FC236}">
                <a16:creationId xmlns:a16="http://schemas.microsoft.com/office/drawing/2014/main" id="{4E6825BF-2A28-4D9E-BBC8-B726AF0061EC}"/>
              </a:ext>
            </a:extLst>
          </p:cNvPr>
          <p:cNvSpPr>
            <a:spLocks noGrp="1"/>
          </p:cNvSpPr>
          <p:nvPr/>
        </p:nvSpPr>
        <p:spPr>
          <a:xfrm>
            <a:off x="6572250" y="4248150"/>
            <a:ext cx="228600" cy="342900"/>
          </a:xfrm>
          <a:prstGeom prst="rect">
            <a:avLst/>
          </a:prstGeom>
          <a:noFill/>
          <a:ln w="0">
            <a:noFill/>
          </a:ln>
        </p:spPr>
        <p:txBody>
          <a:bodyPr anchor="ctr">
            <a:normAutofit fontScale="93039"/>
          </a:bodyPr>
          <a:lstStyle/>
          <a:p>
            <a:pPr marL="0" marR="0" lvl="0" indent="0" algn="l" defTabSz="914400" rtl="0" eaLnBrk="1" fontAlgn="auto" latinLnBrk="0" hangingPunct="1">
              <a:lnSpc>
                <a:spcPct val="100000"/>
              </a:lnSpc>
              <a:spcBef>
                <a:spcPts val="0"/>
              </a:spcBef>
              <a:spcAft>
                <a:spcPts val="0"/>
              </a:spcAft>
              <a:buClrTx/>
              <a:buSzTx/>
              <a:buFontTx/>
              <a:buNone/>
              <a:tabLst/>
              <a:defRPr sz="1613" b="1">
                <a:solidFill>
                  <a:srgbClr val="397B9B"/>
                </a:solidFill>
                <a:latin typeface="Aptos"/>
                <a:ea typeface="Aptos"/>
                <a:cs typeface="Aptos"/>
              </a:defRPr>
            </a:pPr>
            <a:r>
              <a:rPr kumimoji="0" sz="1613" b="1" i="0" u="none" strike="noStrike" kern="1200" cap="none" spc="0" normalizeH="0" baseline="0" noProof="0">
                <a:ln>
                  <a:noFill/>
                </a:ln>
                <a:solidFill>
                  <a:srgbClr val="397B9B"/>
                </a:solidFill>
                <a:effectLst/>
                <a:uLnTx/>
                <a:uFillTx/>
                <a:latin typeface="Aptos"/>
                <a:ea typeface="Aptos"/>
                <a:cs typeface="Aptos"/>
              </a:rPr>
              <a:t>•</a:t>
            </a:r>
          </a:p>
        </p:txBody>
      </p:sp>
      <p:sp>
        <p:nvSpPr>
          <p:cNvPr id="23" name="Rectangle 22">
            <a:extLst>
              <a:ext uri="{FF2B5EF4-FFF2-40B4-BE49-F238E27FC236}">
                <a16:creationId xmlns:a16="http://schemas.microsoft.com/office/drawing/2014/main" id="{111A5FCB-9E71-4A8A-A9CE-D4C4E2965FDF}"/>
              </a:ext>
            </a:extLst>
          </p:cNvPr>
          <p:cNvSpPr>
            <a:spLocks noGrp="1"/>
          </p:cNvSpPr>
          <p:nvPr/>
        </p:nvSpPr>
        <p:spPr>
          <a:xfrm>
            <a:off x="6867525" y="4248150"/>
            <a:ext cx="4324350" cy="457200"/>
          </a:xfrm>
          <a:prstGeom prst="rect">
            <a:avLst/>
          </a:prstGeom>
          <a:noFill/>
          <a:ln w="0">
            <a:noFill/>
          </a:ln>
        </p:spPr>
        <p:txBody>
          <a:bodyPr anchor="ctr">
            <a:normAutofit fontScale="94585"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17232B"/>
                </a:solidFill>
                <a:latin typeface="Aptos"/>
                <a:ea typeface="Aptos"/>
                <a:cs typeface="Aptos"/>
              </a:defRPr>
            </a:pPr>
            <a:r>
              <a:rPr kumimoji="0" sz="1388" b="0" i="0" u="none" strike="noStrike" kern="1200" cap="none" spc="0" normalizeH="0" baseline="0" noProof="0">
                <a:ln>
                  <a:noFill/>
                </a:ln>
                <a:solidFill>
                  <a:srgbClr val="17232B"/>
                </a:solidFill>
                <a:effectLst/>
                <a:uLnTx/>
                <a:uFillTx/>
                <a:latin typeface="Aptos"/>
                <a:ea typeface="Aptos"/>
                <a:cs typeface="Aptos"/>
              </a:rPr>
              <a:t>Avoid assumptions about culture, family roles, or adherence.</a:t>
            </a:r>
          </a:p>
        </p:txBody>
      </p:sp>
      <p:sp>
        <p:nvSpPr>
          <p:cNvPr id="24" name="Rectangle 23">
            <a:extLst>
              <a:ext uri="{FF2B5EF4-FFF2-40B4-BE49-F238E27FC236}">
                <a16:creationId xmlns:a16="http://schemas.microsoft.com/office/drawing/2014/main" id="{1E883892-2BDC-4862-8A65-0A8EA3A02DAC}"/>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25" name="Rectangle 24">
            <a:extLst>
              <a:ext uri="{FF2B5EF4-FFF2-40B4-BE49-F238E27FC236}">
                <a16:creationId xmlns:a16="http://schemas.microsoft.com/office/drawing/2014/main" id="{8124301C-590C-46AA-83E9-CE2F816997C5}"/>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1480387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4B2768A-076B-4AF1-991A-61131759FAD4}"/>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Change management and patient experience</a:t>
            </a:r>
          </a:p>
        </p:txBody>
      </p:sp>
      <p:sp>
        <p:nvSpPr>
          <p:cNvPr id="2" name="Rectangle 1">
            <a:extLst>
              <a:ext uri="{FF2B5EF4-FFF2-40B4-BE49-F238E27FC236}">
                <a16:creationId xmlns:a16="http://schemas.microsoft.com/office/drawing/2014/main" id="{2896DC26-FC91-42BA-AC5F-6CAC988DA4CB}"/>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05</a:t>
            </a:r>
          </a:p>
        </p:txBody>
      </p:sp>
      <p:sp>
        <p:nvSpPr>
          <p:cNvPr id="3" name="Rectangle 2">
            <a:extLst>
              <a:ext uri="{FF2B5EF4-FFF2-40B4-BE49-F238E27FC236}">
                <a16:creationId xmlns:a16="http://schemas.microsoft.com/office/drawing/2014/main" id="{ED6558AF-799E-4B04-9D35-ADD3F6A623D4}"/>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B7FB9EC7-AC05-47FD-9860-D68E70C79DF5}"/>
              </a:ext>
            </a:extLst>
          </p:cNvPr>
          <p:cNvSpPr>
            <a:spLocks noGrp="1"/>
          </p:cNvSpPr>
          <p:nvPr/>
        </p:nvSpPr>
        <p:spPr>
          <a:xfrm>
            <a:off x="685800" y="1181100"/>
            <a:ext cx="10477500" cy="590550"/>
          </a:xfrm>
          <a:prstGeom prst="rect">
            <a:avLst/>
          </a:prstGeom>
          <a:noFill/>
          <a:ln w="0">
            <a:noFill/>
          </a:ln>
        </p:spPr>
        <p:txBody>
          <a:bodyPr anchor="ctr">
            <a:normAutofit fontScale="99416"/>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2636D"/>
                </a:solidFill>
                <a:latin typeface="Aptos"/>
                <a:ea typeface="Aptos"/>
                <a:cs typeface="Aptos"/>
              </a:defRPr>
            </a:pPr>
            <a:r>
              <a:rPr kumimoji="0" sz="1650" b="0" i="0" u="none" strike="noStrike" kern="1200" cap="none" spc="0" normalizeH="0" baseline="0" noProof="0">
                <a:ln>
                  <a:noFill/>
                </a:ln>
                <a:solidFill>
                  <a:srgbClr val="52636D"/>
                </a:solidFill>
                <a:effectLst/>
                <a:uLnTx/>
                <a:uFillTx/>
                <a:latin typeface="Aptos"/>
                <a:ea typeface="Aptos"/>
                <a:cs typeface="Aptos"/>
              </a:rPr>
              <a:t>Care process changes influence how patients experience communication, transitions, and participation in care.</a:t>
            </a:r>
          </a:p>
        </p:txBody>
      </p:sp>
      <p:sp>
        <p:nvSpPr>
          <p:cNvPr id="5" name="Rectangle 4">
            <a:extLst>
              <a:ext uri="{FF2B5EF4-FFF2-40B4-BE49-F238E27FC236}">
                <a16:creationId xmlns:a16="http://schemas.microsoft.com/office/drawing/2014/main" id="{2BC3957B-90BB-4A4A-B5C5-4582CDBC7C40}"/>
              </a:ext>
            </a:extLst>
          </p:cNvPr>
          <p:cNvSpPr>
            <a:spLocks noGrp="1"/>
          </p:cNvSpPr>
          <p:nvPr/>
        </p:nvSpPr>
        <p:spPr>
          <a:xfrm>
            <a:off x="685800" y="2000250"/>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E417F5AE-D849-440F-B7CF-A3D1D274F397}"/>
              </a:ext>
            </a:extLst>
          </p:cNvPr>
          <p:cNvSpPr>
            <a:spLocks noGrp="1"/>
          </p:cNvSpPr>
          <p:nvPr/>
        </p:nvSpPr>
        <p:spPr>
          <a:xfrm>
            <a:off x="1028700" y="2743200"/>
            <a:ext cx="10039350" cy="2847975"/>
          </a:xfrm>
          <a:prstGeom prst="rect">
            <a:avLst/>
          </a:prstGeom>
          <a:noFill/>
          <a:ln w="0">
            <a:noFill/>
          </a:ln>
        </p:spPr>
        <p:txBody>
          <a:bodyPr anchor="ctr">
            <a:no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sz="1900" b="1" i="0" u="none" strike="noStrike" kern="1200" cap="none" spc="0" normalizeH="0" baseline="0" noProof="0" dirty="0">
                <a:ln>
                  <a:noFill/>
                </a:ln>
                <a:solidFill>
                  <a:srgbClr val="17232B"/>
                </a:solidFill>
                <a:effectLst/>
                <a:uLnTx/>
                <a:uFillTx/>
                <a:latin typeface="Aptos"/>
                <a:ea typeface="Aptos"/>
                <a:cs typeface="Aptos"/>
              </a:rPr>
              <a:t>Patient experience</a:t>
            </a:r>
            <a:r>
              <a:rPr kumimoji="0" sz="1900" b="0" i="0" u="none" strike="noStrike" kern="1200" cap="none" spc="0" normalizeH="0" baseline="0" noProof="0" dirty="0">
                <a:ln>
                  <a:noFill/>
                </a:ln>
                <a:solidFill>
                  <a:srgbClr val="17232B"/>
                </a:solidFill>
                <a:effectLst/>
                <a:uLnTx/>
                <a:uFillTx/>
                <a:latin typeface="Aptos"/>
                <a:ea typeface="Aptos"/>
                <a:cs typeface="Aptos"/>
              </a:rPr>
              <a:t>: Explain why the change is needed and connect it to safer, more consistent care.</a:t>
            </a:r>
            <a:endParaRPr kumimoji="0" lang="en-US" sz="1900" b="0" i="0" u="none" strike="noStrike" kern="1200" cap="none" spc="0" normalizeH="0" baseline="0" noProof="0" dirty="0">
              <a:ln>
                <a:noFill/>
              </a:ln>
              <a:solidFill>
                <a:srgbClr val="17232B"/>
              </a:solidFill>
              <a:effectLst/>
              <a:uLnTx/>
              <a:uFillTx/>
              <a:latin typeface="Aptos"/>
              <a:ea typeface="Aptos"/>
              <a:cs typeface="Apto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1" i="0" u="none" strike="noStrike" kern="1200" cap="none" spc="0" normalizeH="0" baseline="0" noProof="0" dirty="0">
                <a:ln>
                  <a:noFill/>
                </a:ln>
                <a:solidFill>
                  <a:srgbClr val="17232B"/>
                </a:solidFill>
                <a:effectLst/>
                <a:uLnTx/>
                <a:uFillTx/>
                <a:latin typeface="Aptos"/>
                <a:ea typeface="Aptos"/>
                <a:cs typeface="Aptos"/>
              </a:rPr>
              <a:t>Communication</a:t>
            </a:r>
            <a:r>
              <a:rPr kumimoji="0" lang="en-US" sz="1900" b="0" i="0" u="none" strike="noStrike" kern="1200" cap="none" spc="0" normalizeH="0" baseline="0" noProof="0" dirty="0">
                <a:ln>
                  <a:noFill/>
                </a:ln>
                <a:solidFill>
                  <a:srgbClr val="17232B"/>
                </a:solidFill>
                <a:effectLst/>
                <a:uLnTx/>
                <a:uFillTx/>
                <a:latin typeface="Aptos"/>
                <a:ea typeface="Aptos"/>
                <a:cs typeface="Aptos"/>
              </a:rPr>
              <a:t>: Use structured handoffs, shared documentation, and clear discharge instructions.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1" i="0" u="none" strike="noStrike" kern="1200" cap="none" spc="0" normalizeH="0" baseline="0" noProof="0" dirty="0">
                <a:ln>
                  <a:noFill/>
                </a:ln>
                <a:solidFill>
                  <a:srgbClr val="17232B"/>
                </a:solidFill>
                <a:effectLst/>
                <a:uLnTx/>
                <a:uFillTx/>
                <a:latin typeface="Aptos"/>
                <a:ea typeface="Aptos"/>
                <a:cs typeface="Aptos"/>
              </a:rPr>
              <a:t>Transitions</a:t>
            </a:r>
            <a:r>
              <a:rPr kumimoji="0" lang="en-US" sz="1900" b="0" i="0" u="none" strike="noStrike" kern="1200" cap="none" spc="0" normalizeH="0" baseline="0" noProof="0" dirty="0">
                <a:ln>
                  <a:noFill/>
                </a:ln>
                <a:solidFill>
                  <a:srgbClr val="17232B"/>
                </a:solidFill>
                <a:effectLst/>
                <a:uLnTx/>
                <a:uFillTx/>
                <a:latin typeface="Aptos"/>
                <a:ea typeface="Aptos"/>
                <a:cs typeface="Aptos"/>
              </a:rPr>
              <a:t>: Define who sends information, completes follow-up, and responds to unresolved concerns.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1" i="0" u="none" strike="noStrike" kern="1200" cap="none" spc="0" normalizeH="0" baseline="0" noProof="0" dirty="0">
                <a:ln>
                  <a:noFill/>
                </a:ln>
                <a:solidFill>
                  <a:srgbClr val="17232B"/>
                </a:solidFill>
                <a:effectLst/>
                <a:uLnTx/>
                <a:uFillTx/>
                <a:latin typeface="Aptos"/>
                <a:ea typeface="Aptos"/>
                <a:cs typeface="Aptos"/>
              </a:rPr>
              <a:t>Patient engagement</a:t>
            </a:r>
            <a:r>
              <a:rPr kumimoji="0" lang="en-US" sz="1900" b="0" i="0" u="none" strike="noStrike" kern="1200" cap="none" spc="0" normalizeH="0" baseline="0" noProof="0" dirty="0">
                <a:ln>
                  <a:noFill/>
                </a:ln>
                <a:solidFill>
                  <a:srgbClr val="17232B"/>
                </a:solidFill>
                <a:effectLst/>
                <a:uLnTx/>
                <a:uFillTx/>
                <a:latin typeface="Aptos"/>
                <a:ea typeface="Aptos"/>
                <a:cs typeface="Aptos"/>
              </a:rPr>
              <a:t>: Include patients and families when designing, testing, and improving new workflows.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900" b="1" i="0" u="none" strike="noStrike" kern="1200" cap="none" spc="0" normalizeH="0" baseline="0" noProof="0" dirty="0">
                <a:ln>
                  <a:noFill/>
                </a:ln>
                <a:solidFill>
                  <a:srgbClr val="17232B"/>
                </a:solidFill>
                <a:effectLst/>
                <a:uLnTx/>
                <a:uFillTx/>
                <a:latin typeface="Aptos"/>
                <a:ea typeface="Aptos"/>
                <a:cs typeface="Aptos"/>
              </a:rPr>
              <a:t>Evaluation</a:t>
            </a:r>
            <a:r>
              <a:rPr kumimoji="0" lang="en-US" sz="1900" b="0" i="0" u="none" strike="noStrike" kern="1200" cap="none" spc="0" normalizeH="0" baseline="0" noProof="0" dirty="0">
                <a:ln>
                  <a:noFill/>
                </a:ln>
                <a:solidFill>
                  <a:srgbClr val="17232B"/>
                </a:solidFill>
                <a:effectLst/>
                <a:uLnTx/>
                <a:uFillTx/>
                <a:latin typeface="Aptos"/>
                <a:ea typeface="Aptos"/>
                <a:cs typeface="Aptos"/>
              </a:rPr>
              <a:t>: Monitor understanding, safety events, satisfaction, and readmissions, then adjust the change.</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900" b="0" i="0" u="none" strike="noStrike" kern="1200" cap="none" spc="0" normalizeH="0" baseline="0" noProof="0" dirty="0">
              <a:ln>
                <a:noFill/>
              </a:ln>
              <a:solidFill>
                <a:srgbClr val="17232B"/>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6F0BF8EF-DE2F-4537-8DCA-EC88F3A43D4C}"/>
              </a:ext>
            </a:extLst>
          </p:cNvPr>
          <p:cNvSpPr>
            <a:spLocks noGrp="1"/>
          </p:cNvSpPr>
          <p:nvPr/>
        </p:nvSpPr>
        <p:spPr>
          <a:xfrm>
            <a:off x="981075" y="2743200"/>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0" name="Rectangle 9">
            <a:extLst>
              <a:ext uri="{FF2B5EF4-FFF2-40B4-BE49-F238E27FC236}">
                <a16:creationId xmlns:a16="http://schemas.microsoft.com/office/drawing/2014/main" id="{F0B052D1-C7CE-4BEF-B3F8-AADBAD6529CA}"/>
              </a:ext>
            </a:extLst>
          </p:cNvPr>
          <p:cNvSpPr>
            <a:spLocks noGrp="1"/>
          </p:cNvSpPr>
          <p:nvPr/>
        </p:nvSpPr>
        <p:spPr>
          <a:xfrm>
            <a:off x="981075" y="3486150"/>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1" name="Rectangle 10">
            <a:extLst>
              <a:ext uri="{FF2B5EF4-FFF2-40B4-BE49-F238E27FC236}">
                <a16:creationId xmlns:a16="http://schemas.microsoft.com/office/drawing/2014/main" id="{6073C565-12A3-440B-97BF-594CF9982A68}"/>
              </a:ext>
            </a:extLst>
          </p:cNvPr>
          <p:cNvSpPr>
            <a:spLocks noGrp="1"/>
          </p:cNvSpPr>
          <p:nvPr/>
        </p:nvSpPr>
        <p:spPr>
          <a:xfrm>
            <a:off x="685800" y="4229100"/>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12" name="Rectangle 11">
            <a:extLst>
              <a:ext uri="{FF2B5EF4-FFF2-40B4-BE49-F238E27FC236}">
                <a16:creationId xmlns:a16="http://schemas.microsoft.com/office/drawing/2014/main" id="{8FDDA396-18E9-401F-B6E2-4D6ADE1662F2}"/>
              </a:ext>
            </a:extLst>
          </p:cNvPr>
          <p:cNvSpPr>
            <a:spLocks noGrp="1"/>
          </p:cNvSpPr>
          <p:nvPr/>
        </p:nvSpPr>
        <p:spPr>
          <a:xfrm>
            <a:off x="981075" y="4229100"/>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5" name="Rectangle 14">
            <a:extLst>
              <a:ext uri="{FF2B5EF4-FFF2-40B4-BE49-F238E27FC236}">
                <a16:creationId xmlns:a16="http://schemas.microsoft.com/office/drawing/2014/main" id="{C6AE6045-44C1-4A20-A7A7-F65FB409856B}"/>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6" name="Rectangle 15">
            <a:extLst>
              <a:ext uri="{FF2B5EF4-FFF2-40B4-BE49-F238E27FC236}">
                <a16:creationId xmlns:a16="http://schemas.microsoft.com/office/drawing/2014/main" id="{0B80EA68-37CC-49E2-BAF1-72DEE75F6D1E}"/>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175051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130F01E-DA32-4D87-BE8D-A5846FE6E36C}"/>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Ethical foundation of coordinated care</a:t>
            </a:r>
          </a:p>
        </p:txBody>
      </p:sp>
      <p:sp>
        <p:nvSpPr>
          <p:cNvPr id="2" name="Rectangle 1">
            <a:extLst>
              <a:ext uri="{FF2B5EF4-FFF2-40B4-BE49-F238E27FC236}">
                <a16:creationId xmlns:a16="http://schemas.microsoft.com/office/drawing/2014/main" id="{3D45976F-3B31-4989-909B-53EB3887B58D}"/>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06</a:t>
            </a:r>
          </a:p>
        </p:txBody>
      </p:sp>
      <p:sp>
        <p:nvSpPr>
          <p:cNvPr id="3" name="Rectangle 2">
            <a:extLst>
              <a:ext uri="{FF2B5EF4-FFF2-40B4-BE49-F238E27FC236}">
                <a16:creationId xmlns:a16="http://schemas.microsoft.com/office/drawing/2014/main" id="{B36C95DB-2252-4182-8CC9-F6B8C4A47700}"/>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ounded Rectangle 3">
            <a:extLst>
              <a:ext uri="{FF2B5EF4-FFF2-40B4-BE49-F238E27FC236}">
                <a16:creationId xmlns:a16="http://schemas.microsoft.com/office/drawing/2014/main" id="{6FD90316-BE2E-4593-9554-D58722D33178}"/>
              </a:ext>
            </a:extLst>
          </p:cNvPr>
          <p:cNvSpPr>
            <a:spLocks noGrp="1"/>
          </p:cNvSpPr>
          <p:nvPr/>
        </p:nvSpPr>
        <p:spPr>
          <a:xfrm>
            <a:off x="609600" y="1381125"/>
            <a:ext cx="5238750" cy="1381125"/>
          </a:xfrm>
          <a:prstGeom prst="roundRect">
            <a:avLst>
              <a:gd name="adj" fmla="val 5517"/>
            </a:avLst>
          </a:prstGeom>
          <a:solidFill>
            <a:srgbClr val="EAF2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5" name="Rectangle 4">
            <a:extLst>
              <a:ext uri="{FF2B5EF4-FFF2-40B4-BE49-F238E27FC236}">
                <a16:creationId xmlns:a16="http://schemas.microsoft.com/office/drawing/2014/main" id="{C78883D4-CAB0-4B43-9C8A-0C961E928BCB}"/>
              </a:ext>
            </a:extLst>
          </p:cNvPr>
          <p:cNvSpPr>
            <a:spLocks noGrp="1"/>
          </p:cNvSpPr>
          <p:nvPr/>
        </p:nvSpPr>
        <p:spPr>
          <a:xfrm>
            <a:off x="847725" y="1571625"/>
            <a:ext cx="476250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285B78"/>
                </a:solidFill>
                <a:latin typeface="Aptos"/>
                <a:ea typeface="Aptos"/>
                <a:cs typeface="Aptos"/>
              </a:defRPr>
            </a:pPr>
            <a:r>
              <a:rPr kumimoji="0" sz="1500" b="1" i="0" u="none" strike="noStrike" kern="1200" cap="none" spc="0" normalizeH="0" baseline="0" noProof="0">
                <a:ln>
                  <a:noFill/>
                </a:ln>
                <a:solidFill>
                  <a:srgbClr val="285B78"/>
                </a:solidFill>
                <a:effectLst/>
                <a:uLnTx/>
                <a:uFillTx/>
                <a:latin typeface="Aptos"/>
                <a:ea typeface="Aptos"/>
                <a:cs typeface="Aptos"/>
              </a:rPr>
              <a:t>Autonomy</a:t>
            </a:r>
          </a:p>
        </p:txBody>
      </p:sp>
      <p:sp>
        <p:nvSpPr>
          <p:cNvPr id="6" name="Rectangle 5">
            <a:extLst>
              <a:ext uri="{FF2B5EF4-FFF2-40B4-BE49-F238E27FC236}">
                <a16:creationId xmlns:a16="http://schemas.microsoft.com/office/drawing/2014/main" id="{C65A02B0-A22C-496B-85AB-5944BCB32C49}"/>
              </a:ext>
            </a:extLst>
          </p:cNvPr>
          <p:cNvSpPr>
            <a:spLocks noGrp="1"/>
          </p:cNvSpPr>
          <p:nvPr/>
        </p:nvSpPr>
        <p:spPr>
          <a:xfrm>
            <a:off x="847725" y="1971675"/>
            <a:ext cx="4762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r>
              <a:rPr kumimoji="0" sz="1500" b="0" i="0" u="none" strike="noStrike" kern="1200" cap="none" spc="0" normalizeH="0" baseline="0" noProof="0">
                <a:ln>
                  <a:noFill/>
                </a:ln>
                <a:solidFill>
                  <a:srgbClr val="17232B"/>
                </a:solidFill>
                <a:effectLst/>
                <a:uLnTx/>
                <a:uFillTx/>
                <a:latin typeface="Aptos"/>
                <a:ea typeface="Aptos"/>
                <a:cs typeface="Aptos"/>
              </a:rPr>
              <a:t>Include informed choices and patient-defined goals.</a:t>
            </a:r>
          </a:p>
        </p:txBody>
      </p:sp>
      <p:sp>
        <p:nvSpPr>
          <p:cNvPr id="7" name="Rounded Rectangle 6">
            <a:extLst>
              <a:ext uri="{FF2B5EF4-FFF2-40B4-BE49-F238E27FC236}">
                <a16:creationId xmlns:a16="http://schemas.microsoft.com/office/drawing/2014/main" id="{2D063B20-0BD5-472F-8021-2268CB74C9E3}"/>
              </a:ext>
            </a:extLst>
          </p:cNvPr>
          <p:cNvSpPr>
            <a:spLocks noGrp="1"/>
          </p:cNvSpPr>
          <p:nvPr/>
        </p:nvSpPr>
        <p:spPr>
          <a:xfrm>
            <a:off x="6343650" y="1381125"/>
            <a:ext cx="5238750" cy="1381125"/>
          </a:xfrm>
          <a:prstGeom prst="roundRect">
            <a:avLst>
              <a:gd name="adj" fmla="val 5517"/>
            </a:avLst>
          </a:prstGeom>
          <a:solidFill>
            <a:srgbClr val="EAF2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8" name="Rectangle 7">
            <a:extLst>
              <a:ext uri="{FF2B5EF4-FFF2-40B4-BE49-F238E27FC236}">
                <a16:creationId xmlns:a16="http://schemas.microsoft.com/office/drawing/2014/main" id="{B2206F99-B32E-492F-BC37-B272546EE2F0}"/>
              </a:ext>
            </a:extLst>
          </p:cNvPr>
          <p:cNvSpPr>
            <a:spLocks noGrp="1"/>
          </p:cNvSpPr>
          <p:nvPr/>
        </p:nvSpPr>
        <p:spPr>
          <a:xfrm>
            <a:off x="6581775" y="1571625"/>
            <a:ext cx="476250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285B78"/>
                </a:solidFill>
                <a:latin typeface="Aptos"/>
                <a:ea typeface="Aptos"/>
                <a:cs typeface="Aptos"/>
              </a:defRPr>
            </a:pPr>
            <a:r>
              <a:rPr kumimoji="0" sz="1500" b="1" i="0" u="none" strike="noStrike" kern="1200" cap="none" spc="0" normalizeH="0" baseline="0" noProof="0">
                <a:ln>
                  <a:noFill/>
                </a:ln>
                <a:solidFill>
                  <a:srgbClr val="285B78"/>
                </a:solidFill>
                <a:effectLst/>
                <a:uLnTx/>
                <a:uFillTx/>
                <a:latin typeface="Aptos"/>
                <a:ea typeface="Aptos"/>
                <a:cs typeface="Aptos"/>
              </a:rPr>
              <a:t>Beneficence</a:t>
            </a:r>
          </a:p>
        </p:txBody>
      </p:sp>
      <p:sp>
        <p:nvSpPr>
          <p:cNvPr id="9" name="Rectangle 8">
            <a:extLst>
              <a:ext uri="{FF2B5EF4-FFF2-40B4-BE49-F238E27FC236}">
                <a16:creationId xmlns:a16="http://schemas.microsoft.com/office/drawing/2014/main" id="{603E1C24-010D-4086-A4D0-BD7E9D49E30F}"/>
              </a:ext>
            </a:extLst>
          </p:cNvPr>
          <p:cNvSpPr>
            <a:spLocks noGrp="1"/>
          </p:cNvSpPr>
          <p:nvPr/>
        </p:nvSpPr>
        <p:spPr>
          <a:xfrm>
            <a:off x="6581775" y="1971675"/>
            <a:ext cx="4762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r>
              <a:rPr kumimoji="0" sz="1500" b="0" i="0" u="none" strike="noStrike" kern="1200" cap="none" spc="0" normalizeH="0" baseline="0" noProof="0">
                <a:ln>
                  <a:noFill/>
                </a:ln>
                <a:solidFill>
                  <a:srgbClr val="17232B"/>
                </a:solidFill>
                <a:effectLst/>
                <a:uLnTx/>
                <a:uFillTx/>
                <a:latin typeface="Aptos"/>
                <a:ea typeface="Aptos"/>
                <a:cs typeface="Aptos"/>
              </a:rPr>
              <a:t>Choose actions likely to improve health and well-being.</a:t>
            </a:r>
          </a:p>
        </p:txBody>
      </p:sp>
      <p:sp>
        <p:nvSpPr>
          <p:cNvPr id="10" name="Rounded Rectangle 9">
            <a:extLst>
              <a:ext uri="{FF2B5EF4-FFF2-40B4-BE49-F238E27FC236}">
                <a16:creationId xmlns:a16="http://schemas.microsoft.com/office/drawing/2014/main" id="{80287FA6-D001-4F9B-9061-0363456CA7CE}"/>
              </a:ext>
            </a:extLst>
          </p:cNvPr>
          <p:cNvSpPr>
            <a:spLocks noGrp="1"/>
          </p:cNvSpPr>
          <p:nvPr/>
        </p:nvSpPr>
        <p:spPr>
          <a:xfrm>
            <a:off x="609600" y="3190875"/>
            <a:ext cx="5238750" cy="1381125"/>
          </a:xfrm>
          <a:prstGeom prst="roundRect">
            <a:avLst>
              <a:gd name="adj" fmla="val 5517"/>
            </a:avLst>
          </a:prstGeom>
          <a:solidFill>
            <a:srgbClr val="E8F1F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1" name="Rectangle 10">
            <a:extLst>
              <a:ext uri="{FF2B5EF4-FFF2-40B4-BE49-F238E27FC236}">
                <a16:creationId xmlns:a16="http://schemas.microsoft.com/office/drawing/2014/main" id="{4D0B2AF1-52CA-40C1-8C6A-6FFAE40E1E51}"/>
              </a:ext>
            </a:extLst>
          </p:cNvPr>
          <p:cNvSpPr>
            <a:spLocks noGrp="1"/>
          </p:cNvSpPr>
          <p:nvPr/>
        </p:nvSpPr>
        <p:spPr>
          <a:xfrm>
            <a:off x="847725" y="3381375"/>
            <a:ext cx="476250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285B78"/>
                </a:solidFill>
                <a:latin typeface="Aptos"/>
                <a:ea typeface="Aptos"/>
                <a:cs typeface="Aptos"/>
              </a:defRPr>
            </a:pPr>
            <a:r>
              <a:rPr kumimoji="0" sz="1500" b="1" i="0" u="none" strike="noStrike" kern="1200" cap="none" spc="0" normalizeH="0" baseline="0" noProof="0">
                <a:ln>
                  <a:noFill/>
                </a:ln>
                <a:solidFill>
                  <a:srgbClr val="285B78"/>
                </a:solidFill>
                <a:effectLst/>
                <a:uLnTx/>
                <a:uFillTx/>
                <a:latin typeface="Aptos"/>
                <a:ea typeface="Aptos"/>
                <a:cs typeface="Aptos"/>
              </a:rPr>
              <a:t>Nonmaleficence</a:t>
            </a:r>
          </a:p>
        </p:txBody>
      </p:sp>
      <p:sp>
        <p:nvSpPr>
          <p:cNvPr id="12" name="Rectangle 11">
            <a:extLst>
              <a:ext uri="{FF2B5EF4-FFF2-40B4-BE49-F238E27FC236}">
                <a16:creationId xmlns:a16="http://schemas.microsoft.com/office/drawing/2014/main" id="{7F492311-C4E7-4CE9-8E1A-4EA4FA44EAD4}"/>
              </a:ext>
            </a:extLst>
          </p:cNvPr>
          <p:cNvSpPr>
            <a:spLocks noGrp="1"/>
          </p:cNvSpPr>
          <p:nvPr/>
        </p:nvSpPr>
        <p:spPr>
          <a:xfrm>
            <a:off x="847725" y="3781425"/>
            <a:ext cx="4762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r>
              <a:rPr kumimoji="0" sz="1500" b="0" i="0" u="none" strike="noStrike" kern="1200" cap="none" spc="0" normalizeH="0" baseline="0" noProof="0">
                <a:ln>
                  <a:noFill/>
                </a:ln>
                <a:solidFill>
                  <a:srgbClr val="17232B"/>
                </a:solidFill>
                <a:effectLst/>
                <a:uLnTx/>
                <a:uFillTx/>
                <a:latin typeface="Aptos"/>
                <a:ea typeface="Aptos"/>
                <a:cs typeface="Aptos"/>
              </a:rPr>
              <a:t>Prevent harm from delays, errors, and fragmented care.</a:t>
            </a:r>
          </a:p>
        </p:txBody>
      </p:sp>
      <p:sp>
        <p:nvSpPr>
          <p:cNvPr id="13" name="Rounded Rectangle 12">
            <a:extLst>
              <a:ext uri="{FF2B5EF4-FFF2-40B4-BE49-F238E27FC236}">
                <a16:creationId xmlns:a16="http://schemas.microsoft.com/office/drawing/2014/main" id="{948130C7-51A5-40AC-B2A8-A0A39580D40B}"/>
              </a:ext>
            </a:extLst>
          </p:cNvPr>
          <p:cNvSpPr>
            <a:spLocks noGrp="1"/>
          </p:cNvSpPr>
          <p:nvPr/>
        </p:nvSpPr>
        <p:spPr>
          <a:xfrm>
            <a:off x="6343650" y="3190875"/>
            <a:ext cx="5238750" cy="1381125"/>
          </a:xfrm>
          <a:prstGeom prst="roundRect">
            <a:avLst>
              <a:gd name="adj" fmla="val 5517"/>
            </a:avLst>
          </a:prstGeom>
          <a:solidFill>
            <a:srgbClr val="E8F1F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4" name="Rectangle 13">
            <a:extLst>
              <a:ext uri="{FF2B5EF4-FFF2-40B4-BE49-F238E27FC236}">
                <a16:creationId xmlns:a16="http://schemas.microsoft.com/office/drawing/2014/main" id="{CD3F1538-0B3E-40E8-B29E-C4CAB9BBA455}"/>
              </a:ext>
            </a:extLst>
          </p:cNvPr>
          <p:cNvSpPr>
            <a:spLocks noGrp="1"/>
          </p:cNvSpPr>
          <p:nvPr/>
        </p:nvSpPr>
        <p:spPr>
          <a:xfrm>
            <a:off x="6581775" y="3381375"/>
            <a:ext cx="476250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285B78"/>
                </a:solidFill>
                <a:latin typeface="Aptos"/>
                <a:ea typeface="Aptos"/>
                <a:cs typeface="Aptos"/>
              </a:defRPr>
            </a:pPr>
            <a:r>
              <a:rPr kumimoji="0" sz="1500" b="1" i="0" u="none" strike="noStrike" kern="1200" cap="none" spc="0" normalizeH="0" baseline="0" noProof="0">
                <a:ln>
                  <a:noFill/>
                </a:ln>
                <a:solidFill>
                  <a:srgbClr val="285B78"/>
                </a:solidFill>
                <a:effectLst/>
                <a:uLnTx/>
                <a:uFillTx/>
                <a:latin typeface="Aptos"/>
                <a:ea typeface="Aptos"/>
                <a:cs typeface="Aptos"/>
              </a:rPr>
              <a:t>Justice</a:t>
            </a:r>
          </a:p>
        </p:txBody>
      </p:sp>
      <p:sp>
        <p:nvSpPr>
          <p:cNvPr id="15" name="Rectangle 14">
            <a:extLst>
              <a:ext uri="{FF2B5EF4-FFF2-40B4-BE49-F238E27FC236}">
                <a16:creationId xmlns:a16="http://schemas.microsoft.com/office/drawing/2014/main" id="{FBC4F9AD-B6C9-4CA8-B31D-0C2D68BE1BF2}"/>
              </a:ext>
            </a:extLst>
          </p:cNvPr>
          <p:cNvSpPr>
            <a:spLocks noGrp="1"/>
          </p:cNvSpPr>
          <p:nvPr/>
        </p:nvSpPr>
        <p:spPr>
          <a:xfrm>
            <a:off x="6581775" y="3781425"/>
            <a:ext cx="4762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r>
              <a:rPr kumimoji="0" sz="1500" b="0" i="0" u="none" strike="noStrike" kern="1200" cap="none" spc="0" normalizeH="0" baseline="0" noProof="0">
                <a:ln>
                  <a:noFill/>
                </a:ln>
                <a:solidFill>
                  <a:srgbClr val="17232B"/>
                </a:solidFill>
                <a:effectLst/>
                <a:uLnTx/>
                <a:uFillTx/>
                <a:latin typeface="Aptos"/>
                <a:ea typeface="Aptos"/>
                <a:cs typeface="Aptos"/>
              </a:rPr>
              <a:t>Promote fair access to services and resources.</a:t>
            </a:r>
          </a:p>
        </p:txBody>
      </p:sp>
      <p:sp>
        <p:nvSpPr>
          <p:cNvPr id="16" name="Rectangle 15">
            <a:extLst>
              <a:ext uri="{FF2B5EF4-FFF2-40B4-BE49-F238E27FC236}">
                <a16:creationId xmlns:a16="http://schemas.microsoft.com/office/drawing/2014/main" id="{AE5CE17D-5A98-469E-935E-9ECB8E10FB54}"/>
              </a:ext>
            </a:extLst>
          </p:cNvPr>
          <p:cNvSpPr>
            <a:spLocks noGrp="1"/>
          </p:cNvSpPr>
          <p:nvPr/>
        </p:nvSpPr>
        <p:spPr>
          <a:xfrm>
            <a:off x="685800" y="5219700"/>
            <a:ext cx="10382250" cy="514350"/>
          </a:xfrm>
          <a:prstGeom prst="rect">
            <a:avLst/>
          </a:prstGeom>
          <a:noFill/>
          <a:ln w="0">
            <a:noFill/>
          </a:ln>
        </p:spPr>
        <p:txBody>
          <a:bodyPr anchor="ctr">
            <a:normAutofit fontScale="98864"/>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285B78"/>
                </a:solidFill>
                <a:latin typeface="Aptos"/>
                <a:ea typeface="Aptos"/>
                <a:cs typeface="Aptos"/>
              </a:defRPr>
            </a:pPr>
            <a:r>
              <a:rPr kumimoji="0" sz="1575" b="1" i="0" u="none" strike="noStrike" kern="1200" cap="none" spc="0" normalizeH="0" baseline="0" noProof="0">
                <a:ln>
                  <a:noFill/>
                </a:ln>
                <a:solidFill>
                  <a:srgbClr val="285B78"/>
                </a:solidFill>
                <a:effectLst/>
                <a:uLnTx/>
                <a:uFillTx/>
                <a:latin typeface="Aptos"/>
                <a:ea typeface="Aptos"/>
                <a:cs typeface="Aptos"/>
              </a:rPr>
              <a:t>Ethical plans examine assumptions about adherence, decision-making capacity, culture, and family support.</a:t>
            </a:r>
          </a:p>
        </p:txBody>
      </p:sp>
      <p:sp>
        <p:nvSpPr>
          <p:cNvPr id="17" name="Rectangle 16">
            <a:extLst>
              <a:ext uri="{FF2B5EF4-FFF2-40B4-BE49-F238E27FC236}">
                <a16:creationId xmlns:a16="http://schemas.microsoft.com/office/drawing/2014/main" id="{CEB8627D-3734-44FD-8AD3-FA8FE3F9D5B8}"/>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Tree>
    <p:extLst>
      <p:ext uri="{BB962C8B-B14F-4D97-AF65-F5344CB8AC3E}">
        <p14:creationId xmlns:p14="http://schemas.microsoft.com/office/powerpoint/2010/main" val="125018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27682C5-FA9D-486C-9C63-DC50480D0F77}"/>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Healthcare policy and coordinated care</a:t>
            </a:r>
          </a:p>
        </p:txBody>
      </p:sp>
      <p:sp>
        <p:nvSpPr>
          <p:cNvPr id="2" name="Rectangle 1">
            <a:extLst>
              <a:ext uri="{FF2B5EF4-FFF2-40B4-BE49-F238E27FC236}">
                <a16:creationId xmlns:a16="http://schemas.microsoft.com/office/drawing/2014/main" id="{219886C1-1A46-4556-B514-8F62A735790D}"/>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07</a:t>
            </a:r>
          </a:p>
        </p:txBody>
      </p:sp>
      <p:sp>
        <p:nvSpPr>
          <p:cNvPr id="3" name="Rectangle 2">
            <a:extLst>
              <a:ext uri="{FF2B5EF4-FFF2-40B4-BE49-F238E27FC236}">
                <a16:creationId xmlns:a16="http://schemas.microsoft.com/office/drawing/2014/main" id="{2CDCFCD5-E1E0-46D4-9B1E-91E7538A3AD3}"/>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2C6B0A7E-D135-4369-8600-D51BE8BCD44C}"/>
              </a:ext>
            </a:extLst>
          </p:cNvPr>
          <p:cNvSpPr>
            <a:spLocks noGrp="1"/>
          </p:cNvSpPr>
          <p:nvPr/>
        </p:nvSpPr>
        <p:spPr>
          <a:xfrm>
            <a:off x="685800" y="1219200"/>
            <a:ext cx="10382250" cy="4095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285B78"/>
                </a:solidFill>
                <a:latin typeface="Aptos"/>
                <a:ea typeface="Aptos"/>
                <a:cs typeface="Aptos"/>
              </a:defRPr>
            </a:pPr>
            <a:r>
              <a:rPr kumimoji="0" sz="1800" b="1" i="0" u="none" strike="noStrike" kern="1200" cap="none" spc="0" normalizeH="0" baseline="0" noProof="0">
                <a:ln>
                  <a:noFill/>
                </a:ln>
                <a:solidFill>
                  <a:srgbClr val="285B78"/>
                </a:solidFill>
                <a:effectLst/>
                <a:uLnTx/>
                <a:uFillTx/>
                <a:latin typeface="Aptos"/>
                <a:ea typeface="Aptos"/>
                <a:cs typeface="Aptos"/>
              </a:rPr>
              <a:t>Hospital Readmissions Reduction Program</a:t>
            </a:r>
          </a:p>
        </p:txBody>
      </p:sp>
      <p:sp>
        <p:nvSpPr>
          <p:cNvPr id="5" name="Rectangle 4">
            <a:extLst>
              <a:ext uri="{FF2B5EF4-FFF2-40B4-BE49-F238E27FC236}">
                <a16:creationId xmlns:a16="http://schemas.microsoft.com/office/drawing/2014/main" id="{1DD40070-A9FA-46BB-BB2B-1ABDEAC64533}"/>
              </a:ext>
            </a:extLst>
          </p:cNvPr>
          <p:cNvSpPr>
            <a:spLocks noGrp="1"/>
          </p:cNvSpPr>
          <p:nvPr/>
        </p:nvSpPr>
        <p:spPr>
          <a:xfrm>
            <a:off x="685800" y="1857375"/>
            <a:ext cx="228600" cy="342900"/>
          </a:xfrm>
          <a:prstGeom prst="rect">
            <a:avLst/>
          </a:prstGeom>
          <a:noFill/>
          <a:ln w="0">
            <a:noFill/>
          </a:ln>
        </p:spPr>
        <p:txBody>
          <a:bodyPr anchor="ctr">
            <a:normAutofit fontScale="97738"/>
          </a:bodyPr>
          <a:lstStyle/>
          <a:p>
            <a:pPr marL="0" marR="0" lvl="0" indent="0" algn="l" defTabSz="914400" rtl="0" eaLnBrk="1" fontAlgn="auto" latinLnBrk="0" hangingPunct="1">
              <a:lnSpc>
                <a:spcPct val="100000"/>
              </a:lnSpc>
              <a:spcBef>
                <a:spcPts val="0"/>
              </a:spcBef>
              <a:spcAft>
                <a:spcPts val="0"/>
              </a:spcAft>
              <a:buClrTx/>
              <a:buSzTx/>
              <a:buFontTx/>
              <a:buNone/>
              <a:tabLst/>
              <a:defRPr sz="1688" b="1">
                <a:solidFill>
                  <a:srgbClr val="397B9B"/>
                </a:solidFill>
                <a:latin typeface="Aptos"/>
                <a:ea typeface="Aptos"/>
                <a:cs typeface="Aptos"/>
              </a:defRPr>
            </a:pPr>
            <a:endParaRPr kumimoji="0" sz="1688" b="1" i="0" u="none" strike="noStrike" kern="1200" cap="none" spc="0" normalizeH="0" baseline="0" noProof="0" dirty="0">
              <a:ln>
                <a:noFill/>
              </a:ln>
              <a:solidFill>
                <a:srgbClr val="397B9B"/>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62482161-7046-40FE-9E41-8B0627B96619}"/>
              </a:ext>
            </a:extLst>
          </p:cNvPr>
          <p:cNvSpPr>
            <a:spLocks noGrp="1"/>
          </p:cNvSpPr>
          <p:nvPr/>
        </p:nvSpPr>
        <p:spPr>
          <a:xfrm>
            <a:off x="981075" y="1695451"/>
            <a:ext cx="10182225" cy="4838700"/>
          </a:xfrm>
          <a:prstGeom prst="rect">
            <a:avLst/>
          </a:prstGeom>
          <a:noFill/>
          <a:ln w="0">
            <a:noFill/>
          </a:ln>
        </p:spPr>
        <p:txBody>
          <a:bodyPr anchor="ctr">
            <a:normAutofit fontScale="77500" lnSpcReduction="20000"/>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463" b="0">
                <a:solidFill>
                  <a:srgbClr val="17232B"/>
                </a:solidFill>
                <a:latin typeface="Aptos"/>
                <a:ea typeface="Aptos"/>
                <a:cs typeface="Aptos"/>
              </a:defRPr>
            </a:pPr>
            <a:r>
              <a:rPr kumimoji="0" sz="2100" b="1" i="0" u="none" strike="noStrike" kern="1200" cap="none" spc="0" normalizeH="0" baseline="0" noProof="0" dirty="0">
                <a:ln>
                  <a:noFill/>
                </a:ln>
                <a:solidFill>
                  <a:srgbClr val="17232B"/>
                </a:solidFill>
                <a:effectLst/>
                <a:uLnTx/>
                <a:uFillTx/>
                <a:latin typeface="Aptos"/>
                <a:ea typeface="Aptos"/>
                <a:cs typeface="Aptos"/>
              </a:rPr>
              <a:t>Policy provision</a:t>
            </a:r>
            <a:r>
              <a:rPr kumimoji="0" sz="2100" b="0" i="0" u="none" strike="noStrike" kern="1200" cap="none" spc="0" normalizeH="0" baseline="0" noProof="0" dirty="0">
                <a:ln>
                  <a:noFill/>
                </a:ln>
                <a:solidFill>
                  <a:srgbClr val="17232B"/>
                </a:solidFill>
                <a:effectLst/>
                <a:uLnTx/>
                <a:uFillTx/>
                <a:latin typeface="Aptos"/>
                <a:ea typeface="Aptos"/>
                <a:cs typeface="Aptos"/>
              </a:rPr>
              <a:t>: Medicare adjusts hospital payment using performance on specified 30-day readmission measures.</a:t>
            </a:r>
            <a:endParaRPr kumimoji="0" lang="en-US" sz="2100" b="0" i="0" u="none" strike="noStrike" kern="1200" cap="none" spc="0" normalizeH="0" baseline="0" noProof="0" dirty="0">
              <a:ln>
                <a:noFill/>
              </a:ln>
              <a:solidFill>
                <a:srgbClr val="17232B"/>
              </a:solidFill>
              <a:effectLst/>
              <a:uLnTx/>
              <a:uFillTx/>
              <a:latin typeface="Aptos"/>
              <a:ea typeface="Aptos"/>
              <a:cs typeface="Aptos"/>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463" b="0">
                <a:solidFill>
                  <a:srgbClr val="17232B"/>
                </a:solidFill>
                <a:latin typeface="Aptos"/>
                <a:ea typeface="Aptos"/>
                <a:cs typeface="Aptos"/>
              </a:defRPr>
            </a:pPr>
            <a:r>
              <a:rPr kumimoji="0" lang="en-US" sz="2100" b="1" i="0" u="none" strike="noStrike" kern="1200" cap="none" spc="0" normalizeH="0" baseline="0" noProof="0" dirty="0">
                <a:ln>
                  <a:noFill/>
                </a:ln>
                <a:solidFill>
                  <a:srgbClr val="17232B"/>
                </a:solidFill>
                <a:effectLst/>
                <a:uLnTx/>
                <a:uFillTx/>
                <a:latin typeface="Aptos"/>
                <a:ea typeface="Aptos"/>
                <a:cs typeface="Aptos"/>
              </a:rPr>
              <a:t>Expected outcome</a:t>
            </a:r>
            <a:r>
              <a:rPr kumimoji="0" lang="en-US" sz="2100" b="0" i="0" u="none" strike="noStrike" kern="1200" cap="none" spc="0" normalizeH="0" baseline="0" noProof="0" dirty="0">
                <a:ln>
                  <a:noFill/>
                </a:ln>
                <a:solidFill>
                  <a:srgbClr val="17232B"/>
                </a:solidFill>
                <a:effectLst/>
                <a:uLnTx/>
                <a:uFillTx/>
                <a:latin typeface="Aptos"/>
                <a:ea typeface="Aptos"/>
                <a:cs typeface="Aptos"/>
              </a:rPr>
              <a:t>: Hospitals strengthen care coordination, discharge communication, and follow-up to reduce avoidable readmissions.</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463" b="0">
                <a:solidFill>
                  <a:srgbClr val="17232B"/>
                </a:solidFill>
                <a:latin typeface="Aptos"/>
                <a:ea typeface="Aptos"/>
                <a:cs typeface="Aptos"/>
              </a:defRPr>
            </a:pPr>
            <a:r>
              <a:rPr kumimoji="0" lang="en-US" sz="2100" b="1" i="0" u="none" strike="noStrike" kern="1200" cap="none" spc="0" normalizeH="0" baseline="0" noProof="0" dirty="0">
                <a:ln>
                  <a:noFill/>
                </a:ln>
                <a:solidFill>
                  <a:srgbClr val="17232B"/>
                </a:solidFill>
                <a:effectLst/>
                <a:uLnTx/>
                <a:uFillTx/>
                <a:latin typeface="Aptos"/>
                <a:ea typeface="Aptos"/>
                <a:cs typeface="Aptos"/>
              </a:rPr>
              <a:t>Patient experience</a:t>
            </a:r>
            <a:r>
              <a:rPr kumimoji="0" lang="en-US" sz="2100" b="0" i="0" u="none" strike="noStrike" kern="1200" cap="none" spc="0" normalizeH="0" baseline="0" noProof="0" dirty="0">
                <a:ln>
                  <a:noFill/>
                </a:ln>
                <a:solidFill>
                  <a:srgbClr val="17232B"/>
                </a:solidFill>
                <a:effectLst/>
                <a:uLnTx/>
                <a:uFillTx/>
                <a:latin typeface="Aptos"/>
                <a:ea typeface="Aptos"/>
                <a:cs typeface="Aptos"/>
              </a:rPr>
              <a:t>: Patients and caregivers need understandable instructions, medication education, and a reliable follow-up plan.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463" b="0">
                <a:solidFill>
                  <a:srgbClr val="17232B"/>
                </a:solidFill>
                <a:latin typeface="Aptos"/>
                <a:ea typeface="Aptos"/>
                <a:cs typeface="Aptos"/>
              </a:defRPr>
            </a:pPr>
            <a:r>
              <a:rPr kumimoji="0" lang="en-US" sz="2100" b="1" i="0" u="none" strike="noStrike" kern="1200" cap="none" spc="0" normalizeH="0" baseline="0" noProof="0" dirty="0">
                <a:ln>
                  <a:noFill/>
                </a:ln>
                <a:solidFill>
                  <a:srgbClr val="17232B"/>
                </a:solidFill>
                <a:effectLst/>
                <a:uLnTx/>
                <a:uFillTx/>
                <a:latin typeface="Aptos"/>
                <a:ea typeface="Aptos"/>
                <a:cs typeface="Aptos"/>
              </a:rPr>
              <a:t>Nursing responsibility</a:t>
            </a:r>
            <a:r>
              <a:rPr kumimoji="0" lang="en-US" sz="2100" b="0" i="0" u="none" strike="noStrike" kern="1200" cap="none" spc="0" normalizeH="0" baseline="0" noProof="0" dirty="0">
                <a:ln>
                  <a:noFill/>
                </a:ln>
                <a:solidFill>
                  <a:srgbClr val="17232B"/>
                </a:solidFill>
                <a:effectLst/>
                <a:uLnTx/>
                <a:uFillTx/>
                <a:latin typeface="Aptos"/>
                <a:ea typeface="Aptos"/>
                <a:cs typeface="Aptos"/>
              </a:rPr>
              <a:t>: Reconcile medications, communicate unresolved needs, arrange follow-up, and transfer information to the next provider.</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463" b="0">
                <a:solidFill>
                  <a:srgbClr val="17232B"/>
                </a:solidFill>
                <a:latin typeface="Aptos"/>
                <a:ea typeface="Aptos"/>
                <a:cs typeface="Aptos"/>
              </a:defRPr>
            </a:pPr>
            <a:r>
              <a:rPr kumimoji="0" lang="en-US" sz="2100" b="1" i="0" u="none" strike="noStrike" kern="1200" cap="none" spc="0" normalizeH="0" baseline="0" noProof="0" dirty="0">
                <a:ln>
                  <a:noFill/>
                </a:ln>
                <a:solidFill>
                  <a:srgbClr val="17232B"/>
                </a:solidFill>
                <a:effectLst/>
                <a:uLnTx/>
                <a:uFillTx/>
                <a:latin typeface="Aptos"/>
                <a:ea typeface="Aptos"/>
                <a:cs typeface="Aptos"/>
              </a:rPr>
              <a:t>Equity consideration</a:t>
            </a:r>
            <a:r>
              <a:rPr kumimoji="0" lang="en-US" sz="2100" b="0" i="0" u="none" strike="noStrike" kern="1200" cap="none" spc="0" normalizeH="0" baseline="0" noProof="0" dirty="0">
                <a:ln>
                  <a:noFill/>
                </a:ln>
                <a:solidFill>
                  <a:srgbClr val="17232B"/>
                </a:solidFill>
                <a:effectLst/>
                <a:uLnTx/>
                <a:uFillTx/>
                <a:latin typeface="Aptos"/>
                <a:ea typeface="Aptos"/>
                <a:cs typeface="Aptos"/>
              </a:rPr>
              <a:t>: Transportation, housing, primary-care access, caregiver support, and medication cost can influence readmission risk.</a:t>
            </a:r>
          </a:p>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lang="en-US" sz="1463"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lang="en-US" sz="1463"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sz="1463" b="0" i="0" u="none" strike="noStrike" kern="1200" cap="none" spc="0" normalizeH="0" baseline="0" noProof="0" dirty="0">
              <a:ln>
                <a:noFill/>
              </a:ln>
              <a:solidFill>
                <a:srgbClr val="17232B"/>
              </a:solidFill>
              <a:effectLst/>
              <a:uLnTx/>
              <a:uFillTx/>
              <a:latin typeface="Aptos"/>
              <a:ea typeface="Aptos"/>
              <a:cs typeface="Aptos"/>
            </a:endParaRPr>
          </a:p>
        </p:txBody>
      </p:sp>
      <p:sp>
        <p:nvSpPr>
          <p:cNvPr id="7" name="Rectangle 6">
            <a:extLst>
              <a:ext uri="{FF2B5EF4-FFF2-40B4-BE49-F238E27FC236}">
                <a16:creationId xmlns:a16="http://schemas.microsoft.com/office/drawing/2014/main" id="{1F9BBE76-025A-46E6-A7C5-22E88A5D3B1D}"/>
              </a:ext>
            </a:extLst>
          </p:cNvPr>
          <p:cNvSpPr>
            <a:spLocks noGrp="1"/>
          </p:cNvSpPr>
          <p:nvPr/>
        </p:nvSpPr>
        <p:spPr>
          <a:xfrm>
            <a:off x="685800" y="2638425"/>
            <a:ext cx="228600" cy="342900"/>
          </a:xfrm>
          <a:prstGeom prst="rect">
            <a:avLst/>
          </a:prstGeom>
          <a:noFill/>
          <a:ln w="0">
            <a:noFill/>
          </a:ln>
        </p:spPr>
        <p:txBody>
          <a:bodyPr anchor="ctr">
            <a:normAutofit fontScale="97738"/>
          </a:bodyPr>
          <a:lstStyle/>
          <a:p>
            <a:pPr marL="0" marR="0" lvl="0" indent="0" algn="l" defTabSz="914400" rtl="0" eaLnBrk="1" fontAlgn="auto" latinLnBrk="0" hangingPunct="1">
              <a:lnSpc>
                <a:spcPct val="100000"/>
              </a:lnSpc>
              <a:spcBef>
                <a:spcPts val="0"/>
              </a:spcBef>
              <a:spcAft>
                <a:spcPts val="0"/>
              </a:spcAft>
              <a:buClrTx/>
              <a:buSzTx/>
              <a:buFontTx/>
              <a:buNone/>
              <a:tabLst/>
              <a:defRPr sz="1688" b="1">
                <a:solidFill>
                  <a:srgbClr val="397B9B"/>
                </a:solidFill>
                <a:latin typeface="Aptos"/>
                <a:ea typeface="Aptos"/>
                <a:cs typeface="Aptos"/>
              </a:defRPr>
            </a:pPr>
            <a:endParaRPr kumimoji="0" sz="1688" b="1" i="0" u="none" strike="noStrike" kern="1200" cap="none" spc="0" normalizeH="0" baseline="0" noProof="0" dirty="0">
              <a:ln>
                <a:noFill/>
              </a:ln>
              <a:solidFill>
                <a:srgbClr val="397B9B"/>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A10E91EC-659C-4838-9EF0-B2497D007A15}"/>
              </a:ext>
            </a:extLst>
          </p:cNvPr>
          <p:cNvSpPr>
            <a:spLocks noGrp="1"/>
          </p:cNvSpPr>
          <p:nvPr/>
        </p:nvSpPr>
        <p:spPr>
          <a:xfrm>
            <a:off x="981075" y="2638425"/>
            <a:ext cx="10182225" cy="457200"/>
          </a:xfrm>
          <a:prstGeom prst="rect">
            <a:avLst/>
          </a:prstGeom>
          <a:noFill/>
          <a:ln w="0">
            <a:noFill/>
          </a:ln>
        </p:spPr>
        <p:txBody>
          <a:bodyPr anchor="ctr">
            <a:normAutofit fontScale="96016"/>
          </a:bodyPr>
          <a:lstStyle/>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sz="1463" b="0" i="0" u="none" strike="noStrike" kern="1200" cap="none" spc="0" normalizeH="0" baseline="0" noProof="0" dirty="0">
              <a:ln>
                <a:noFill/>
              </a:ln>
              <a:solidFill>
                <a:srgbClr val="17232B"/>
              </a:solidFill>
              <a:effectLst/>
              <a:uLnTx/>
              <a:uFillTx/>
              <a:latin typeface="Aptos"/>
              <a:ea typeface="Aptos"/>
              <a:cs typeface="Aptos"/>
            </a:endParaRPr>
          </a:p>
        </p:txBody>
      </p:sp>
      <p:sp>
        <p:nvSpPr>
          <p:cNvPr id="9" name="Rectangle 8">
            <a:extLst>
              <a:ext uri="{FF2B5EF4-FFF2-40B4-BE49-F238E27FC236}">
                <a16:creationId xmlns:a16="http://schemas.microsoft.com/office/drawing/2014/main" id="{0212A564-AAF2-4A9F-92CF-669458636E9F}"/>
              </a:ext>
            </a:extLst>
          </p:cNvPr>
          <p:cNvSpPr>
            <a:spLocks noGrp="1"/>
          </p:cNvSpPr>
          <p:nvPr/>
        </p:nvSpPr>
        <p:spPr>
          <a:xfrm>
            <a:off x="685800" y="3419475"/>
            <a:ext cx="228600" cy="342900"/>
          </a:xfrm>
          <a:prstGeom prst="rect">
            <a:avLst/>
          </a:prstGeom>
          <a:noFill/>
          <a:ln w="0">
            <a:noFill/>
          </a:ln>
        </p:spPr>
        <p:txBody>
          <a:bodyPr anchor="ctr">
            <a:normAutofit fontScale="97738"/>
          </a:bodyPr>
          <a:lstStyle/>
          <a:p>
            <a:pPr marL="0" marR="0" lvl="0" indent="0" algn="l" defTabSz="914400" rtl="0" eaLnBrk="1" fontAlgn="auto" latinLnBrk="0" hangingPunct="1">
              <a:lnSpc>
                <a:spcPct val="100000"/>
              </a:lnSpc>
              <a:spcBef>
                <a:spcPts val="0"/>
              </a:spcBef>
              <a:spcAft>
                <a:spcPts val="0"/>
              </a:spcAft>
              <a:buClrTx/>
              <a:buSzTx/>
              <a:buFontTx/>
              <a:buNone/>
              <a:tabLst/>
              <a:defRPr sz="1688" b="1">
                <a:solidFill>
                  <a:srgbClr val="397B9B"/>
                </a:solidFill>
                <a:latin typeface="Aptos"/>
                <a:ea typeface="Aptos"/>
                <a:cs typeface="Aptos"/>
              </a:defRPr>
            </a:pPr>
            <a:endParaRPr kumimoji="0" sz="1688" b="1" i="0" u="none" strike="noStrike" kern="1200" cap="none" spc="0" normalizeH="0" baseline="0" noProof="0" dirty="0">
              <a:ln>
                <a:noFill/>
              </a:ln>
              <a:solidFill>
                <a:srgbClr val="397B9B"/>
              </a:solidFill>
              <a:effectLst/>
              <a:uLnTx/>
              <a:uFillTx/>
              <a:latin typeface="Aptos"/>
              <a:ea typeface="Aptos"/>
              <a:cs typeface="Aptos"/>
            </a:endParaRPr>
          </a:p>
        </p:txBody>
      </p:sp>
      <p:sp>
        <p:nvSpPr>
          <p:cNvPr id="10" name="Rectangle 9">
            <a:extLst>
              <a:ext uri="{FF2B5EF4-FFF2-40B4-BE49-F238E27FC236}">
                <a16:creationId xmlns:a16="http://schemas.microsoft.com/office/drawing/2014/main" id="{ED91ED2D-5BBA-410E-BB4A-E6CDBB6581C5}"/>
              </a:ext>
            </a:extLst>
          </p:cNvPr>
          <p:cNvSpPr>
            <a:spLocks noGrp="1"/>
          </p:cNvSpPr>
          <p:nvPr/>
        </p:nvSpPr>
        <p:spPr>
          <a:xfrm>
            <a:off x="981075" y="3419475"/>
            <a:ext cx="10182225" cy="457200"/>
          </a:xfrm>
          <a:prstGeom prst="rect">
            <a:avLst/>
          </a:prstGeom>
          <a:noFill/>
          <a:ln w="0">
            <a:noFill/>
          </a:ln>
        </p:spPr>
        <p:txBody>
          <a:bodyPr anchor="ctr">
            <a:normAutofit fontScale="92914"/>
          </a:bodyPr>
          <a:lstStyle/>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sz="1463" b="0" i="0" u="none" strike="noStrike" kern="1200" cap="none" spc="0" normalizeH="0" baseline="0" noProof="0" dirty="0">
              <a:ln>
                <a:noFill/>
              </a:ln>
              <a:solidFill>
                <a:srgbClr val="17232B"/>
              </a:solidFill>
              <a:effectLst/>
              <a:uLnTx/>
              <a:uFillTx/>
              <a:latin typeface="Aptos"/>
              <a:ea typeface="Aptos"/>
              <a:cs typeface="Aptos"/>
            </a:endParaRPr>
          </a:p>
        </p:txBody>
      </p:sp>
      <p:sp>
        <p:nvSpPr>
          <p:cNvPr id="12" name="Rectangle 11">
            <a:extLst>
              <a:ext uri="{FF2B5EF4-FFF2-40B4-BE49-F238E27FC236}">
                <a16:creationId xmlns:a16="http://schemas.microsoft.com/office/drawing/2014/main" id="{33FAD3C1-79CA-4FB9-8869-BE4C0FB20EE2}"/>
              </a:ext>
            </a:extLst>
          </p:cNvPr>
          <p:cNvSpPr>
            <a:spLocks noGrp="1"/>
          </p:cNvSpPr>
          <p:nvPr/>
        </p:nvSpPr>
        <p:spPr>
          <a:xfrm>
            <a:off x="981075" y="4200525"/>
            <a:ext cx="10182225" cy="457200"/>
          </a:xfrm>
          <a:prstGeom prst="rect">
            <a:avLst/>
          </a:prstGeom>
          <a:noFill/>
          <a:ln w="0">
            <a:noFill/>
          </a:ln>
        </p:spPr>
        <p:txBody>
          <a:bodyPr anchor="ctr">
            <a:normAutofit fontScale="99087"/>
          </a:bodyPr>
          <a:lstStyle/>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sz="1463" b="0" i="0" u="none" strike="noStrike" kern="1200" cap="none" spc="0" normalizeH="0" baseline="0" noProof="0" dirty="0">
              <a:ln>
                <a:noFill/>
              </a:ln>
              <a:solidFill>
                <a:srgbClr val="17232B"/>
              </a:solidFill>
              <a:effectLst/>
              <a:uLnTx/>
              <a:uFillTx/>
              <a:latin typeface="Aptos"/>
              <a:ea typeface="Aptos"/>
              <a:cs typeface="Aptos"/>
            </a:endParaRPr>
          </a:p>
        </p:txBody>
      </p:sp>
      <p:sp>
        <p:nvSpPr>
          <p:cNvPr id="13" name="Rectangle 12">
            <a:extLst>
              <a:ext uri="{FF2B5EF4-FFF2-40B4-BE49-F238E27FC236}">
                <a16:creationId xmlns:a16="http://schemas.microsoft.com/office/drawing/2014/main" id="{084EF859-DB45-490E-8AB7-D5888756AF30}"/>
              </a:ext>
            </a:extLst>
          </p:cNvPr>
          <p:cNvSpPr>
            <a:spLocks noGrp="1"/>
          </p:cNvSpPr>
          <p:nvPr/>
        </p:nvSpPr>
        <p:spPr>
          <a:xfrm>
            <a:off x="685800" y="4981575"/>
            <a:ext cx="228600" cy="342900"/>
          </a:xfrm>
          <a:prstGeom prst="rect">
            <a:avLst/>
          </a:prstGeom>
          <a:noFill/>
          <a:ln w="0">
            <a:noFill/>
          </a:ln>
        </p:spPr>
        <p:txBody>
          <a:bodyPr anchor="ctr">
            <a:normAutofit fontScale="97738"/>
          </a:bodyPr>
          <a:lstStyle/>
          <a:p>
            <a:pPr marL="0" marR="0" lvl="0" indent="0" algn="l" defTabSz="914400" rtl="0" eaLnBrk="1" fontAlgn="auto" latinLnBrk="0" hangingPunct="1">
              <a:lnSpc>
                <a:spcPct val="100000"/>
              </a:lnSpc>
              <a:spcBef>
                <a:spcPts val="0"/>
              </a:spcBef>
              <a:spcAft>
                <a:spcPts val="0"/>
              </a:spcAft>
              <a:buClrTx/>
              <a:buSzTx/>
              <a:buFontTx/>
              <a:buNone/>
              <a:tabLst/>
              <a:defRPr sz="1688" b="1">
                <a:solidFill>
                  <a:srgbClr val="397B9B"/>
                </a:solidFill>
                <a:latin typeface="Aptos"/>
                <a:ea typeface="Aptos"/>
                <a:cs typeface="Aptos"/>
              </a:defRPr>
            </a:pPr>
            <a:endParaRPr kumimoji="0" sz="1688" b="1" i="0" u="none" strike="noStrike" kern="1200" cap="none" spc="0" normalizeH="0" baseline="0" noProof="0" dirty="0">
              <a:ln>
                <a:noFill/>
              </a:ln>
              <a:solidFill>
                <a:srgbClr val="397B9B"/>
              </a:solidFill>
              <a:effectLst/>
              <a:uLnTx/>
              <a:uFillTx/>
              <a:latin typeface="Aptos"/>
              <a:ea typeface="Aptos"/>
              <a:cs typeface="Aptos"/>
            </a:endParaRPr>
          </a:p>
        </p:txBody>
      </p:sp>
      <p:sp>
        <p:nvSpPr>
          <p:cNvPr id="14" name="Rectangle 13">
            <a:extLst>
              <a:ext uri="{FF2B5EF4-FFF2-40B4-BE49-F238E27FC236}">
                <a16:creationId xmlns:a16="http://schemas.microsoft.com/office/drawing/2014/main" id="{04F3D0F9-B1F5-48E5-8B71-5F02738DBBCA}"/>
              </a:ext>
            </a:extLst>
          </p:cNvPr>
          <p:cNvSpPr>
            <a:spLocks noGrp="1"/>
          </p:cNvSpPr>
          <p:nvPr/>
        </p:nvSpPr>
        <p:spPr>
          <a:xfrm>
            <a:off x="981075" y="4981575"/>
            <a:ext cx="10182225" cy="457200"/>
          </a:xfrm>
          <a:prstGeom prst="rect">
            <a:avLst/>
          </a:prstGeom>
          <a:noFill/>
          <a:ln w="0">
            <a:noFill/>
          </a:ln>
        </p:spPr>
        <p:txBody>
          <a:bodyPr anchor="ctr">
            <a:normAutofit fontScale="94252"/>
          </a:bodyPr>
          <a:lstStyle/>
          <a:p>
            <a:pPr marL="0" marR="0" lvl="0" indent="0" algn="l" defTabSz="914400" rtl="0" eaLnBrk="1" fontAlgn="auto" latinLnBrk="0" hangingPunct="1">
              <a:lnSpc>
                <a:spcPct val="100000"/>
              </a:lnSpc>
              <a:spcBef>
                <a:spcPts val="0"/>
              </a:spcBef>
              <a:spcAft>
                <a:spcPts val="0"/>
              </a:spcAft>
              <a:buClrTx/>
              <a:buSzTx/>
              <a:buFontTx/>
              <a:buNone/>
              <a:tabLst/>
              <a:defRPr sz="1463" b="0">
                <a:solidFill>
                  <a:srgbClr val="17232B"/>
                </a:solidFill>
                <a:latin typeface="Aptos"/>
                <a:ea typeface="Aptos"/>
                <a:cs typeface="Aptos"/>
              </a:defRPr>
            </a:pPr>
            <a:endParaRPr kumimoji="0" sz="1463" b="0" i="0" u="none" strike="noStrike" kern="1200" cap="none" spc="0" normalizeH="0" baseline="0" noProof="0" dirty="0">
              <a:ln>
                <a:noFill/>
              </a:ln>
              <a:solidFill>
                <a:srgbClr val="17232B"/>
              </a:solidFill>
              <a:effectLst/>
              <a:uLnTx/>
              <a:uFillTx/>
              <a:latin typeface="Aptos"/>
              <a:ea typeface="Aptos"/>
              <a:cs typeface="Aptos"/>
            </a:endParaRPr>
          </a:p>
        </p:txBody>
      </p:sp>
      <p:sp>
        <p:nvSpPr>
          <p:cNvPr id="15" name="Rectangle 14">
            <a:extLst>
              <a:ext uri="{FF2B5EF4-FFF2-40B4-BE49-F238E27FC236}">
                <a16:creationId xmlns:a16="http://schemas.microsoft.com/office/drawing/2014/main" id="{E75F0098-9CB8-4DB6-8209-A14F9F12A3AB}"/>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6" name="Rectangle 15">
            <a:extLst>
              <a:ext uri="{FF2B5EF4-FFF2-40B4-BE49-F238E27FC236}">
                <a16:creationId xmlns:a16="http://schemas.microsoft.com/office/drawing/2014/main" id="{A496C25D-16A9-48B4-B471-546637E4AF00}"/>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215932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BFA0146-261A-4ADD-AC3C-11BE3AC50C16}"/>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a:ln>
                  <a:noFill/>
                </a:ln>
                <a:solidFill>
                  <a:srgbClr val="285B78"/>
                </a:solidFill>
                <a:effectLst/>
                <a:uLnTx/>
                <a:uFillTx/>
                <a:latin typeface="Aptos"/>
                <a:ea typeface="Aptos"/>
                <a:cs typeface="Aptos"/>
              </a:rPr>
              <a:t>The nurse’s role across the continuum of care</a:t>
            </a:r>
          </a:p>
        </p:txBody>
      </p:sp>
      <p:sp>
        <p:nvSpPr>
          <p:cNvPr id="2" name="Rectangle 1">
            <a:extLst>
              <a:ext uri="{FF2B5EF4-FFF2-40B4-BE49-F238E27FC236}">
                <a16:creationId xmlns:a16="http://schemas.microsoft.com/office/drawing/2014/main" id="{A551C139-3AAF-44FB-85DE-FF213FADAA9C}"/>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08</a:t>
            </a:r>
          </a:p>
        </p:txBody>
      </p:sp>
      <p:sp>
        <p:nvSpPr>
          <p:cNvPr id="3" name="Rectangle 2">
            <a:extLst>
              <a:ext uri="{FF2B5EF4-FFF2-40B4-BE49-F238E27FC236}">
                <a16:creationId xmlns:a16="http://schemas.microsoft.com/office/drawing/2014/main" id="{20FF06EC-A91C-49A0-9C18-F0708E7016AD}"/>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2F464357-EF56-4CED-9381-1EA8D1E83D90}"/>
              </a:ext>
            </a:extLst>
          </p:cNvPr>
          <p:cNvSpPr>
            <a:spLocks noGrp="1"/>
          </p:cNvSpPr>
          <p:nvPr/>
        </p:nvSpPr>
        <p:spPr>
          <a:xfrm>
            <a:off x="685800" y="1171575"/>
            <a:ext cx="1038225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2636D"/>
                </a:solidFill>
                <a:latin typeface="Aptos"/>
                <a:ea typeface="Aptos"/>
                <a:cs typeface="Aptos"/>
              </a:defRPr>
            </a:pPr>
            <a:r>
              <a:rPr kumimoji="0" sz="1650" b="0" i="0" u="none" strike="noStrike" kern="1200" cap="none" spc="0" normalizeH="0" baseline="0" noProof="0">
                <a:ln>
                  <a:noFill/>
                </a:ln>
                <a:solidFill>
                  <a:srgbClr val="52636D"/>
                </a:solidFill>
                <a:effectLst/>
                <a:uLnTx/>
                <a:uFillTx/>
                <a:latin typeface="Aptos"/>
                <a:ea typeface="Aptos"/>
                <a:cs typeface="Aptos"/>
              </a:rPr>
              <a:t>Nurses connect the patient, family, healthcare team, and community services at every transition.</a:t>
            </a:r>
          </a:p>
        </p:txBody>
      </p:sp>
      <p:sp>
        <p:nvSpPr>
          <p:cNvPr id="5" name="Rectangle 4">
            <a:extLst>
              <a:ext uri="{FF2B5EF4-FFF2-40B4-BE49-F238E27FC236}">
                <a16:creationId xmlns:a16="http://schemas.microsoft.com/office/drawing/2014/main" id="{7F853033-3647-40E5-949C-946DFD61BDCA}"/>
              </a:ext>
            </a:extLst>
          </p:cNvPr>
          <p:cNvSpPr>
            <a:spLocks noGrp="1"/>
          </p:cNvSpPr>
          <p:nvPr/>
        </p:nvSpPr>
        <p:spPr>
          <a:xfrm>
            <a:off x="685800" y="19526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4BB2D544-98FF-4B69-AD26-5EA249443CFD}"/>
              </a:ext>
            </a:extLst>
          </p:cNvPr>
          <p:cNvSpPr>
            <a:spLocks noGrp="1"/>
          </p:cNvSpPr>
          <p:nvPr/>
        </p:nvSpPr>
        <p:spPr>
          <a:xfrm>
            <a:off x="981076" y="1857375"/>
            <a:ext cx="10229849" cy="4391025"/>
          </a:xfrm>
          <a:prstGeom prst="rect">
            <a:avLst/>
          </a:prstGeom>
          <a:noFill/>
          <a:ln w="0">
            <a:noFill/>
          </a:ln>
        </p:spPr>
        <p:txBody>
          <a:bodyPr anchor="ctr">
            <a:norm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sz="1600" b="1" i="0" u="none" strike="noStrike" kern="1200" cap="none" spc="0" normalizeH="0" baseline="0" noProof="0" dirty="0">
                <a:ln>
                  <a:noFill/>
                </a:ln>
                <a:solidFill>
                  <a:srgbClr val="17232B"/>
                </a:solidFill>
                <a:effectLst/>
                <a:uLnTx/>
                <a:uFillTx/>
                <a:latin typeface="Aptos"/>
                <a:ea typeface="Aptos"/>
                <a:cs typeface="Aptos"/>
              </a:rPr>
              <a:t>Assessment</a:t>
            </a:r>
            <a:r>
              <a:rPr kumimoji="0" sz="1600" b="0" i="0" u="none" strike="noStrike" kern="1200" cap="none" spc="0" normalizeH="0" baseline="0" noProof="0" dirty="0">
                <a:ln>
                  <a:noFill/>
                </a:ln>
                <a:solidFill>
                  <a:srgbClr val="17232B"/>
                </a:solidFill>
                <a:effectLst/>
                <a:uLnTx/>
                <a:uFillTx/>
                <a:latin typeface="Aptos"/>
                <a:ea typeface="Aptos"/>
                <a:cs typeface="Aptos"/>
              </a:rPr>
              <a:t>: Identify clinical needs, patient goals, risks, support systems, and barriers to care.</a:t>
            </a:r>
            <a:endParaRPr kumimoji="0" lang="en-US" sz="1600" b="0" i="0" u="none" strike="noStrike" kern="1200" cap="none" spc="0" normalizeH="0" baseline="0" noProof="0" dirty="0">
              <a:ln>
                <a:noFill/>
              </a:ln>
              <a:solidFill>
                <a:srgbClr val="17232B"/>
              </a:solidFill>
              <a:effectLst/>
              <a:uLnTx/>
              <a:uFillTx/>
              <a:latin typeface="Aptos"/>
              <a:ea typeface="Aptos"/>
              <a:cs typeface="Aptos"/>
            </a:endParaRP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600" b="1" i="0" u="none" strike="noStrike" kern="1200" cap="none" spc="0" normalizeH="0" baseline="0" noProof="0" dirty="0">
                <a:ln>
                  <a:noFill/>
                </a:ln>
                <a:solidFill>
                  <a:srgbClr val="17232B"/>
                </a:solidFill>
                <a:effectLst/>
                <a:uLnTx/>
                <a:uFillTx/>
                <a:latin typeface="Aptos"/>
                <a:ea typeface="Aptos"/>
                <a:cs typeface="Aptos"/>
              </a:rPr>
              <a:t>Planning</a:t>
            </a:r>
            <a:r>
              <a:rPr kumimoji="0" lang="en-US" sz="1600" b="0" i="0" u="none" strike="noStrike" kern="1200" cap="none" spc="0" normalizeH="0" baseline="0" noProof="0" dirty="0">
                <a:ln>
                  <a:noFill/>
                </a:ln>
                <a:solidFill>
                  <a:srgbClr val="17232B"/>
                </a:solidFill>
                <a:effectLst/>
                <a:uLnTx/>
                <a:uFillTx/>
                <a:latin typeface="Aptos"/>
                <a:ea typeface="Aptos"/>
                <a:cs typeface="Aptos"/>
              </a:rPr>
              <a:t>: Develop an individualized plan with clear responsibilities for the patient, family, and healthcare team.</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600" b="1" i="0" u="none" strike="noStrike" kern="1200" cap="none" spc="0" normalizeH="0" baseline="0" noProof="0" dirty="0">
                <a:ln>
                  <a:noFill/>
                </a:ln>
                <a:solidFill>
                  <a:srgbClr val="17232B"/>
                </a:solidFill>
                <a:effectLst/>
                <a:uLnTx/>
                <a:uFillTx/>
                <a:latin typeface="Aptos"/>
                <a:ea typeface="Aptos"/>
                <a:cs typeface="Aptos"/>
              </a:rPr>
              <a:t>Coordination</a:t>
            </a:r>
            <a:r>
              <a:rPr kumimoji="0" lang="en-US" sz="1600" b="0" i="0" u="none" strike="noStrike" kern="1200" cap="none" spc="0" normalizeH="0" baseline="0" noProof="0" dirty="0">
                <a:ln>
                  <a:noFill/>
                </a:ln>
                <a:solidFill>
                  <a:srgbClr val="17232B"/>
                </a:solidFill>
                <a:effectLst/>
                <a:uLnTx/>
                <a:uFillTx/>
                <a:latin typeface="Aptos"/>
                <a:ea typeface="Aptos"/>
                <a:cs typeface="Aptos"/>
              </a:rPr>
              <a:t>: Communicate changes, reconcile medications, arrange referrals, and connect community resources.</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600" b="1" i="0" u="none" strike="noStrike" kern="1200" cap="none" spc="0" normalizeH="0" baseline="0" noProof="0" dirty="0">
                <a:ln>
                  <a:noFill/>
                </a:ln>
                <a:solidFill>
                  <a:srgbClr val="17232B"/>
                </a:solidFill>
                <a:effectLst/>
                <a:uLnTx/>
                <a:uFillTx/>
                <a:latin typeface="Aptos"/>
                <a:ea typeface="Aptos"/>
                <a:cs typeface="Aptos"/>
              </a:rPr>
              <a:t>Transitions:</a:t>
            </a:r>
            <a:r>
              <a:rPr kumimoji="0" lang="en-US" sz="1600" b="0" i="0" u="none" strike="noStrike" kern="1200" cap="none" spc="0" normalizeH="0" baseline="0" noProof="0" dirty="0">
                <a:ln>
                  <a:noFill/>
                </a:ln>
                <a:solidFill>
                  <a:srgbClr val="17232B"/>
                </a:solidFill>
                <a:effectLst/>
                <a:uLnTx/>
                <a:uFillTx/>
                <a:latin typeface="Aptos"/>
                <a:ea typeface="Aptos"/>
                <a:cs typeface="Aptos"/>
              </a:rPr>
              <a:t> Provide structured handoffs, verify patient understanding, and ensure timely follow-up.</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sz="1500" b="0">
                <a:solidFill>
                  <a:srgbClr val="17232B"/>
                </a:solidFill>
                <a:latin typeface="Aptos"/>
                <a:ea typeface="Aptos"/>
                <a:cs typeface="Aptos"/>
              </a:defRPr>
            </a:pPr>
            <a:r>
              <a:rPr kumimoji="0" lang="en-US" sz="1600" b="1" i="0" u="none" strike="noStrike" kern="1200" cap="none" spc="0" normalizeH="0" baseline="0" noProof="0" dirty="0">
                <a:ln>
                  <a:noFill/>
                </a:ln>
                <a:solidFill>
                  <a:srgbClr val="17232B"/>
                </a:solidFill>
                <a:effectLst/>
                <a:uLnTx/>
                <a:uFillTx/>
                <a:latin typeface="Aptos"/>
                <a:ea typeface="Aptos"/>
                <a:cs typeface="Aptos"/>
              </a:rPr>
              <a:t>Evaluation</a:t>
            </a:r>
            <a:r>
              <a:rPr kumimoji="0" lang="en-US" sz="1600" b="0" i="0" u="none" strike="noStrike" kern="1200" cap="none" spc="0" normalizeH="0" baseline="0" noProof="0" dirty="0">
                <a:ln>
                  <a:noFill/>
                </a:ln>
                <a:solidFill>
                  <a:srgbClr val="17232B"/>
                </a:solidFill>
                <a:effectLst/>
                <a:uLnTx/>
                <a:uFillTx/>
                <a:latin typeface="Aptos"/>
                <a:ea typeface="Aptos"/>
                <a:cs typeface="Aptos"/>
              </a:rPr>
              <a:t>: Monitor outcomes and patient experience, then revise the care plan when needs change.</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lang="en-US" sz="1500"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lang="en-US" sz="1500"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lang="en-US" sz="1500" b="0" i="0" u="none" strike="noStrike" kern="1200" cap="none" spc="0" normalizeH="0" baseline="0" noProof="0" dirty="0">
              <a:ln>
                <a:noFill/>
              </a:ln>
              <a:solidFill>
                <a:srgbClr val="17232B"/>
              </a:solidFill>
              <a:effectLst/>
              <a:uLnTx/>
              <a:uFillTx/>
              <a:latin typeface="Aptos"/>
              <a:ea typeface="Aptos"/>
              <a:cs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7" name="Rectangle 6">
            <a:extLst>
              <a:ext uri="{FF2B5EF4-FFF2-40B4-BE49-F238E27FC236}">
                <a16:creationId xmlns:a16="http://schemas.microsoft.com/office/drawing/2014/main" id="{533A7D8C-3CA8-494E-961D-6AE51514FDC5}"/>
              </a:ext>
            </a:extLst>
          </p:cNvPr>
          <p:cNvSpPr>
            <a:spLocks noGrp="1"/>
          </p:cNvSpPr>
          <p:nvPr/>
        </p:nvSpPr>
        <p:spPr>
          <a:xfrm>
            <a:off x="685800" y="27146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8AC2B7A6-4A09-4086-8081-417CF0E5A65E}"/>
              </a:ext>
            </a:extLst>
          </p:cNvPr>
          <p:cNvSpPr>
            <a:spLocks noGrp="1"/>
          </p:cNvSpPr>
          <p:nvPr/>
        </p:nvSpPr>
        <p:spPr>
          <a:xfrm>
            <a:off x="981075" y="2714625"/>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9" name="Rectangle 8">
            <a:extLst>
              <a:ext uri="{FF2B5EF4-FFF2-40B4-BE49-F238E27FC236}">
                <a16:creationId xmlns:a16="http://schemas.microsoft.com/office/drawing/2014/main" id="{DAC28FFC-766E-4548-A328-2BE7B81E3A17}"/>
              </a:ext>
            </a:extLst>
          </p:cNvPr>
          <p:cNvSpPr>
            <a:spLocks noGrp="1"/>
          </p:cNvSpPr>
          <p:nvPr/>
        </p:nvSpPr>
        <p:spPr>
          <a:xfrm>
            <a:off x="685800" y="34766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10" name="Rectangle 9">
            <a:extLst>
              <a:ext uri="{FF2B5EF4-FFF2-40B4-BE49-F238E27FC236}">
                <a16:creationId xmlns:a16="http://schemas.microsoft.com/office/drawing/2014/main" id="{07508893-AA34-4098-A6BD-C86731F081C5}"/>
              </a:ext>
            </a:extLst>
          </p:cNvPr>
          <p:cNvSpPr>
            <a:spLocks noGrp="1"/>
          </p:cNvSpPr>
          <p:nvPr/>
        </p:nvSpPr>
        <p:spPr>
          <a:xfrm>
            <a:off x="981075" y="3476625"/>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1" name="Rectangle 10">
            <a:extLst>
              <a:ext uri="{FF2B5EF4-FFF2-40B4-BE49-F238E27FC236}">
                <a16:creationId xmlns:a16="http://schemas.microsoft.com/office/drawing/2014/main" id="{EBFC20C6-3778-4E9F-B51E-8949ECE382EB}"/>
              </a:ext>
            </a:extLst>
          </p:cNvPr>
          <p:cNvSpPr>
            <a:spLocks noGrp="1"/>
          </p:cNvSpPr>
          <p:nvPr/>
        </p:nvSpPr>
        <p:spPr>
          <a:xfrm>
            <a:off x="685800" y="4238625"/>
            <a:ext cx="228600" cy="342900"/>
          </a:xfrm>
          <a:prstGeom prst="rect">
            <a:avLst/>
          </a:prstGeom>
          <a:noFill/>
          <a:ln w="0">
            <a:noFill/>
          </a:ln>
        </p:spPr>
        <p:txBody>
          <a:bodyPr anchor="ctr">
            <a:normAutofit fontScale="9644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397B9B"/>
                </a:solidFill>
                <a:latin typeface="Aptos"/>
                <a:ea typeface="Aptos"/>
                <a:cs typeface="Aptos"/>
              </a:defRPr>
            </a:pPr>
            <a:endParaRPr kumimoji="0" sz="1725" b="1" i="0" u="none" strike="noStrike" kern="1200" cap="none" spc="0" normalizeH="0" baseline="0" noProof="0" dirty="0">
              <a:ln>
                <a:noFill/>
              </a:ln>
              <a:solidFill>
                <a:srgbClr val="397B9B"/>
              </a:solidFill>
              <a:effectLst/>
              <a:uLnTx/>
              <a:uFillTx/>
              <a:latin typeface="Aptos"/>
              <a:ea typeface="Aptos"/>
              <a:cs typeface="Aptos"/>
            </a:endParaRPr>
          </a:p>
        </p:txBody>
      </p:sp>
      <p:sp>
        <p:nvSpPr>
          <p:cNvPr id="12" name="Rectangle 11">
            <a:extLst>
              <a:ext uri="{FF2B5EF4-FFF2-40B4-BE49-F238E27FC236}">
                <a16:creationId xmlns:a16="http://schemas.microsoft.com/office/drawing/2014/main" id="{43A85C23-775C-43D0-8AF9-6D26F2C8EEA9}"/>
              </a:ext>
            </a:extLst>
          </p:cNvPr>
          <p:cNvSpPr>
            <a:spLocks noGrp="1"/>
          </p:cNvSpPr>
          <p:nvPr/>
        </p:nvSpPr>
        <p:spPr>
          <a:xfrm>
            <a:off x="981075" y="4238625"/>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4" name="Rectangle 13">
            <a:extLst>
              <a:ext uri="{FF2B5EF4-FFF2-40B4-BE49-F238E27FC236}">
                <a16:creationId xmlns:a16="http://schemas.microsoft.com/office/drawing/2014/main" id="{4EA8183C-F0D7-4A66-859E-7BD93A115065}"/>
              </a:ext>
            </a:extLst>
          </p:cNvPr>
          <p:cNvSpPr>
            <a:spLocks noGrp="1"/>
          </p:cNvSpPr>
          <p:nvPr/>
        </p:nvSpPr>
        <p:spPr>
          <a:xfrm>
            <a:off x="981075" y="5000625"/>
            <a:ext cx="10182225"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32B"/>
                </a:solidFill>
                <a:latin typeface="Aptos"/>
                <a:ea typeface="Aptos"/>
                <a:cs typeface="Aptos"/>
              </a:defRPr>
            </a:pPr>
            <a:endParaRPr kumimoji="0" sz="1500" b="0" i="0" u="none" strike="noStrike" kern="1200" cap="none" spc="0" normalizeH="0" baseline="0" noProof="0" dirty="0">
              <a:ln>
                <a:noFill/>
              </a:ln>
              <a:solidFill>
                <a:srgbClr val="17232B"/>
              </a:solidFill>
              <a:effectLst/>
              <a:uLnTx/>
              <a:uFillTx/>
              <a:latin typeface="Aptos"/>
              <a:ea typeface="Aptos"/>
              <a:cs typeface="Aptos"/>
            </a:endParaRPr>
          </a:p>
        </p:txBody>
      </p:sp>
      <p:sp>
        <p:nvSpPr>
          <p:cNvPr id="15" name="Rectangle 14">
            <a:extLst>
              <a:ext uri="{FF2B5EF4-FFF2-40B4-BE49-F238E27FC236}">
                <a16:creationId xmlns:a16="http://schemas.microsoft.com/office/drawing/2014/main" id="{1C82418F-C380-4557-B7AD-CA16280378C8}"/>
              </a:ext>
            </a:extLst>
          </p:cNvPr>
          <p:cNvSpPr>
            <a:spLocks noGrp="1"/>
          </p:cNvSpPr>
          <p:nvPr/>
        </p:nvSpPr>
        <p:spPr>
          <a:xfrm>
            <a:off x="495300" y="6381750"/>
            <a:ext cx="11163300" cy="9525"/>
          </a:xfrm>
          <a:prstGeom prst="rect">
            <a:avLst/>
          </a:prstGeom>
          <a:solidFill>
            <a:srgbClr val="CAD8D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16" name="Rectangle 15">
            <a:extLst>
              <a:ext uri="{FF2B5EF4-FFF2-40B4-BE49-F238E27FC236}">
                <a16:creationId xmlns:a16="http://schemas.microsoft.com/office/drawing/2014/main" id="{FC5E769D-395C-41C1-AE57-C50F5A9D5C4F}"/>
              </a:ext>
            </a:extLst>
          </p:cNvPr>
          <p:cNvSpPr>
            <a:spLocks noGrp="1"/>
          </p:cNvSpPr>
          <p:nvPr/>
        </p:nvSpPr>
        <p:spPr>
          <a:xfrm>
            <a:off x="495300" y="6457950"/>
            <a:ext cx="10668000" cy="209550"/>
          </a:xfrm>
          <a:prstGeom prst="rect">
            <a:avLst/>
          </a:prstGeom>
          <a:noFill/>
          <a:ln w="0">
            <a:noFill/>
          </a:ln>
        </p:spPr>
        <p:txBody>
          <a:bodyPr anchor="ctr">
            <a:normAutofit fontScale="9835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88" b="0">
                <a:solidFill>
                  <a:srgbClr val="52636D"/>
                </a:solidFill>
                <a:latin typeface="Aptos"/>
                <a:ea typeface="Aptos"/>
                <a:cs typeface="Aptos"/>
              </a:defRPr>
            </a:pPr>
            <a:endParaRPr kumimoji="0" sz="788" b="0" i="0" u="none" strike="noStrike" kern="1200" cap="none" spc="0" normalizeH="0" baseline="0" noProof="0" dirty="0">
              <a:ln>
                <a:noFill/>
              </a:ln>
              <a:solidFill>
                <a:srgbClr val="52636D"/>
              </a:solidFill>
              <a:effectLst/>
              <a:uLnTx/>
              <a:uFillTx/>
              <a:latin typeface="Aptos"/>
              <a:ea typeface="Aptos"/>
              <a:cs typeface="Aptos"/>
            </a:endParaRPr>
          </a:p>
        </p:txBody>
      </p:sp>
    </p:spTree>
    <p:extLst>
      <p:ext uri="{BB962C8B-B14F-4D97-AF65-F5344CB8AC3E}">
        <p14:creationId xmlns:p14="http://schemas.microsoft.com/office/powerpoint/2010/main" val="2118601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6943E4-F62C-419B-ACF3-49049B4ABEED}"/>
              </a:ext>
            </a:extLst>
          </p:cNvPr>
          <p:cNvSpPr>
            <a:spLocks noGrp="1"/>
          </p:cNvSpPr>
          <p:nvPr/>
        </p:nvSpPr>
        <p:spPr>
          <a:xfrm>
            <a:off x="495300" y="323850"/>
            <a:ext cx="10572750" cy="55245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2400" b="1">
                <a:solidFill>
                  <a:srgbClr val="285B78"/>
                </a:solidFill>
                <a:latin typeface="Aptos"/>
                <a:ea typeface="Aptos"/>
                <a:cs typeface="Aptos"/>
              </a:defRPr>
            </a:pPr>
            <a:r>
              <a:rPr kumimoji="0" sz="2400" b="1" i="0" u="none" strike="noStrike" kern="1200" cap="none" spc="0" normalizeH="0" baseline="0" noProof="0" dirty="0">
                <a:ln>
                  <a:noFill/>
                </a:ln>
                <a:solidFill>
                  <a:srgbClr val="285B78"/>
                </a:solidFill>
                <a:effectLst/>
                <a:uLnTx/>
                <a:uFillTx/>
                <a:latin typeface="Aptos"/>
                <a:ea typeface="Aptos"/>
                <a:cs typeface="Aptos"/>
              </a:rPr>
              <a:t>References</a:t>
            </a:r>
          </a:p>
        </p:txBody>
      </p:sp>
      <p:sp>
        <p:nvSpPr>
          <p:cNvPr id="2" name="Rectangle 1">
            <a:extLst>
              <a:ext uri="{FF2B5EF4-FFF2-40B4-BE49-F238E27FC236}">
                <a16:creationId xmlns:a16="http://schemas.microsoft.com/office/drawing/2014/main" id="{C475C0F0-5C1C-4B67-B84B-AD4E165AAD23}"/>
              </a:ext>
            </a:extLst>
          </p:cNvPr>
          <p:cNvSpPr>
            <a:spLocks noGrp="1"/>
          </p:cNvSpPr>
          <p:nvPr/>
        </p:nvSpPr>
        <p:spPr>
          <a:xfrm>
            <a:off x="11258550" y="400050"/>
            <a:ext cx="400050" cy="266700"/>
          </a:xfrm>
          <a:prstGeom prst="rect">
            <a:avLst/>
          </a:prstGeom>
          <a:noFill/>
          <a:ln w="0">
            <a:noFill/>
          </a:ln>
        </p:spPr>
        <p:txBody>
          <a:bodyPr anchor="ct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b="0">
                <a:solidFill>
                  <a:srgbClr val="52636D"/>
                </a:solidFill>
                <a:latin typeface="Aptos"/>
                <a:ea typeface="Aptos"/>
                <a:cs typeface="Aptos"/>
              </a:defRPr>
            </a:pPr>
            <a:r>
              <a:rPr kumimoji="0" sz="1050" b="0" i="0" u="none" strike="noStrike" kern="1200" cap="none" spc="0" normalizeH="0" baseline="0" noProof="0">
                <a:ln>
                  <a:noFill/>
                </a:ln>
                <a:solidFill>
                  <a:srgbClr val="52636D"/>
                </a:solidFill>
                <a:effectLst/>
                <a:uLnTx/>
                <a:uFillTx/>
                <a:latin typeface="Aptos"/>
                <a:ea typeface="Aptos"/>
                <a:cs typeface="Aptos"/>
              </a:rPr>
              <a:t>09</a:t>
            </a:r>
          </a:p>
        </p:txBody>
      </p:sp>
      <p:sp>
        <p:nvSpPr>
          <p:cNvPr id="3" name="Rectangle 2">
            <a:extLst>
              <a:ext uri="{FF2B5EF4-FFF2-40B4-BE49-F238E27FC236}">
                <a16:creationId xmlns:a16="http://schemas.microsoft.com/office/drawing/2014/main" id="{02DF049C-935A-4C71-96A5-7C268E515893}"/>
              </a:ext>
            </a:extLst>
          </p:cNvPr>
          <p:cNvSpPr>
            <a:spLocks noGrp="1"/>
          </p:cNvSpPr>
          <p:nvPr/>
        </p:nvSpPr>
        <p:spPr>
          <a:xfrm>
            <a:off x="495300" y="971550"/>
            <a:ext cx="11163300" cy="28575"/>
          </a:xfrm>
          <a:prstGeom prst="rect">
            <a:avLst/>
          </a:prstGeom>
          <a:solidFill>
            <a:srgbClr val="6FA6A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nter"/>
              <a:ea typeface="+mn-ea"/>
              <a:cs typeface="+mn-cs"/>
            </a:endParaRPr>
          </a:p>
        </p:txBody>
      </p:sp>
      <p:sp>
        <p:nvSpPr>
          <p:cNvPr id="4" name="Rectangle 3">
            <a:extLst>
              <a:ext uri="{FF2B5EF4-FFF2-40B4-BE49-F238E27FC236}">
                <a16:creationId xmlns:a16="http://schemas.microsoft.com/office/drawing/2014/main" id="{F71476C5-8F93-4851-9780-2EDA6139FE4F}"/>
              </a:ext>
            </a:extLst>
          </p:cNvPr>
          <p:cNvSpPr>
            <a:spLocks noGrp="1"/>
          </p:cNvSpPr>
          <p:nvPr/>
        </p:nvSpPr>
        <p:spPr>
          <a:xfrm>
            <a:off x="685800" y="1190624"/>
            <a:ext cx="10572750" cy="4848226"/>
          </a:xfrm>
          <a:prstGeom prst="rect">
            <a:avLst/>
          </a:prstGeom>
          <a:noFill/>
          <a:ln w="0">
            <a:noFill/>
          </a:ln>
        </p:spPr>
        <p:txBody>
          <a:bodyPr anchor="ctr">
            <a:normAutofit/>
          </a:bodyPr>
          <a:lstStyle/>
          <a:p>
            <a:pPr marL="407988" marR="0" lvl="0" indent="-407988"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American Nurses Association. (2025). Code of ethics for nurses. </a:t>
            </a:r>
            <a:r>
              <a:rPr kumimoji="0" lang="en-US" sz="16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3"/>
              </a:rPr>
              <a:t>https://www.nursingworld.org/nurses-books/Code-of-ethics-2025/</a:t>
            </a:r>
            <a:endPar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407988" marR="0" lvl="0" indent="-407988"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Centers for Medicare &amp; Medicaid Services. (2026, March 10). Hospital Readmissions Reduction Program. </a:t>
            </a:r>
            <a:r>
              <a:rPr kumimoji="0" lang="en-US" sz="16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4"/>
              </a:rPr>
              <a:t>https://www.cms.gov/medicare/quality/value-based-programs/hospital-readmissions</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t>
            </a:r>
          </a:p>
          <a:p>
            <a:pPr marL="407988" marR="0" lvl="0" indent="-407988"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Chae, D., Kim, J., Kim, S., Lee, J., &amp; Park, S. (2020). Effectiveness of cultural competence educational interventions on health professionals and patient outcomes: A systematic review. Japan Journal of Nursing Science, 17(3), e12326. </a:t>
            </a:r>
            <a:r>
              <a:rPr kumimoji="0" lang="en-US" sz="16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5"/>
              </a:rPr>
              <a:t>https://doi.org/10.1111/jjns.12326</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t>
            </a:r>
          </a:p>
          <a:p>
            <a:pPr marL="407988" marR="0" lvl="0" indent="-407988"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Deery, C., Marconi, G., Ottosen, K., Hwang, K., Prasad, M., Wong, P., Garratt, S., &amp; Manias, E. (2026). Family engagement in the medication management of older adults during transitions of care: A mixed methods systematic review. International Journal of Nursing Studies, 174, 105305. </a:t>
            </a:r>
            <a:r>
              <a:rPr kumimoji="0" lang="en-US" sz="16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6"/>
              </a:rPr>
              <a:t>https://doi.org/10.1016/j.ijnurstu.2025.105305</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t>
            </a:r>
          </a:p>
          <a:p>
            <a:pPr marL="407988" marR="0" lvl="0" indent="-407988"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Gurses, A. P., </a:t>
            </a: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Sousane</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Z., &amp; Mossburg, S. (2024, March 27). Communication during transitions of care. </a:t>
            </a:r>
            <a:r>
              <a:rPr kumimoji="0" lang="en-US" sz="1600" b="0"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PSNet</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Agency for Healthcare Research and Quality. </a:t>
            </a:r>
            <a:r>
              <a:rPr kumimoji="0" lang="en-US" sz="16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7"/>
              </a:rPr>
              <a:t>https://psnet.ahrq.gov/perspective/communication-during-transitions-care</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t>
            </a:r>
          </a:p>
        </p:txBody>
      </p:sp>
      <p:sp>
        <p:nvSpPr>
          <p:cNvPr id="5" name="Rectangle 4">
            <a:extLst>
              <a:ext uri="{FF2B5EF4-FFF2-40B4-BE49-F238E27FC236}">
                <a16:creationId xmlns:a16="http://schemas.microsoft.com/office/drawing/2014/main" id="{7FD1AA67-7DD9-49D0-B711-DB348D3DFD62}"/>
              </a:ext>
            </a:extLst>
          </p:cNvPr>
          <p:cNvSpPr>
            <a:spLocks noGrp="1"/>
          </p:cNvSpPr>
          <p:nvPr/>
        </p:nvSpPr>
        <p:spPr>
          <a:xfrm>
            <a:off x="685800" y="2190750"/>
            <a:ext cx="10572750" cy="8763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40" b="0">
                <a:solidFill>
                  <a:srgbClr val="52636D"/>
                </a:solidFill>
                <a:latin typeface="Aptos"/>
                <a:ea typeface="Aptos"/>
                <a:cs typeface="Aptos"/>
              </a:defRPr>
            </a:pPr>
            <a:endParaRPr kumimoji="0" sz="1140" b="0" i="0" u="none" strike="noStrike" kern="1200" cap="none" spc="0" normalizeH="0" baseline="0" noProof="0" dirty="0">
              <a:ln>
                <a:noFill/>
              </a:ln>
              <a:solidFill>
                <a:srgbClr val="52636D"/>
              </a:solidFill>
              <a:effectLst/>
              <a:uLnTx/>
              <a:uFillTx/>
              <a:latin typeface="Aptos"/>
              <a:ea typeface="Aptos"/>
              <a:cs typeface="Aptos"/>
            </a:endParaRPr>
          </a:p>
        </p:txBody>
      </p:sp>
      <p:sp>
        <p:nvSpPr>
          <p:cNvPr id="6" name="Rectangle 5">
            <a:extLst>
              <a:ext uri="{FF2B5EF4-FFF2-40B4-BE49-F238E27FC236}">
                <a16:creationId xmlns:a16="http://schemas.microsoft.com/office/drawing/2014/main" id="{A975E495-5F17-4F80-BA54-0E68AF774DDF}"/>
              </a:ext>
            </a:extLst>
          </p:cNvPr>
          <p:cNvSpPr>
            <a:spLocks noGrp="1"/>
          </p:cNvSpPr>
          <p:nvPr/>
        </p:nvSpPr>
        <p:spPr>
          <a:xfrm>
            <a:off x="685800" y="3190875"/>
            <a:ext cx="10572750" cy="8763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40" b="0">
                <a:solidFill>
                  <a:srgbClr val="17232B"/>
                </a:solidFill>
                <a:latin typeface="Aptos"/>
                <a:ea typeface="Aptos"/>
                <a:cs typeface="Aptos"/>
              </a:defRPr>
            </a:pPr>
            <a:endParaRPr kumimoji="0" sz="1140" b="0" i="0" u="none" strike="noStrike" kern="1200" cap="none" spc="0" normalizeH="0" baseline="0" noProof="0" dirty="0">
              <a:ln>
                <a:noFill/>
              </a:ln>
              <a:solidFill>
                <a:srgbClr val="17232B"/>
              </a:solidFill>
              <a:effectLst/>
              <a:uLnTx/>
              <a:uFillTx/>
              <a:latin typeface="Aptos"/>
              <a:ea typeface="Aptos"/>
              <a:cs typeface="Aptos"/>
            </a:endParaRPr>
          </a:p>
        </p:txBody>
      </p:sp>
      <p:sp>
        <p:nvSpPr>
          <p:cNvPr id="7" name="Rectangle 6">
            <a:extLst>
              <a:ext uri="{FF2B5EF4-FFF2-40B4-BE49-F238E27FC236}">
                <a16:creationId xmlns:a16="http://schemas.microsoft.com/office/drawing/2014/main" id="{2C91F01A-EEE2-46B3-B8BF-22A4177B9D74}"/>
              </a:ext>
            </a:extLst>
          </p:cNvPr>
          <p:cNvSpPr>
            <a:spLocks noGrp="1"/>
          </p:cNvSpPr>
          <p:nvPr/>
        </p:nvSpPr>
        <p:spPr>
          <a:xfrm>
            <a:off x="685800" y="4191000"/>
            <a:ext cx="10572750" cy="8763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40" b="0">
                <a:solidFill>
                  <a:srgbClr val="52636D"/>
                </a:solidFill>
                <a:latin typeface="Aptos"/>
                <a:ea typeface="Aptos"/>
                <a:cs typeface="Aptos"/>
              </a:defRPr>
            </a:pPr>
            <a:endParaRPr kumimoji="0" sz="1140" b="0" i="0" u="none" strike="noStrike" kern="1200" cap="none" spc="0" normalizeH="0" baseline="0" noProof="0" dirty="0">
              <a:ln>
                <a:noFill/>
              </a:ln>
              <a:solidFill>
                <a:srgbClr val="52636D"/>
              </a:solidFill>
              <a:effectLst/>
              <a:uLnTx/>
              <a:uFillTx/>
              <a:latin typeface="Aptos"/>
              <a:ea typeface="Aptos"/>
              <a:cs typeface="Aptos"/>
            </a:endParaRPr>
          </a:p>
        </p:txBody>
      </p:sp>
      <p:sp>
        <p:nvSpPr>
          <p:cNvPr id="8" name="Rectangle 7">
            <a:extLst>
              <a:ext uri="{FF2B5EF4-FFF2-40B4-BE49-F238E27FC236}">
                <a16:creationId xmlns:a16="http://schemas.microsoft.com/office/drawing/2014/main" id="{FA23163D-E1BF-4FF6-B635-C7DD0C5FDD20}"/>
              </a:ext>
            </a:extLst>
          </p:cNvPr>
          <p:cNvSpPr>
            <a:spLocks noGrp="1"/>
          </p:cNvSpPr>
          <p:nvPr/>
        </p:nvSpPr>
        <p:spPr>
          <a:xfrm>
            <a:off x="685800" y="5191125"/>
            <a:ext cx="10572750" cy="8763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40" b="0">
                <a:solidFill>
                  <a:srgbClr val="17232B"/>
                </a:solidFill>
                <a:latin typeface="Aptos"/>
                <a:ea typeface="Aptos"/>
                <a:cs typeface="Aptos"/>
              </a:defRPr>
            </a:pPr>
            <a:endParaRPr kumimoji="0" sz="1140" b="0" i="0" u="none" strike="noStrike" kern="1200" cap="none" spc="0" normalizeH="0" baseline="0" noProof="0" dirty="0">
              <a:ln>
                <a:noFill/>
              </a:ln>
              <a:solidFill>
                <a:srgbClr val="17232B"/>
              </a:solidFill>
              <a:effectLst/>
              <a:uLnTx/>
              <a:uFillTx/>
              <a:latin typeface="Aptos"/>
              <a:ea typeface="Aptos"/>
              <a:cs typeface="Aptos"/>
            </a:endParaRPr>
          </a:p>
        </p:txBody>
      </p:sp>
    </p:spTree>
    <p:extLst>
      <p:ext uri="{BB962C8B-B14F-4D97-AF65-F5344CB8AC3E}">
        <p14:creationId xmlns:p14="http://schemas.microsoft.com/office/powerpoint/2010/main" val="1517490769"/>
      </p:ext>
    </p:extLst>
  </p:cSld>
  <p:clrMapOvr>
    <a:masterClrMapping/>
  </p:clrMapOvr>
</p:sld>
</file>

<file path=ppt/theme/theme1.xml><?xml version="1.0" encoding="utf-8"?>
<a:theme xmlns:a="http://schemas.openxmlformats.org/drawingml/2006/main" name="Default Codex Theme">
  <a:themeElements>
    <a:clrScheme name="Color Block Theme">
      <a:dk1>
        <a:srgbClr val="000000"/>
      </a:dk1>
      <a:lt1>
        <a:srgbClr val="FFFFFF"/>
      </a:lt1>
      <a:dk2>
        <a:srgbClr val="393939"/>
      </a:dk2>
      <a:lt2>
        <a:srgbClr val="F5F5F5"/>
      </a:lt2>
      <a:accent1>
        <a:srgbClr val="2ED978"/>
      </a:accent1>
      <a:accent2>
        <a:srgbClr val="9FB6FE"/>
      </a:accent2>
      <a:accent3>
        <a:srgbClr val="F3F161"/>
      </a:accent3>
      <a:accent4>
        <a:srgbClr val="FF5F27"/>
      </a:accent4>
      <a:accent5>
        <a:srgbClr val="5EC4FF"/>
      </a:accent5>
      <a:accent6>
        <a:srgbClr val="3C7DA3"/>
      </a:accent6>
      <a:hlink>
        <a:srgbClr val="FFA83A"/>
      </a:hlink>
      <a:folHlink>
        <a:srgbClr val="96607D"/>
      </a:folHlink>
    </a:clrScheme>
    <a:fontScheme name="Inter">
      <a:majorFont>
        <a:latin typeface="Inter"/>
        <a:ea typeface=""/>
        <a:cs typeface=""/>
      </a:majorFont>
      <a:minorFont>
        <a:latin typeface="Inter"/>
        <a:ea typeface=""/>
        <a:cs typeface=""/>
      </a:minorFont>
    </a:fontScheme>
    <a:fmtScheme name="Color Block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2449</Words>
  <Application>Microsoft Macintosh PowerPoint</Application>
  <PresentationFormat>Widescreen</PresentationFormat>
  <Paragraphs>172</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Arial</vt:lpstr>
      <vt:lpstr>Calibri</vt:lpstr>
      <vt:lpstr>Inter</vt:lpstr>
      <vt:lpstr>Inter Medium</vt:lpstr>
      <vt:lpstr>Inter SemiBold</vt:lpstr>
      <vt:lpstr>Default Codex Theme</vt:lpstr>
      <vt:lpstr>Care Coordination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1</cp:revision>
  <dcterms:created xsi:type="dcterms:W3CDTF">2026-09-15T06:28:56Z</dcterms:created>
  <dcterms:modified xsi:type="dcterms:W3CDTF">2026-09-15T06:30:21Z</dcterms:modified>
</cp:coreProperties>
</file>