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12"/>
  </p:notesMasterIdLst>
  <p:sldIdLst>
    <p:sldId id="257" r:id="rId2"/>
    <p:sldId id="258" r:id="rId3"/>
    <p:sldId id="259" r:id="rId4"/>
    <p:sldId id="260" r:id="rId5"/>
    <p:sldId id="261" r:id="rId6"/>
    <p:sldId id="262" r:id="rId7"/>
    <p:sldId id="263" r:id="rId8"/>
    <p:sldId id="264" r:id="rId9"/>
    <p:sldId id="265" r:id="rId10"/>
    <p:sldId id="266"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031"/>
    <p:restoredTop sz="51715"/>
  </p:normalViewPr>
  <p:slideViewPr>
    <p:cSldViewPr snapToGrid="0">
      <p:cViewPr varScale="1">
        <p:scale>
          <a:sx n="57" d="100"/>
          <a:sy n="57" d="100"/>
        </p:scale>
        <p:origin x="2712" y="17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A43C84C-3F60-C843-B5D2-6BDF1F1CB731}" type="datetimeFigureOut">
              <a:rPr lang="en-US" smtClean="0"/>
              <a:t>9/28/26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B28DF75-91E8-A94C-97F2-F01A14D881CB}" type="slidenum">
              <a:rPr lang="en-US" smtClean="0"/>
              <a:t>‹#›</a:t>
            </a:fld>
            <a:endParaRPr lang="en-US"/>
          </a:p>
        </p:txBody>
      </p:sp>
    </p:spTree>
    <p:extLst>
      <p:ext uri="{BB962C8B-B14F-4D97-AF65-F5344CB8AC3E}">
        <p14:creationId xmlns:p14="http://schemas.microsoft.com/office/powerpoint/2010/main" val="14535290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sz="1200" kern="1200" dirty="0">
                <a:effectLst/>
              </a:rPr>
              <a:t>Today I’ll be presenting on patient satisfaction with nursing care.</a:t>
            </a:r>
            <a:br>
              <a:rPr lang="en-US" sz="1200" kern="1200" dirty="0">
                <a:effectLst/>
              </a:rPr>
            </a:br>
            <a:br>
              <a:rPr lang="en-US" sz="1200" kern="1200" dirty="0">
                <a:effectLst/>
              </a:rPr>
            </a:br>
            <a:r>
              <a:rPr lang="en-US" sz="1200" kern="1200" dirty="0">
                <a:effectLst/>
              </a:rPr>
              <a:t>Imagine being in hospital and feeling unsure who your nurse is or what the plan is for the day. In an interview for this assessment, a nurse manager described repeated patient feedback about those concerns. The team used that feedback to strengthen how nurses introduced themselves and explained the care plan.</a:t>
            </a:r>
            <a:br>
              <a:rPr lang="en-US" sz="1200" kern="1200" dirty="0">
                <a:effectLst/>
              </a:rPr>
            </a:br>
            <a:br>
              <a:rPr lang="en-US" sz="1200" kern="1200" dirty="0">
                <a:effectLst/>
              </a:rPr>
            </a:br>
            <a:r>
              <a:rPr lang="en-US" sz="1200" kern="1200" dirty="0">
                <a:effectLst/>
              </a:rPr>
              <a:t>This presentation is built on that example and I’ll explain how the unit collected patient feedback, how the nursing team reviewed it, and how it led to a practical change at the bedside.</a:t>
            </a:r>
          </a:p>
        </p:txBody>
      </p:sp>
      <p:sp>
        <p:nvSpPr>
          <p:cNvPr id="4" name="Slide Number Placeholder 3"/>
          <p:cNvSpPr>
            <a:spLocks noGrp="1"/>
          </p:cNvSpPr>
          <p:nvPr>
            <p:ph type="sldNum" idx="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Aptos"/>
              <a:ea typeface="+mn-ea"/>
              <a:cs typeface="+mn-cs"/>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sz="1200" kern="1200" dirty="0">
                <a:effectLst/>
              </a:rPr>
              <a:t>Nursing-sensitive quality indicators help organizations examine aspects of care that nursing practice can influence. </a:t>
            </a:r>
            <a:br>
              <a:rPr lang="en-US" sz="1200" kern="1200" dirty="0">
                <a:effectLst/>
              </a:rPr>
            </a:br>
            <a:br>
              <a:rPr lang="en-US" sz="1200" kern="1200" dirty="0">
                <a:effectLst/>
              </a:rPr>
            </a:br>
            <a:r>
              <a:rPr lang="en-US" sz="1200" kern="1200" dirty="0">
                <a:effectLst/>
              </a:rPr>
              <a:t>The National Database of Nursing Quality Indicators, or NDNQI, organizes nursing quality information using structure, process, and outcome measures. Structure describes the care setting and resources. Process describes what clinicians do. </a:t>
            </a:r>
            <a:br>
              <a:rPr lang="en-US" sz="1200" kern="1200" dirty="0">
                <a:effectLst/>
              </a:rPr>
            </a:br>
            <a:br>
              <a:rPr lang="en-US" sz="1200" kern="1200" dirty="0">
                <a:effectLst/>
              </a:rPr>
            </a:br>
            <a:r>
              <a:rPr lang="en-US" sz="1200" kern="1200" dirty="0">
                <a:effectLst/>
              </a:rPr>
              <a:t>Outcomes describe effects experienced by patients. For this tutorial, the selected outcome is patient satisfaction with nursing care. NDNQI is a broader nursing quality program, while a patient-experience survey is one possible source of feedback. We should not assume that this particular unit uses NDNQI or any named survey platform without confirming it (Press Ganey, 2024).</a:t>
            </a:r>
          </a:p>
        </p:txBody>
      </p:sp>
      <p:sp>
        <p:nvSpPr>
          <p:cNvPr id="4" name="Slide Number Placeholder 3"/>
          <p:cNvSpPr>
            <a:spLocks noGrp="1"/>
          </p:cNvSpPr>
          <p:nvPr>
            <p:ph type="sldNum" idx="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Aptos"/>
              <a:ea typeface="+mn-ea"/>
              <a:cs typeface="+mn-cs"/>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sz="1200" kern="1200" dirty="0">
                <a:effectLst/>
              </a:rPr>
              <a:t>New nurses need to understand this indicator because patients experience nursing care through everyday interactions: being listened to, knowing who is caring for them, and understanding what comes next.</a:t>
            </a:r>
            <a:br>
              <a:rPr lang="en-US" sz="1200" kern="1200" dirty="0">
                <a:effectLst/>
              </a:rPr>
            </a:br>
            <a:br>
              <a:rPr lang="en-US" sz="1200" kern="1200" dirty="0">
                <a:effectLst/>
              </a:rPr>
            </a:br>
            <a:r>
              <a:rPr lang="en-US" sz="1200" kern="1200" dirty="0">
                <a:effectLst/>
              </a:rPr>
              <a:t>Feedback can reveal a communication gap that staff may not recognize from clinical records alone. </a:t>
            </a:r>
            <a:br>
              <a:rPr lang="en-US" sz="1200" kern="1200" dirty="0">
                <a:effectLst/>
              </a:rPr>
            </a:br>
            <a:br>
              <a:rPr lang="en-US" sz="1200" kern="1200" dirty="0">
                <a:effectLst/>
              </a:rPr>
            </a:br>
            <a:r>
              <a:rPr lang="en-US" sz="1200" kern="1200" dirty="0">
                <a:effectLst/>
              </a:rPr>
              <a:t>Patient experience and patient safety are related, but they are separate measures. A recent systematic review found mixed evidence about the strength of their association, so a satisfaction score should not be treated as proof that care was safe or unsafe (King et al., 2026).</a:t>
            </a:r>
            <a:br>
              <a:rPr lang="en-US" sz="1200" kern="1200" dirty="0">
                <a:effectLst/>
              </a:rPr>
            </a:br>
            <a:br>
              <a:rPr lang="en-US" sz="1200" kern="1200" dirty="0">
                <a:effectLst/>
              </a:rPr>
            </a:br>
            <a:r>
              <a:rPr lang="en-US" sz="1200" kern="1200" dirty="0">
                <a:effectLst/>
              </a:rPr>
              <a:t>Its value is that it gives nurses another perspective to consider alongside clinical outcomes and direct conversations with patients. How does that perspective reach the unit?</a:t>
            </a:r>
          </a:p>
        </p:txBody>
      </p:sp>
      <p:sp>
        <p:nvSpPr>
          <p:cNvPr id="4" name="Slide Number Placeholder 3"/>
          <p:cNvSpPr>
            <a:spLocks noGrp="1"/>
          </p:cNvSpPr>
          <p:nvPr>
            <p:ph type="sldNum" idx="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Aptos"/>
              <a:ea typeface="+mn-ea"/>
              <a:cs typeface="+mn-cs"/>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sz="1200" kern="1200" dirty="0">
                <a:effectLst/>
              </a:rPr>
              <a:t>According to the nurse manager, patients can raise concerns during daily rounds or through patient relations, and some patients also complete a survey after discharge. </a:t>
            </a:r>
            <a:br>
              <a:rPr lang="en-US" sz="1200" kern="1200" dirty="0">
                <a:effectLst/>
              </a:rPr>
            </a:br>
            <a:br>
              <a:rPr lang="en-US" sz="1200" kern="1200" dirty="0">
                <a:effectLst/>
              </a:rPr>
            </a:br>
            <a:r>
              <a:rPr lang="en-US" sz="1200" kern="1200" dirty="0">
                <a:effectLst/>
              </a:rPr>
              <a:t>The team examines both ratings and written comments: a rating can signal an area to investigate, while a comment may explain the patient’s experience (Nurse manager, personal communication, September 25</a:t>
            </a:r>
            <a:r>
              <a:rPr lang="en-US" sz="1200" kern="1200" baseline="30000" dirty="0">
                <a:effectLst/>
              </a:rPr>
              <a:t>th</a:t>
            </a:r>
            <a:r>
              <a:rPr lang="en-US" sz="1200" kern="1200" dirty="0">
                <a:effectLst/>
              </a:rPr>
              <a:t>, 2026). </a:t>
            </a:r>
            <a:br>
              <a:rPr lang="en-US" sz="1200" kern="1200" dirty="0">
                <a:effectLst/>
              </a:rPr>
            </a:br>
            <a:br>
              <a:rPr lang="en-US" sz="1200" kern="1200" dirty="0">
                <a:effectLst/>
              </a:rPr>
            </a:br>
            <a:r>
              <a:rPr lang="en-US" sz="1200" kern="1200" dirty="0">
                <a:effectLst/>
              </a:rPr>
              <a:t>As a broader example, the standardized HCAHPS hospital survey asks discharged patients about aspects of care that include communication with nurses. </a:t>
            </a:r>
            <a:br>
              <a:rPr lang="en-US" sz="1200" kern="1200" dirty="0">
                <a:effectLst/>
              </a:rPr>
            </a:br>
            <a:br>
              <a:rPr lang="en-US" sz="1200" kern="1200" dirty="0">
                <a:effectLst/>
              </a:rPr>
            </a:br>
            <a:r>
              <a:rPr lang="en-US" sz="1200" kern="1200" dirty="0">
                <a:effectLst/>
              </a:rPr>
              <a:t>HCAHPS surveys are administered after discharge, which means those results cannot replace conversations with patients while they are still on the unit (Centers for Medicare &amp; Medicaid Services [CMS], 2025). The interview did not establish that this unit’s survey is HCAHPS.</a:t>
            </a:r>
          </a:p>
        </p:txBody>
      </p:sp>
      <p:sp>
        <p:nvSpPr>
          <p:cNvPr id="4" name="Slide Number Placeholder 3"/>
          <p:cNvSpPr>
            <a:spLocks noGrp="1"/>
          </p:cNvSpPr>
          <p:nvPr>
            <p:ph type="sldNum" idx="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Aptos"/>
              <a:ea typeface="+mn-ea"/>
              <a:cs typeface="+mn-cs"/>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sz="1200" kern="1200" dirty="0">
                <a:effectLst/>
              </a:rPr>
              <a:t>The nurse manager explained that survey results are compiled into unit-level reports. Concerns raised during a patient’s stay go through the usual feedback process so staff can respond sooner (Nurse manager, personal communication, September 25</a:t>
            </a:r>
            <a:r>
              <a:rPr lang="en-US" sz="1200" kern="1200" baseline="30000" dirty="0">
                <a:effectLst/>
              </a:rPr>
              <a:t>th</a:t>
            </a:r>
            <a:r>
              <a:rPr lang="en-US" sz="1200" kern="1200" dirty="0">
                <a:effectLst/>
              </a:rPr>
              <a:t>, 2026). </a:t>
            </a:r>
            <a:br>
              <a:rPr lang="en-US" sz="1200" kern="1200" dirty="0">
                <a:effectLst/>
              </a:rPr>
            </a:br>
            <a:br>
              <a:rPr lang="en-US" sz="1200" kern="1200" dirty="0">
                <a:effectLst/>
              </a:rPr>
            </a:br>
            <a:r>
              <a:rPr lang="en-US" sz="1200" kern="1200" dirty="0">
                <a:effectLst/>
              </a:rPr>
              <a:t>When the team reviews the reports, it looks for concerns that recur, such as patients feeling unheard or uncertain about their care plans. It considers written comments and the care context alongside numerical scores. </a:t>
            </a:r>
            <a:br>
              <a:rPr lang="en-US" sz="1200" kern="1200" dirty="0">
                <a:effectLst/>
              </a:rPr>
            </a:br>
            <a:br>
              <a:rPr lang="en-US" sz="1200" kern="1200" dirty="0">
                <a:effectLst/>
              </a:rPr>
            </a:br>
            <a:r>
              <a:rPr lang="en-US" sz="1200" kern="1200" dirty="0">
                <a:effectLst/>
              </a:rPr>
              <a:t>This matters because a patient may be responding to their overall hospital stay, even when a question concerns nursing care. Survey feedback may also arrive well after the patient has left. In our example, repeated concerns about nurse identity and the day’s plan gave the team a specific issue to discuss.</a:t>
            </a:r>
          </a:p>
        </p:txBody>
      </p:sp>
      <p:sp>
        <p:nvSpPr>
          <p:cNvPr id="4" name="Slide Number Placeholder 3"/>
          <p:cNvSpPr>
            <a:spLocks noGrp="1"/>
          </p:cNvSpPr>
          <p:nvPr>
            <p:ph type="sldNum" idx="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Aptos"/>
              <a:ea typeface="+mn-ea"/>
              <a:cs typeface="+mn-cs"/>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sz="1200" kern="1200" dirty="0">
                <a:effectLst/>
              </a:rPr>
              <a:t>A report only helps if the people delivering care can understand and use it. The nurse manager said the unit reviews results at staff meetings and raises important themes during shift huddles. Examples are shared without identifying patients or individual staff members. </a:t>
            </a:r>
            <a:br>
              <a:rPr lang="en-US" sz="1200" kern="1200" dirty="0">
                <a:effectLst/>
              </a:rPr>
            </a:br>
            <a:br>
              <a:rPr lang="en-US" sz="1200" kern="1200" dirty="0">
                <a:effectLst/>
              </a:rPr>
            </a:br>
            <a:r>
              <a:rPr lang="en-US" sz="1200" kern="1200" dirty="0">
                <a:effectLst/>
              </a:rPr>
              <a:t>Nurses can then explain what may be contributing to a concern and suggest workable changes (Nurse manager, personal communication, September 25</a:t>
            </a:r>
            <a:r>
              <a:rPr lang="en-US" sz="1200" kern="1200" baseline="30000" dirty="0">
                <a:effectLst/>
              </a:rPr>
              <a:t>th</a:t>
            </a:r>
            <a:r>
              <a:rPr lang="en-US" sz="1200" kern="1200" dirty="0">
                <a:effectLst/>
              </a:rPr>
              <a:t>, 2026). </a:t>
            </a:r>
          </a:p>
          <a:p>
            <a:endParaRPr lang="en-US" sz="1200" kern="1200" dirty="0">
              <a:effectLst/>
            </a:endParaRPr>
          </a:p>
          <a:p>
            <a:r>
              <a:rPr lang="en-US" sz="1200" kern="1200" dirty="0">
                <a:effectLst/>
              </a:rPr>
              <a:t>Informatics supports this process by turning collected responses into organized reports that a team can review over time. NDNQI, for example, offers reports and dashboards to participating organizations. That illustrates what technology can make possible, but the interview does not name the system this unit uses (Press Ganey, 2024).</a:t>
            </a:r>
            <a:r>
              <a:rPr lang="en-US" dirty="0">
                <a:effectLst/>
              </a:rPr>
              <a:t> </a:t>
            </a:r>
            <a:endParaRPr dirty="0"/>
          </a:p>
        </p:txBody>
      </p:sp>
      <p:sp>
        <p:nvSpPr>
          <p:cNvPr id="4" name="Slide Number Placeholder 3"/>
          <p:cNvSpPr>
            <a:spLocks noGrp="1"/>
          </p:cNvSpPr>
          <p:nvPr>
            <p:ph type="sldNum" idx="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Aptos"/>
              <a:ea typeface="+mn-ea"/>
              <a:cs typeface="+mn-cs"/>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sz="1200" kern="1200" dirty="0">
                <a:effectLst/>
              </a:rPr>
              <a:t>Nurses have two roles here. First, we can act while the patient is present: listen, clarify the plan, answer questions, and pass on concerns that need a response.</a:t>
            </a:r>
            <a:br>
              <a:rPr lang="en-US" sz="1200" kern="1200" dirty="0">
                <a:effectLst/>
              </a:rPr>
            </a:br>
            <a:br>
              <a:rPr lang="en-US" sz="1200" kern="1200" dirty="0">
                <a:effectLst/>
              </a:rPr>
            </a:br>
            <a:r>
              <a:rPr lang="en-US" sz="1200" kern="1200" dirty="0">
                <a:effectLst/>
              </a:rPr>
              <a:t>Second, we can support trustworthy quality information by following the organization’s approved process for documenting feedback and by contributing our knowledge when the team reviews a pattern (Nurse manager, personal communication, September 25</a:t>
            </a:r>
            <a:r>
              <a:rPr lang="en-US" sz="1200" kern="1200" baseline="30000" dirty="0">
                <a:effectLst/>
              </a:rPr>
              <a:t>th</a:t>
            </a:r>
            <a:r>
              <a:rPr lang="en-US" sz="1200" kern="1200" dirty="0">
                <a:effectLst/>
              </a:rPr>
              <a:t>, 2026).</a:t>
            </a:r>
            <a:br>
              <a:rPr lang="en-US" sz="1200" kern="1200" dirty="0">
                <a:effectLst/>
              </a:rPr>
            </a:br>
            <a:br>
              <a:rPr lang="en-US" sz="1200" kern="1200" dirty="0">
                <a:effectLst/>
              </a:rPr>
            </a:br>
            <a:r>
              <a:rPr lang="en-US" sz="1200" kern="1200" dirty="0">
                <a:effectLst/>
              </a:rPr>
              <a:t>Nurses do not enter patients’ survey ratings on their behalf. Those responses belong to patients. Accurate clinical documentation and clear communication also give the team better context when it considers what happened and what could change. For new nurses, the practical lesson is to report concerns promptly rather than waiting for a later survey to reveal them.</a:t>
            </a:r>
          </a:p>
        </p:txBody>
      </p:sp>
      <p:sp>
        <p:nvSpPr>
          <p:cNvPr id="4" name="Slide Number Placeholder 3"/>
          <p:cNvSpPr>
            <a:spLocks noGrp="1"/>
          </p:cNvSpPr>
          <p:nvPr>
            <p:ph type="sldNum" idx="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Aptos"/>
              <a:ea typeface="+mn-ea"/>
              <a:cs typeface="+mn-cs"/>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sz="1200" kern="1200" dirty="0">
                <a:effectLst/>
              </a:rPr>
              <a:t>The nurse manager described a repeated concern: some patients were unsure who their nurse was or what the plan was for the day. The unit responded by reinforcing bedside shift report. Nurses were also asked to explain the care plan in plain language and, during rounds, check whether patients understood it or had unanswered questions (Nurse manager, personal communication, September 25</a:t>
            </a:r>
            <a:r>
              <a:rPr lang="en-US" sz="1200" kern="1200" baseline="30000" dirty="0">
                <a:effectLst/>
              </a:rPr>
              <a:t>th</a:t>
            </a:r>
            <a:r>
              <a:rPr lang="en-US" sz="1200" kern="1200" dirty="0">
                <a:effectLst/>
              </a:rPr>
              <a:t>, 2026).</a:t>
            </a:r>
          </a:p>
          <a:p>
            <a:endParaRPr lang="en-US" sz="1200" kern="1200" dirty="0">
              <a:effectLst/>
            </a:endParaRPr>
          </a:p>
          <a:p>
            <a:r>
              <a:rPr lang="en-US" sz="1200" kern="1200" dirty="0">
                <a:effectLst/>
              </a:rPr>
              <a:t>This response fits published guidance: the Agency for Healthcare Research and Quality describes bedside shift report as a way to involve patients in a safer handoff between nurses (Agency for Healthcare Research and Quality, 2017).</a:t>
            </a:r>
          </a:p>
          <a:p>
            <a:endParaRPr lang="en-US" sz="1200" kern="1200" dirty="0">
              <a:effectLst/>
            </a:endParaRPr>
          </a:p>
          <a:p>
            <a:r>
              <a:rPr lang="en-US" sz="1200" kern="1200" dirty="0">
                <a:effectLst/>
              </a:rPr>
              <a:t>A nursing quality-improvement project also reported better patient ratings of nurses taking time to listen after implementing bedside shift report, although that result belongs to the studied setting and cannot be assumed for this unit (Becker et al., 2021).</a:t>
            </a:r>
            <a:br>
              <a:rPr lang="en-US" sz="1200" kern="1200" dirty="0">
                <a:effectLst/>
              </a:rPr>
            </a:br>
            <a:endParaRPr dirty="0"/>
          </a:p>
        </p:txBody>
      </p:sp>
      <p:sp>
        <p:nvSpPr>
          <p:cNvPr id="4" name="Slide Number Placeholder 3"/>
          <p:cNvSpPr>
            <a:spLocks noGrp="1"/>
          </p:cNvSpPr>
          <p:nvPr>
            <p:ph type="sldNum" idx="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Aptos"/>
              <a:ea typeface="+mn-ea"/>
              <a:cs typeface="+mn-cs"/>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sz="1200" kern="1200" dirty="0">
                <a:effectLst/>
              </a:rPr>
              <a:t>The last step is to keep checking. During rounds, nurses can ask whether patients understand the plan and have questions. Over time, the team can review later comments and unit reports to see whether the same concern continues (Nurse manager, personal communication, September 25</a:t>
            </a:r>
            <a:r>
              <a:rPr lang="en-US" sz="1200" kern="1200" baseline="30000" dirty="0">
                <a:effectLst/>
              </a:rPr>
              <a:t>th</a:t>
            </a:r>
            <a:r>
              <a:rPr lang="en-US" sz="1200" kern="1200" dirty="0">
                <a:effectLst/>
              </a:rPr>
              <a:t>, 2026). </a:t>
            </a:r>
            <a:br>
              <a:rPr lang="en-US" sz="1200" kern="1200" dirty="0">
                <a:effectLst/>
              </a:rPr>
            </a:br>
            <a:br>
              <a:rPr lang="en-US" sz="1200" kern="1200" dirty="0">
                <a:effectLst/>
              </a:rPr>
            </a:br>
            <a:r>
              <a:rPr lang="en-US" sz="1200" kern="1200" dirty="0">
                <a:effectLst/>
              </a:rPr>
              <a:t>If a digital report or dashboard is available, it can help staff compare results across reporting periods, but it cannot explain every response by itself (Press Ganey, 2024). The interview describes the action the team took. It does not provide scores proving that satisfaction improved. </a:t>
            </a:r>
          </a:p>
          <a:p>
            <a:endParaRPr lang="en-US" sz="1200" kern="1200" dirty="0">
              <a:effectLst/>
            </a:endParaRPr>
          </a:p>
          <a:p>
            <a:r>
              <a:rPr lang="en-US" sz="1200" kern="1200" dirty="0">
                <a:effectLst/>
              </a:rPr>
              <a:t>That distinction matters. The message for new nurses is to listen to patients, report accurately, make a justified change, and review feedback again. Patient satisfaction becomes useful when it supports this continuing cycle of care improvement.</a:t>
            </a:r>
          </a:p>
        </p:txBody>
      </p:sp>
      <p:sp>
        <p:nvSpPr>
          <p:cNvPr id="4" name="Slide Number Placeholder 3"/>
          <p:cNvSpPr>
            <a:spLocks noGrp="1"/>
          </p:cNvSpPr>
          <p:nvPr>
            <p:ph type="sldNum" idx="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Aptos"/>
              <a:ea typeface="+mn-ea"/>
              <a:cs typeface="+mn-cs"/>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dirty="0"/>
          </a:p>
        </p:txBody>
      </p:sp>
      <p:sp>
        <p:nvSpPr>
          <p:cNvPr id="4" name="Slide Number Placeholder 3"/>
          <p:cNvSpPr>
            <a:spLocks noGrp="1"/>
          </p:cNvSpPr>
          <p:nvPr>
            <p:ph type="sldNum" idx="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Aptos"/>
              <a:ea typeface="+mn-ea"/>
              <a:cs typeface="+mn-cs"/>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883128876"/>
      </p:ext>
    </p:extLst>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924599135"/>
      </p:ext>
    </p:extLst>
  </p:cSld>
  <p:clrMap bg1="lt1" tx1="dk1" bg2="lt2" tx2="dk2" accent1="accent1" accent2="accent2" accent3="accent3" accent4="accent4" accent5="accent5" accent6="accent6" hlink="hlink" folHlink="folHlink"/>
  <p:sldLayoutIdLst>
    <p:sldLayoutId id="2147483661" r:id="rId1"/>
  </p:sldLayoutIdLst>
  <p:txStyles>
    <p:titleStyle>
      <a:lvl1pPr algn="l">
        <a:lnSpc>
          <a:spcPct val="90000"/>
        </a:lnSpc>
        <a:spcBef>
          <a:spcPts val="0"/>
        </a:spcBef>
        <a:buNone/>
        <a:defRPr sz="4400">
          <a:solidFill>
            <a:schemeClr val="tx1"/>
          </a:solidFill>
          <a:latin typeface="+mj-lt"/>
          <a:ea typeface="+mj-lt"/>
          <a:cs typeface="+mj-lt"/>
        </a:defRPr>
      </a:lvl1pPr>
    </p:titleStyle>
    <p:bodyStyle>
      <a:lvl1pPr marL="228600" indent="-228600" algn="l">
        <a:lnSpc>
          <a:spcPct val="90000"/>
        </a:lnSpc>
        <a:spcBef>
          <a:spcPts val="1000"/>
        </a:spcBef>
        <a:buChar char="•"/>
        <a:defRPr sz="2800">
          <a:solidFill>
            <a:schemeClr val="tx1"/>
          </a:solidFill>
          <a:latin typeface="+mn-lt"/>
          <a:ea typeface="+mn-lt"/>
          <a:cs typeface="+mn-lt"/>
        </a:defRPr>
      </a:lvl1pPr>
      <a:lvl2pPr marL="685800" indent="-228600" algn="l">
        <a:lnSpc>
          <a:spcPct val="90000"/>
        </a:lnSpc>
        <a:spcBef>
          <a:spcPts val="500"/>
        </a:spcBef>
        <a:buChar char="•"/>
        <a:defRPr sz="2400">
          <a:solidFill>
            <a:schemeClr val="tx1"/>
          </a:solidFill>
          <a:latin typeface="+mn-lt"/>
          <a:ea typeface="+mn-lt"/>
          <a:cs typeface="+mn-lt"/>
        </a:defRPr>
      </a:lvl2pPr>
      <a:lvl3pPr marL="1143000" indent="-228600" algn="l">
        <a:lnSpc>
          <a:spcPct val="90000"/>
        </a:lnSpc>
        <a:spcBef>
          <a:spcPts val="500"/>
        </a:spcBef>
        <a:buChar char="•"/>
        <a:defRPr sz="2000">
          <a:solidFill>
            <a:schemeClr val="tx1"/>
          </a:solidFill>
          <a:latin typeface="+mn-lt"/>
          <a:ea typeface="+mn-lt"/>
          <a:cs typeface="+mn-lt"/>
        </a:defRPr>
      </a:lvl3pPr>
      <a:lvl4pPr marL="1600200" indent="-228600" algn="l">
        <a:lnSpc>
          <a:spcPct val="90000"/>
        </a:lnSpc>
        <a:spcBef>
          <a:spcPts val="500"/>
        </a:spcBef>
        <a:buChar char="•"/>
        <a:defRPr sz="1800">
          <a:solidFill>
            <a:schemeClr val="tx1"/>
          </a:solidFill>
          <a:latin typeface="+mn-lt"/>
          <a:ea typeface="+mn-lt"/>
          <a:cs typeface="+mn-lt"/>
        </a:defRPr>
      </a:lvl4pPr>
      <a:lvl5pPr marL="2057400" indent="-228600" algn="l">
        <a:lnSpc>
          <a:spcPct val="90000"/>
        </a:lnSpc>
        <a:spcBef>
          <a:spcPts val="500"/>
        </a:spcBef>
        <a:buChar char="•"/>
        <a:defRPr sz="1800">
          <a:solidFill>
            <a:schemeClr val="tx1"/>
          </a:solidFill>
          <a:latin typeface="+mn-lt"/>
          <a:ea typeface="+mn-lt"/>
          <a:cs typeface="+mn-lt"/>
        </a:defRPr>
      </a:lvl5pPr>
      <a:lvl6pPr marL="2514600" indent="-228600" algn="l">
        <a:lnSpc>
          <a:spcPct val="90000"/>
        </a:lnSpc>
        <a:spcBef>
          <a:spcPts val="500"/>
        </a:spcBef>
        <a:buChar char="•"/>
        <a:defRPr sz="1800">
          <a:solidFill>
            <a:schemeClr val="tx1"/>
          </a:solidFill>
          <a:latin typeface="+mn-lt"/>
          <a:ea typeface="+mn-lt"/>
          <a:cs typeface="+mn-lt"/>
        </a:defRPr>
      </a:lvl6pPr>
      <a:lvl7pPr marL="2971800" indent="-228600" algn="l">
        <a:lnSpc>
          <a:spcPct val="90000"/>
        </a:lnSpc>
        <a:spcBef>
          <a:spcPts val="500"/>
        </a:spcBef>
        <a:buChar char="•"/>
        <a:defRPr sz="1800">
          <a:solidFill>
            <a:schemeClr val="tx1"/>
          </a:solidFill>
          <a:latin typeface="+mn-lt"/>
          <a:ea typeface="+mn-lt"/>
          <a:cs typeface="+mn-lt"/>
        </a:defRPr>
      </a:lvl7pPr>
      <a:lvl8pPr marL="3429000" indent="-228600" algn="l">
        <a:lnSpc>
          <a:spcPct val="90000"/>
        </a:lnSpc>
        <a:spcBef>
          <a:spcPts val="500"/>
        </a:spcBef>
        <a:buChar char="•"/>
        <a:defRPr sz="1800">
          <a:solidFill>
            <a:schemeClr val="tx1"/>
          </a:solidFill>
          <a:latin typeface="+mn-lt"/>
          <a:ea typeface="+mn-lt"/>
          <a:cs typeface="+mn-lt"/>
        </a:defRPr>
      </a:lvl8pPr>
      <a:lvl9pPr marL="3886200" indent="-228600" algn="l">
        <a:lnSpc>
          <a:spcPct val="90000"/>
        </a:lnSpc>
        <a:spcBef>
          <a:spcPts val="500"/>
        </a:spcBef>
        <a:buChar char="•"/>
        <a:defRPr sz="1800">
          <a:solidFill>
            <a:schemeClr val="tx1"/>
          </a:solidFill>
          <a:latin typeface="+mn-lt"/>
          <a:ea typeface="+mn-lt"/>
          <a:cs typeface="+mn-lt"/>
        </a:defRPr>
      </a:lvl9pPr>
    </p:bodyStyle>
    <p:otherStyle>
      <a:lvl1pPr marL="0" algn="l">
        <a:buNone/>
        <a:defRPr sz="1800">
          <a:solidFill>
            <a:schemeClr val="tx1"/>
          </a:solidFill>
          <a:latin typeface="+mn-lt"/>
          <a:ea typeface="+mn-lt"/>
          <a:cs typeface="+mn-lt"/>
        </a:defRPr>
      </a:lvl1pPr>
      <a:lvl2pPr marL="457200" algn="l">
        <a:buNone/>
        <a:defRPr sz="1800">
          <a:solidFill>
            <a:schemeClr val="tx1"/>
          </a:solidFill>
          <a:latin typeface="+mn-lt"/>
          <a:ea typeface="+mn-lt"/>
          <a:cs typeface="+mn-lt"/>
        </a:defRPr>
      </a:lvl2pPr>
      <a:lvl3pPr marL="914400" algn="l">
        <a:buNone/>
        <a:defRPr sz="1800">
          <a:solidFill>
            <a:schemeClr val="tx1"/>
          </a:solidFill>
          <a:latin typeface="+mn-lt"/>
          <a:ea typeface="+mn-lt"/>
          <a:cs typeface="+mn-lt"/>
        </a:defRPr>
      </a:lvl3pPr>
      <a:lvl4pPr marL="1371600" algn="l">
        <a:buNone/>
        <a:defRPr sz="1800">
          <a:solidFill>
            <a:schemeClr val="tx1"/>
          </a:solidFill>
          <a:latin typeface="+mn-lt"/>
          <a:ea typeface="+mn-lt"/>
          <a:cs typeface="+mn-lt"/>
        </a:defRPr>
      </a:lvl4pPr>
      <a:lvl5pPr marL="1828800" algn="l">
        <a:buNone/>
        <a:defRPr sz="1800">
          <a:solidFill>
            <a:schemeClr val="tx1"/>
          </a:solidFill>
          <a:latin typeface="+mn-lt"/>
          <a:ea typeface="+mn-lt"/>
          <a:cs typeface="+mn-lt"/>
        </a:defRPr>
      </a:lvl5pPr>
      <a:lvl6pPr marL="2286000" algn="l">
        <a:buNone/>
        <a:defRPr sz="1800">
          <a:solidFill>
            <a:schemeClr val="tx1"/>
          </a:solidFill>
          <a:latin typeface="+mn-lt"/>
          <a:ea typeface="+mn-lt"/>
          <a:cs typeface="+mn-lt"/>
        </a:defRPr>
      </a:lvl6pPr>
      <a:lvl7pPr marL="2743200" algn="l">
        <a:buNone/>
        <a:defRPr sz="1800">
          <a:solidFill>
            <a:schemeClr val="tx1"/>
          </a:solidFill>
          <a:latin typeface="+mn-lt"/>
          <a:ea typeface="+mn-lt"/>
          <a:cs typeface="+mn-lt"/>
        </a:defRPr>
      </a:lvl7pPr>
      <a:lvl8pPr marL="3200400" algn="l">
        <a:buNone/>
        <a:defRPr sz="1800">
          <a:solidFill>
            <a:schemeClr val="tx1"/>
          </a:solidFill>
          <a:latin typeface="+mn-lt"/>
          <a:ea typeface="+mn-lt"/>
          <a:cs typeface="+mn-lt"/>
        </a:defRPr>
      </a:lvl8pPr>
      <a:lvl9pPr marL="3657600" algn="l">
        <a:buNone/>
        <a:defRPr sz="1800">
          <a:solidFill>
            <a:schemeClr val="tx1"/>
          </a:solidFill>
          <a:latin typeface="+mn-lt"/>
          <a:ea typeface="+mn-lt"/>
          <a:cs typeface="+mn-lt"/>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8" Type="http://schemas.openxmlformats.org/officeDocument/2006/relationships/hyperlink" Target="https://www.pressganey.com/resources/blog/your-comprehensive-guide-to-the-press-ganey-national-database-of-nursing-quality-indicators-ndnqi/" TargetMode="External"/><Relationship Id="rId3" Type="http://schemas.openxmlformats.org/officeDocument/2006/relationships/hyperlink" Target="https://www.ahrq.gov/patient-safety/patients-families/engagingfamilies/strategy3/index.htmlBecker" TargetMode="External"/><Relationship Id="rId7" Type="http://schemas.openxmlformats.org/officeDocument/2006/relationships/hyperlink" Target="https://doi.org/10.1136/bmjoq-2026-004150" TargetMode="External"/><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hyperlink" Target="https://www.cms.gov/medicare/quality/initiatives/hospital-quality-initiative/hcahps-patients-perspectives-care-survey" TargetMode="External"/><Relationship Id="rId5" Type="http://schemas.openxmlformats.org/officeDocument/2006/relationships/hyperlink" Target="https://www.cms.gov/medicare/quality/initiatives/hospital-quality-initiative/hcahps-patients" TargetMode="External"/><Relationship Id="rId4" Type="http://schemas.openxmlformats.org/officeDocument/2006/relationships/hyperlink" Target="https://doi.org/10.1097/NCQ.0000000000000509"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8F7F3"/>
        </a:solidFill>
        <a:effectLst/>
      </p:bgPr>
    </p:bg>
    <p:spTree>
      <p:nvGrpSpPr>
        <p:cNvPr id="1" name=""/>
        <p:cNvGrpSpPr/>
        <p:nvPr/>
      </p:nvGrpSpPr>
      <p:grpSpPr>
        <a:xfrm>
          <a:off x="0" y="0"/>
          <a:ext cx="0" cy="0"/>
          <a:chOff x="0" y="0"/>
          <a:chExt cx="0" cy="0"/>
        </a:xfrm>
      </p:grpSpPr>
      <p:pic>
        <p:nvPicPr>
          <p:cNvPr id="5" name="Picture 4"/>
          <p:cNvPicPr>
            <a:picLocks noChangeAspect="1"/>
          </p:cNvPicPr>
          <p:nvPr/>
        </p:nvPicPr>
        <p:blipFill>
          <a:blip r:embed="rId3"/>
          <a:srcRect l="40000" r="4000"/>
          <a:stretch/>
        </p:blipFill>
        <p:spPr>
          <a:xfrm>
            <a:off x="6096000" y="0"/>
            <a:ext cx="6096000" cy="6858000"/>
          </a:xfrm>
          <a:prstGeom prst="rect">
            <a:avLst/>
          </a:prstGeom>
        </p:spPr>
      </p:pic>
      <p:sp>
        <p:nvSpPr>
          <p:cNvPr id="2" name="Rectangle 1">
            <a:extLst>
              <a:ext uri="{FF2B5EF4-FFF2-40B4-BE49-F238E27FC236}">
                <a16:creationId xmlns:a16="http://schemas.microsoft.com/office/drawing/2014/main" id="{87C5550D-C683-404D-B5DF-C0FB46CC3300}"/>
              </a:ext>
            </a:extLst>
          </p:cNvPr>
          <p:cNvSpPr>
            <a:spLocks noGrp="1"/>
          </p:cNvSpPr>
          <p:nvPr/>
        </p:nvSpPr>
        <p:spPr>
          <a:xfrm>
            <a:off x="685800" y="1114425"/>
            <a:ext cx="5048250" cy="1743075"/>
          </a:xfrm>
          <a:prstGeom prst="rect">
            <a:avLst/>
          </a:prstGeom>
          <a:noFill/>
          <a:ln w="0">
            <a:noFill/>
          </a:ln>
        </p:spPr>
        <p:txBody>
          <a:bodyPr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4125" b="1">
                <a:solidFill>
                  <a:srgbClr val="15343F"/>
                </a:solidFill>
                <a:latin typeface="Avenir Next"/>
                <a:ea typeface="Avenir Next"/>
                <a:cs typeface="Avenir Next"/>
              </a:defRPr>
            </a:pPr>
            <a:r>
              <a:rPr kumimoji="0" sz="4125" b="1" i="0" u="none" strike="noStrike" kern="1200" cap="none" spc="0" normalizeH="0" baseline="0" noProof="0" dirty="0">
                <a:ln>
                  <a:noFill/>
                </a:ln>
                <a:solidFill>
                  <a:srgbClr val="15343F"/>
                </a:solidFill>
                <a:effectLst/>
                <a:uLnTx/>
                <a:uFillTx/>
                <a:latin typeface="Avenir Next"/>
                <a:ea typeface="Avenir Next"/>
                <a:cs typeface="Avenir Next"/>
              </a:rPr>
              <a:t>Patient satisfaction</a:t>
            </a:r>
          </a:p>
          <a:p>
            <a:pPr marL="0" marR="0" lvl="0" indent="0" algn="l" defTabSz="914400" rtl="0" eaLnBrk="1" fontAlgn="auto" latinLnBrk="0" hangingPunct="1">
              <a:lnSpc>
                <a:spcPct val="100000"/>
              </a:lnSpc>
              <a:spcBef>
                <a:spcPts val="0"/>
              </a:spcBef>
              <a:spcAft>
                <a:spcPts val="0"/>
              </a:spcAft>
              <a:buClrTx/>
              <a:buSzTx/>
              <a:buFontTx/>
              <a:buNone/>
              <a:tabLst/>
              <a:defRPr sz="4125" b="1">
                <a:solidFill>
                  <a:srgbClr val="15343F"/>
                </a:solidFill>
                <a:latin typeface="Avenir Next"/>
                <a:ea typeface="Avenir Next"/>
                <a:cs typeface="Avenir Next"/>
              </a:defRPr>
            </a:pPr>
            <a:r>
              <a:rPr kumimoji="0" sz="4125" b="1" i="0" u="none" strike="noStrike" kern="1200" cap="none" spc="0" normalizeH="0" baseline="0" noProof="0" dirty="0">
                <a:ln>
                  <a:noFill/>
                </a:ln>
                <a:solidFill>
                  <a:srgbClr val="15343F"/>
                </a:solidFill>
                <a:effectLst/>
                <a:uLnTx/>
                <a:uFillTx/>
                <a:latin typeface="Avenir Next"/>
                <a:ea typeface="Avenir Next"/>
                <a:cs typeface="Avenir Next"/>
              </a:rPr>
              <a:t>with nursing care</a:t>
            </a:r>
          </a:p>
        </p:txBody>
      </p:sp>
      <p:sp>
        <p:nvSpPr>
          <p:cNvPr id="3" name="Rectangle 2">
            <a:extLst>
              <a:ext uri="{FF2B5EF4-FFF2-40B4-BE49-F238E27FC236}">
                <a16:creationId xmlns:a16="http://schemas.microsoft.com/office/drawing/2014/main" id="{036DF2BF-9B7E-485D-94E3-83CAFDF7CC3E}"/>
              </a:ext>
            </a:extLst>
          </p:cNvPr>
          <p:cNvSpPr>
            <a:spLocks noGrp="1"/>
          </p:cNvSpPr>
          <p:nvPr/>
        </p:nvSpPr>
        <p:spPr>
          <a:xfrm>
            <a:off x="714375" y="3228975"/>
            <a:ext cx="4857750" cy="971550"/>
          </a:xfrm>
          <a:prstGeom prst="rect">
            <a:avLst/>
          </a:prstGeom>
          <a:noFill/>
          <a:ln w="0">
            <a:noFill/>
          </a:ln>
        </p:spPr>
        <p:txBody>
          <a:bodyPr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2100" b="0">
                <a:solidFill>
                  <a:srgbClr val="24343A"/>
                </a:solidFill>
                <a:latin typeface="Avenir Next"/>
                <a:ea typeface="Avenir Next"/>
                <a:cs typeface="Avenir Next"/>
              </a:defRPr>
            </a:pPr>
            <a:r>
              <a:rPr kumimoji="0" sz="2100" b="0" i="0" u="none" strike="noStrike" kern="1200" cap="none" spc="0" normalizeH="0" baseline="0" noProof="0">
                <a:ln>
                  <a:noFill/>
                </a:ln>
                <a:solidFill>
                  <a:srgbClr val="24343A"/>
                </a:solidFill>
                <a:effectLst/>
                <a:uLnTx/>
                <a:uFillTx/>
                <a:latin typeface="Avenir Next"/>
                <a:ea typeface="Avenir Next"/>
                <a:cs typeface="Avenir Next"/>
              </a:rPr>
              <a:t>What patient feedback can change on a nursing unit</a:t>
            </a:r>
          </a:p>
        </p:txBody>
      </p:sp>
      <p:sp>
        <p:nvSpPr>
          <p:cNvPr id="4" name="Rectangle 3">
            <a:extLst>
              <a:ext uri="{FF2B5EF4-FFF2-40B4-BE49-F238E27FC236}">
                <a16:creationId xmlns:a16="http://schemas.microsoft.com/office/drawing/2014/main" id="{D9A0E9CA-F2B1-485E-9BFD-00D2561EA42C}"/>
              </a:ext>
            </a:extLst>
          </p:cNvPr>
          <p:cNvSpPr>
            <a:spLocks noGrp="1"/>
          </p:cNvSpPr>
          <p:nvPr/>
        </p:nvSpPr>
        <p:spPr>
          <a:xfrm>
            <a:off x="714375" y="5212080"/>
            <a:ext cx="4905375" cy="1264920"/>
          </a:xfrm>
          <a:prstGeom prst="rect">
            <a:avLst/>
          </a:prstGeom>
          <a:noFill/>
          <a:ln w="0">
            <a:noFill/>
          </a:ln>
        </p:spPr>
        <p:txBody>
          <a:bodyPr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1650" b="0">
                <a:solidFill>
                  <a:srgbClr val="5B7075"/>
                </a:solidFill>
                <a:latin typeface="Avenir Next"/>
                <a:ea typeface="Avenir Next"/>
                <a:cs typeface="Avenir Next"/>
              </a:defRPr>
            </a:pPr>
            <a:br>
              <a:rPr kumimoji="0" lang="en-US" sz="1650" b="0" i="0" u="none" strike="noStrike" kern="1200" cap="none" spc="0" normalizeH="0" baseline="0" noProof="0" dirty="0">
                <a:ln>
                  <a:noFill/>
                </a:ln>
                <a:solidFill>
                  <a:srgbClr val="5B7075"/>
                </a:solidFill>
                <a:effectLst/>
                <a:uLnTx/>
                <a:uFillTx/>
                <a:latin typeface="Avenir Next"/>
                <a:ea typeface="Avenir Next"/>
                <a:cs typeface="Avenir Next"/>
              </a:rPr>
            </a:br>
            <a:endParaRPr kumimoji="0" sz="1650" b="0" i="0" u="none" strike="noStrike" kern="1200" cap="none" spc="0" normalizeH="0" baseline="0" noProof="0" dirty="0">
              <a:ln>
                <a:noFill/>
              </a:ln>
              <a:solidFill>
                <a:srgbClr val="5B7075"/>
              </a:solidFill>
              <a:effectLst/>
              <a:uLnTx/>
              <a:uFillTx/>
              <a:latin typeface="Avenir Next"/>
              <a:ea typeface="Avenir Next"/>
              <a:cs typeface="Avenir Next"/>
            </a:endParaRPr>
          </a:p>
        </p:txBody>
      </p:sp>
    </p:spTree>
    <p:extLst>
      <p:ext uri="{BB962C8B-B14F-4D97-AF65-F5344CB8AC3E}">
        <p14:creationId xmlns:p14="http://schemas.microsoft.com/office/powerpoint/2010/main" val="14783137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8F7F3"/>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F5DEA708-BD39-4B2D-BEE2-613EDF8594AF}"/>
              </a:ext>
            </a:extLst>
          </p:cNvPr>
          <p:cNvSpPr>
            <a:spLocks noGrp="1"/>
          </p:cNvSpPr>
          <p:nvPr/>
        </p:nvSpPr>
        <p:spPr>
          <a:xfrm>
            <a:off x="704850" y="514350"/>
            <a:ext cx="10572750" cy="685800"/>
          </a:xfrm>
          <a:prstGeom prst="rect">
            <a:avLst/>
          </a:prstGeom>
          <a:noFill/>
          <a:ln w="0">
            <a:noFill/>
          </a:ln>
        </p:spPr>
        <p:txBody>
          <a:bodyPr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3225" b="1">
                <a:solidFill>
                  <a:srgbClr val="15343F"/>
                </a:solidFill>
                <a:latin typeface="Avenir Next"/>
                <a:ea typeface="Avenir Next"/>
                <a:cs typeface="Avenir Next"/>
              </a:defRPr>
            </a:pPr>
            <a:r>
              <a:rPr kumimoji="0" sz="3225" b="1" i="0" u="none" strike="noStrike" kern="1200" cap="none" spc="0" normalizeH="0" baseline="0" noProof="0">
                <a:ln>
                  <a:noFill/>
                </a:ln>
                <a:solidFill>
                  <a:srgbClr val="15343F"/>
                </a:solidFill>
                <a:effectLst/>
                <a:uLnTx/>
                <a:uFillTx/>
                <a:latin typeface="Avenir Next"/>
                <a:ea typeface="Avenir Next"/>
                <a:cs typeface="Avenir Next"/>
              </a:rPr>
              <a:t>The selected quality indicator</a:t>
            </a:r>
          </a:p>
        </p:txBody>
      </p:sp>
      <p:sp>
        <p:nvSpPr>
          <p:cNvPr id="3" name="Rectangle 2">
            <a:extLst>
              <a:ext uri="{FF2B5EF4-FFF2-40B4-BE49-F238E27FC236}">
                <a16:creationId xmlns:a16="http://schemas.microsoft.com/office/drawing/2014/main" id="{FDE2F545-A9A9-49FA-BAB1-0C79B78D85CE}"/>
              </a:ext>
            </a:extLst>
          </p:cNvPr>
          <p:cNvSpPr>
            <a:spLocks noGrp="1"/>
          </p:cNvSpPr>
          <p:nvPr/>
        </p:nvSpPr>
        <p:spPr>
          <a:xfrm>
            <a:off x="742950" y="1200151"/>
            <a:ext cx="10382250" cy="3943350"/>
          </a:xfrm>
          <a:prstGeom prst="rect">
            <a:avLst/>
          </a:prstGeom>
          <a:noFill/>
          <a:ln w="0">
            <a:noFill/>
          </a:ln>
        </p:spPr>
        <p:txBody>
          <a:bodyPr anchor="ctr">
            <a:noAutofit/>
          </a:bodyPr>
          <a:lstStyle/>
          <a:p>
            <a:pPr marL="635000" marR="0" lvl="0" indent="-457200" algn="l" defTabSz="914400" rtl="0" eaLnBrk="1" fontAlgn="auto" latinLnBrk="0" hangingPunct="1">
              <a:lnSpc>
                <a:spcPct val="150000"/>
              </a:lnSpc>
              <a:spcBef>
                <a:spcPts val="0"/>
              </a:spcBef>
              <a:spcAft>
                <a:spcPts val="1900"/>
              </a:spcAft>
              <a:buClrTx/>
              <a:buSzPct val="120000"/>
              <a:buFont typeface="Arial" panose="020B0604020202020204" pitchFamily="34" charset="0"/>
              <a:buChar char="•"/>
              <a:tabLst/>
              <a:defRPr sz="2550">
                <a:solidFill>
                  <a:srgbClr val="24343A"/>
                </a:solidFill>
                <a:latin typeface="Avenir Next"/>
                <a:ea typeface="Avenir Next"/>
                <a:cs typeface="Avenir Next"/>
              </a:defRPr>
            </a:pPr>
            <a:r>
              <a:rPr kumimoji="0" sz="2550" b="1" i="0" u="none" strike="noStrike" kern="1200" cap="none" spc="0" normalizeH="0" baseline="0" noProof="0" dirty="0">
                <a:ln>
                  <a:noFill/>
                </a:ln>
                <a:solidFill>
                  <a:srgbClr val="24343A"/>
                </a:solidFill>
                <a:effectLst/>
                <a:uLnTx/>
                <a:uFillTx/>
                <a:latin typeface="Avenir Next"/>
                <a:ea typeface="Avenir Next"/>
                <a:cs typeface="Avenir Next"/>
              </a:rPr>
              <a:t>Structure</a:t>
            </a:r>
            <a:r>
              <a:rPr kumimoji="0" sz="2550" b="0" i="0" u="none" strike="noStrike" kern="1200" cap="none" spc="0" normalizeH="0" baseline="0" noProof="0" dirty="0">
                <a:ln>
                  <a:noFill/>
                </a:ln>
                <a:solidFill>
                  <a:srgbClr val="24343A"/>
                </a:solidFill>
                <a:effectLst/>
                <a:uLnTx/>
                <a:uFillTx/>
                <a:latin typeface="Avenir Next"/>
                <a:ea typeface="Avenir Next"/>
                <a:cs typeface="Avenir Next"/>
              </a:rPr>
              <a:t> describes the </a:t>
            </a:r>
            <a:r>
              <a:rPr kumimoji="0" sz="2550" b="1" i="0" u="none" strike="noStrike" kern="1200" cap="none" spc="0" normalizeH="0" baseline="0" noProof="0" dirty="0">
                <a:ln>
                  <a:noFill/>
                </a:ln>
                <a:solidFill>
                  <a:srgbClr val="24343A"/>
                </a:solidFill>
                <a:effectLst/>
                <a:uLnTx/>
                <a:uFillTx/>
                <a:latin typeface="Avenir Next"/>
                <a:ea typeface="Avenir Next"/>
                <a:cs typeface="Avenir Next"/>
              </a:rPr>
              <a:t>care setting and resources</a:t>
            </a:r>
            <a:r>
              <a:rPr kumimoji="0" sz="2550" b="0" i="0" u="none" strike="noStrike" kern="1200" cap="none" spc="0" normalizeH="0" baseline="0" noProof="0" dirty="0">
                <a:ln>
                  <a:noFill/>
                </a:ln>
                <a:solidFill>
                  <a:srgbClr val="24343A"/>
                </a:solidFill>
                <a:effectLst/>
                <a:uLnTx/>
                <a:uFillTx/>
                <a:latin typeface="Avenir Next"/>
                <a:ea typeface="Avenir Next"/>
                <a:cs typeface="Avenir Next"/>
              </a:rPr>
              <a:t>.</a:t>
            </a:r>
            <a:endParaRPr kumimoji="0" lang="en-US" sz="2550" b="0" i="0" u="none" strike="noStrike" kern="1200" cap="none" spc="0" normalizeH="0" baseline="0" noProof="0" dirty="0">
              <a:ln>
                <a:noFill/>
              </a:ln>
              <a:solidFill>
                <a:srgbClr val="24343A"/>
              </a:solidFill>
              <a:effectLst/>
              <a:uLnTx/>
              <a:uFillTx/>
              <a:latin typeface="Avenir Next"/>
              <a:ea typeface="Avenir Next"/>
              <a:cs typeface="Avenir Next"/>
            </a:endParaRPr>
          </a:p>
          <a:p>
            <a:pPr marL="635000" marR="0" lvl="0" indent="-457200" algn="l" defTabSz="914400" rtl="0" eaLnBrk="1" fontAlgn="auto" latinLnBrk="0" hangingPunct="1">
              <a:lnSpc>
                <a:spcPct val="150000"/>
              </a:lnSpc>
              <a:spcBef>
                <a:spcPts val="0"/>
              </a:spcBef>
              <a:spcAft>
                <a:spcPts val="1900"/>
              </a:spcAft>
              <a:buClrTx/>
              <a:buSzPct val="120000"/>
              <a:buFont typeface="Arial" panose="020B0604020202020204" pitchFamily="34" charset="0"/>
              <a:buChar char="•"/>
              <a:tabLst/>
              <a:defRPr sz="2550">
                <a:solidFill>
                  <a:srgbClr val="24343A"/>
                </a:solidFill>
                <a:latin typeface="Avenir Next"/>
                <a:ea typeface="Avenir Next"/>
                <a:cs typeface="Avenir Next"/>
              </a:defRPr>
            </a:pPr>
            <a:r>
              <a:rPr kumimoji="0" sz="2550" b="1" i="0" u="none" strike="noStrike" kern="1200" cap="none" spc="0" normalizeH="0" baseline="0" noProof="0" dirty="0">
                <a:ln>
                  <a:noFill/>
                </a:ln>
                <a:solidFill>
                  <a:srgbClr val="24343A"/>
                </a:solidFill>
                <a:effectLst/>
                <a:uLnTx/>
                <a:uFillTx/>
                <a:latin typeface="Avenir Next"/>
                <a:ea typeface="Avenir Next"/>
                <a:cs typeface="Avenir Next"/>
              </a:rPr>
              <a:t>Process</a:t>
            </a:r>
            <a:r>
              <a:rPr kumimoji="0" sz="2550" b="0" i="0" u="none" strike="noStrike" kern="1200" cap="none" spc="0" normalizeH="0" baseline="0" noProof="0" dirty="0">
                <a:ln>
                  <a:noFill/>
                </a:ln>
                <a:solidFill>
                  <a:srgbClr val="24343A"/>
                </a:solidFill>
                <a:effectLst/>
                <a:uLnTx/>
                <a:uFillTx/>
                <a:latin typeface="Avenir Next"/>
                <a:ea typeface="Avenir Next"/>
                <a:cs typeface="Avenir Next"/>
              </a:rPr>
              <a:t> describes </a:t>
            </a:r>
            <a:r>
              <a:rPr kumimoji="0" sz="2550" b="1" i="0" u="none" strike="noStrike" kern="1200" cap="none" spc="0" normalizeH="0" baseline="0" noProof="0" dirty="0">
                <a:ln>
                  <a:noFill/>
                </a:ln>
                <a:solidFill>
                  <a:srgbClr val="24343A"/>
                </a:solidFill>
                <a:effectLst/>
                <a:uLnTx/>
                <a:uFillTx/>
                <a:latin typeface="Avenir Next"/>
                <a:ea typeface="Avenir Next"/>
                <a:cs typeface="Avenir Next"/>
              </a:rPr>
              <a:t>what nurses do during care</a:t>
            </a:r>
            <a:r>
              <a:rPr kumimoji="0" sz="2550" b="0" i="0" u="none" strike="noStrike" kern="1200" cap="none" spc="0" normalizeH="0" baseline="0" noProof="0" dirty="0">
                <a:ln>
                  <a:noFill/>
                </a:ln>
                <a:solidFill>
                  <a:srgbClr val="24343A"/>
                </a:solidFill>
                <a:effectLst/>
                <a:uLnTx/>
                <a:uFillTx/>
                <a:latin typeface="Avenir Next"/>
                <a:ea typeface="Avenir Next"/>
                <a:cs typeface="Avenir Next"/>
              </a:rPr>
              <a:t>.</a:t>
            </a:r>
            <a:endParaRPr kumimoji="0" lang="en-US" sz="2550" b="0" i="0" u="none" strike="noStrike" kern="1200" cap="none" spc="0" normalizeH="0" baseline="0" noProof="0" dirty="0">
              <a:ln>
                <a:noFill/>
              </a:ln>
              <a:solidFill>
                <a:srgbClr val="24343A"/>
              </a:solidFill>
              <a:effectLst/>
              <a:uLnTx/>
              <a:uFillTx/>
              <a:latin typeface="Avenir Next"/>
              <a:ea typeface="Avenir Next"/>
              <a:cs typeface="Avenir Next"/>
            </a:endParaRPr>
          </a:p>
          <a:p>
            <a:pPr marL="635000" marR="0" lvl="0" indent="-457200" algn="l" defTabSz="914400" rtl="0" eaLnBrk="1" fontAlgn="auto" latinLnBrk="0" hangingPunct="1">
              <a:lnSpc>
                <a:spcPct val="150000"/>
              </a:lnSpc>
              <a:spcBef>
                <a:spcPts val="0"/>
              </a:spcBef>
              <a:spcAft>
                <a:spcPts val="1900"/>
              </a:spcAft>
              <a:buClrTx/>
              <a:buSzPct val="120000"/>
              <a:buFont typeface="Arial" panose="020B0604020202020204" pitchFamily="34" charset="0"/>
              <a:buChar char="•"/>
              <a:tabLst/>
              <a:defRPr sz="2550">
                <a:solidFill>
                  <a:srgbClr val="24343A"/>
                </a:solidFill>
                <a:latin typeface="Avenir Next"/>
                <a:ea typeface="Avenir Next"/>
                <a:cs typeface="Avenir Next"/>
              </a:defRPr>
            </a:pPr>
            <a:r>
              <a:rPr kumimoji="0" sz="2550" b="1" i="0" u="none" strike="noStrike" kern="1200" cap="none" spc="0" normalizeH="0" baseline="0" noProof="0" dirty="0">
                <a:ln>
                  <a:noFill/>
                </a:ln>
                <a:solidFill>
                  <a:srgbClr val="24343A"/>
                </a:solidFill>
                <a:effectLst/>
                <a:uLnTx/>
                <a:uFillTx/>
                <a:latin typeface="Avenir Next"/>
                <a:ea typeface="Avenir Next"/>
                <a:cs typeface="Avenir Next"/>
              </a:rPr>
              <a:t>Outcome</a:t>
            </a:r>
            <a:r>
              <a:rPr kumimoji="0" sz="2550" b="0" i="0" u="none" strike="noStrike" kern="1200" cap="none" spc="0" normalizeH="0" baseline="0" noProof="0" dirty="0">
                <a:ln>
                  <a:noFill/>
                </a:ln>
                <a:solidFill>
                  <a:srgbClr val="24343A"/>
                </a:solidFill>
                <a:effectLst/>
                <a:uLnTx/>
                <a:uFillTx/>
                <a:latin typeface="Avenir Next"/>
                <a:ea typeface="Avenir Next"/>
                <a:cs typeface="Avenir Next"/>
              </a:rPr>
              <a:t> includes </a:t>
            </a:r>
            <a:r>
              <a:rPr kumimoji="0" sz="2550" b="1" i="0" u="none" strike="noStrike" kern="1200" cap="none" spc="0" normalizeH="0" baseline="0" noProof="0" dirty="0">
                <a:ln>
                  <a:noFill/>
                </a:ln>
                <a:solidFill>
                  <a:srgbClr val="24343A"/>
                </a:solidFill>
                <a:effectLst/>
                <a:uLnTx/>
                <a:uFillTx/>
                <a:latin typeface="Avenir Next"/>
                <a:ea typeface="Avenir Next"/>
                <a:cs typeface="Avenir Next"/>
              </a:rPr>
              <a:t>patient satisfaction with nursing care</a:t>
            </a:r>
            <a:r>
              <a:rPr kumimoji="0" sz="2550" b="0" i="0" u="none" strike="noStrike" kern="1200" cap="none" spc="0" normalizeH="0" baseline="0" noProof="0" dirty="0">
                <a:ln>
                  <a:noFill/>
                </a:ln>
                <a:solidFill>
                  <a:srgbClr val="24343A"/>
                </a:solidFill>
                <a:effectLst/>
                <a:uLnTx/>
                <a:uFillTx/>
                <a:latin typeface="Avenir Next"/>
                <a:ea typeface="Avenir Next"/>
                <a:cs typeface="Avenir Next"/>
              </a:rPr>
              <a:t>.</a:t>
            </a:r>
          </a:p>
        </p:txBody>
      </p:sp>
    </p:spTree>
    <p:extLst>
      <p:ext uri="{BB962C8B-B14F-4D97-AF65-F5344CB8AC3E}">
        <p14:creationId xmlns:p14="http://schemas.microsoft.com/office/powerpoint/2010/main" val="1602039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8F7F3"/>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6187F609-BE6E-4DEC-BA16-3B1A1C2422B1}"/>
              </a:ext>
            </a:extLst>
          </p:cNvPr>
          <p:cNvSpPr>
            <a:spLocks noGrp="1"/>
          </p:cNvSpPr>
          <p:nvPr/>
        </p:nvSpPr>
        <p:spPr>
          <a:xfrm>
            <a:off x="704850" y="514350"/>
            <a:ext cx="10572750" cy="685800"/>
          </a:xfrm>
          <a:prstGeom prst="rect">
            <a:avLst/>
          </a:prstGeom>
          <a:noFill/>
          <a:ln w="0">
            <a:noFill/>
          </a:ln>
        </p:spPr>
        <p:txBody>
          <a:bodyPr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3225" b="1">
                <a:solidFill>
                  <a:srgbClr val="15343F"/>
                </a:solidFill>
                <a:latin typeface="Avenir Next"/>
                <a:ea typeface="Avenir Next"/>
                <a:cs typeface="Avenir Next"/>
              </a:defRPr>
            </a:pPr>
            <a:r>
              <a:rPr kumimoji="0" sz="3225" b="1" i="0" u="none" strike="noStrike" kern="1200" cap="none" spc="0" normalizeH="0" baseline="0" noProof="0">
                <a:ln>
                  <a:noFill/>
                </a:ln>
                <a:solidFill>
                  <a:srgbClr val="15343F"/>
                </a:solidFill>
                <a:effectLst/>
                <a:uLnTx/>
                <a:uFillTx/>
                <a:latin typeface="Avenir Next"/>
                <a:ea typeface="Avenir Next"/>
                <a:cs typeface="Avenir Next"/>
              </a:rPr>
              <a:t>Why patient experience matters</a:t>
            </a:r>
          </a:p>
        </p:txBody>
      </p:sp>
      <p:sp>
        <p:nvSpPr>
          <p:cNvPr id="2" name="Rectangle 1">
            <a:extLst>
              <a:ext uri="{FF2B5EF4-FFF2-40B4-BE49-F238E27FC236}">
                <a16:creationId xmlns:a16="http://schemas.microsoft.com/office/drawing/2014/main" id="{FB11F8F4-65A9-4C10-9A2D-007B9262B95B}"/>
              </a:ext>
            </a:extLst>
          </p:cNvPr>
          <p:cNvSpPr>
            <a:spLocks noGrp="1"/>
          </p:cNvSpPr>
          <p:nvPr/>
        </p:nvSpPr>
        <p:spPr>
          <a:xfrm>
            <a:off x="11144250" y="6229350"/>
            <a:ext cx="428625" cy="285750"/>
          </a:xfrm>
          <a:prstGeom prst="rect">
            <a:avLst/>
          </a:prstGeom>
          <a:noFill/>
          <a:ln w="0">
            <a:noFill/>
          </a:ln>
        </p:spPr>
        <p:txBody>
          <a:bodyPr anchor="ctr">
            <a:noAutofit/>
          </a:bodyPr>
          <a:lstStyle/>
          <a:p>
            <a:pPr marL="0" marR="0" lvl="0" indent="0" algn="r" defTabSz="914400" rtl="0" eaLnBrk="1" fontAlgn="auto" latinLnBrk="0" hangingPunct="1">
              <a:lnSpc>
                <a:spcPct val="100000"/>
              </a:lnSpc>
              <a:spcBef>
                <a:spcPts val="0"/>
              </a:spcBef>
              <a:spcAft>
                <a:spcPts val="0"/>
              </a:spcAft>
              <a:buClrTx/>
              <a:buSzTx/>
              <a:buFontTx/>
              <a:buNone/>
              <a:tabLst/>
              <a:defRPr sz="1200" b="0">
                <a:solidFill>
                  <a:srgbClr val="5B7075"/>
                </a:solidFill>
                <a:latin typeface="Avenir Next"/>
                <a:ea typeface="Avenir Next"/>
                <a:cs typeface="Avenir Next"/>
              </a:defRPr>
            </a:pPr>
            <a:endParaRPr kumimoji="0" sz="1200" b="0" i="0" u="none" strike="noStrike" kern="1200" cap="none" spc="0" normalizeH="0" baseline="0" noProof="0" dirty="0">
              <a:ln>
                <a:noFill/>
              </a:ln>
              <a:solidFill>
                <a:srgbClr val="5B7075"/>
              </a:solidFill>
              <a:effectLst/>
              <a:uLnTx/>
              <a:uFillTx/>
              <a:latin typeface="Avenir Next"/>
              <a:ea typeface="Avenir Next"/>
              <a:cs typeface="Avenir Next"/>
            </a:endParaRPr>
          </a:p>
        </p:txBody>
      </p:sp>
      <p:sp>
        <p:nvSpPr>
          <p:cNvPr id="3" name="Rectangle 2">
            <a:extLst>
              <a:ext uri="{FF2B5EF4-FFF2-40B4-BE49-F238E27FC236}">
                <a16:creationId xmlns:a16="http://schemas.microsoft.com/office/drawing/2014/main" id="{F3FC4E36-FC6A-4F4F-A4B0-A6F8E8A5601D}"/>
              </a:ext>
            </a:extLst>
          </p:cNvPr>
          <p:cNvSpPr>
            <a:spLocks noGrp="1"/>
          </p:cNvSpPr>
          <p:nvPr/>
        </p:nvSpPr>
        <p:spPr>
          <a:xfrm>
            <a:off x="714375" y="1676400"/>
            <a:ext cx="10096500" cy="952500"/>
          </a:xfrm>
          <a:prstGeom prst="rect">
            <a:avLst/>
          </a:prstGeom>
          <a:noFill/>
          <a:ln w="0">
            <a:noFill/>
          </a:ln>
        </p:spPr>
        <p:txBody>
          <a:bodyPr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4275" b="1">
                <a:solidFill>
                  <a:srgbClr val="177F82"/>
                </a:solidFill>
                <a:latin typeface="Avenir Next"/>
                <a:ea typeface="Avenir Next"/>
                <a:cs typeface="Avenir Next"/>
              </a:defRPr>
            </a:pPr>
            <a:r>
              <a:rPr kumimoji="0" sz="4275" b="1" i="0" u="none" strike="noStrike" kern="1200" cap="none" spc="0" normalizeH="0" baseline="0" noProof="0">
                <a:ln>
                  <a:noFill/>
                </a:ln>
                <a:solidFill>
                  <a:srgbClr val="177F82"/>
                </a:solidFill>
                <a:effectLst/>
                <a:uLnTx/>
                <a:uFillTx/>
                <a:latin typeface="Avenir Next"/>
                <a:ea typeface="Avenir Next"/>
                <a:cs typeface="Avenir Next"/>
              </a:rPr>
              <a:t>“Who is my nurse?”</a:t>
            </a:r>
          </a:p>
        </p:txBody>
      </p:sp>
      <p:sp>
        <p:nvSpPr>
          <p:cNvPr id="4" name="Rectangle 3">
            <a:extLst>
              <a:ext uri="{FF2B5EF4-FFF2-40B4-BE49-F238E27FC236}">
                <a16:creationId xmlns:a16="http://schemas.microsoft.com/office/drawing/2014/main" id="{730DDA98-096B-48A5-BAF0-D1C601695544}"/>
              </a:ext>
            </a:extLst>
          </p:cNvPr>
          <p:cNvSpPr>
            <a:spLocks noGrp="1"/>
          </p:cNvSpPr>
          <p:nvPr/>
        </p:nvSpPr>
        <p:spPr>
          <a:xfrm>
            <a:off x="714375" y="3228975"/>
            <a:ext cx="10287000" cy="1333500"/>
          </a:xfrm>
          <a:prstGeom prst="rect">
            <a:avLst/>
          </a:prstGeom>
          <a:noFill/>
          <a:ln w="0">
            <a:noFill/>
          </a:ln>
        </p:spPr>
        <p:txBody>
          <a:bodyPr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2550" b="0">
                <a:solidFill>
                  <a:srgbClr val="24343A"/>
                </a:solidFill>
                <a:latin typeface="Avenir Next"/>
                <a:ea typeface="Avenir Next"/>
                <a:cs typeface="Avenir Next"/>
              </a:defRPr>
            </a:pPr>
            <a:r>
              <a:rPr kumimoji="0" sz="2550" b="0" i="0" u="none" strike="noStrike" kern="1200" cap="none" spc="0" normalizeH="0" baseline="0" noProof="0">
                <a:ln>
                  <a:noFill/>
                </a:ln>
                <a:solidFill>
                  <a:srgbClr val="24343A"/>
                </a:solidFill>
                <a:effectLst/>
                <a:uLnTx/>
                <a:uFillTx/>
                <a:latin typeface="Avenir Next"/>
                <a:ea typeface="Avenir Next"/>
                <a:cs typeface="Avenir Next"/>
              </a:rPr>
              <a:t>The question can reveal a communication gap that clinical records may miss.</a:t>
            </a:r>
          </a:p>
        </p:txBody>
      </p:sp>
    </p:spTree>
    <p:extLst>
      <p:ext uri="{BB962C8B-B14F-4D97-AF65-F5344CB8AC3E}">
        <p14:creationId xmlns:p14="http://schemas.microsoft.com/office/powerpoint/2010/main" val="160595023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8F7F3"/>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51592BE-763C-467A-BC24-E9ACEFE29DCD}"/>
              </a:ext>
            </a:extLst>
          </p:cNvPr>
          <p:cNvSpPr>
            <a:spLocks noGrp="1"/>
          </p:cNvSpPr>
          <p:nvPr/>
        </p:nvSpPr>
        <p:spPr>
          <a:xfrm>
            <a:off x="704850" y="514350"/>
            <a:ext cx="10572750" cy="685800"/>
          </a:xfrm>
          <a:prstGeom prst="rect">
            <a:avLst/>
          </a:prstGeom>
          <a:noFill/>
          <a:ln w="0">
            <a:noFill/>
          </a:ln>
        </p:spPr>
        <p:txBody>
          <a:bodyPr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3225" b="1">
                <a:solidFill>
                  <a:srgbClr val="15343F"/>
                </a:solidFill>
                <a:latin typeface="Avenir Next"/>
                <a:ea typeface="Avenir Next"/>
                <a:cs typeface="Avenir Next"/>
              </a:defRPr>
            </a:pPr>
            <a:r>
              <a:rPr kumimoji="0" sz="3225" b="1" i="0" u="none" strike="noStrike" kern="1200" cap="none" spc="0" normalizeH="0" baseline="0" noProof="0">
                <a:ln>
                  <a:noFill/>
                </a:ln>
                <a:solidFill>
                  <a:srgbClr val="15343F"/>
                </a:solidFill>
                <a:effectLst/>
                <a:uLnTx/>
                <a:uFillTx/>
                <a:latin typeface="Avenir Next"/>
                <a:ea typeface="Avenir Next"/>
                <a:cs typeface="Avenir Next"/>
              </a:rPr>
              <a:t>How the unit hears from patients</a:t>
            </a:r>
          </a:p>
        </p:txBody>
      </p:sp>
      <p:sp>
        <p:nvSpPr>
          <p:cNvPr id="2" name="Rectangle 1">
            <a:extLst>
              <a:ext uri="{FF2B5EF4-FFF2-40B4-BE49-F238E27FC236}">
                <a16:creationId xmlns:a16="http://schemas.microsoft.com/office/drawing/2014/main" id="{B101288F-CD0B-4EE5-A369-02E5E69B4424}"/>
              </a:ext>
            </a:extLst>
          </p:cNvPr>
          <p:cNvSpPr>
            <a:spLocks noGrp="1"/>
          </p:cNvSpPr>
          <p:nvPr/>
        </p:nvSpPr>
        <p:spPr>
          <a:xfrm>
            <a:off x="11144250" y="6229350"/>
            <a:ext cx="428625" cy="285750"/>
          </a:xfrm>
          <a:prstGeom prst="rect">
            <a:avLst/>
          </a:prstGeom>
          <a:noFill/>
          <a:ln w="0">
            <a:noFill/>
          </a:ln>
        </p:spPr>
        <p:txBody>
          <a:bodyPr anchor="ctr">
            <a:noAutofit/>
          </a:bodyPr>
          <a:lstStyle/>
          <a:p>
            <a:pPr marL="0" marR="0" lvl="0" indent="0" algn="r" defTabSz="914400" rtl="0" eaLnBrk="1" fontAlgn="auto" latinLnBrk="0" hangingPunct="1">
              <a:lnSpc>
                <a:spcPct val="100000"/>
              </a:lnSpc>
              <a:spcBef>
                <a:spcPts val="0"/>
              </a:spcBef>
              <a:spcAft>
                <a:spcPts val="0"/>
              </a:spcAft>
              <a:buClrTx/>
              <a:buSzTx/>
              <a:buFontTx/>
              <a:buNone/>
              <a:tabLst/>
              <a:defRPr sz="1200" b="0">
                <a:solidFill>
                  <a:srgbClr val="5B7075"/>
                </a:solidFill>
                <a:latin typeface="Avenir Next"/>
                <a:ea typeface="Avenir Next"/>
                <a:cs typeface="Avenir Next"/>
              </a:defRPr>
            </a:pPr>
            <a:endParaRPr kumimoji="0" sz="1200" b="0" i="0" u="none" strike="noStrike" kern="1200" cap="none" spc="0" normalizeH="0" baseline="0" noProof="0" dirty="0">
              <a:ln>
                <a:noFill/>
              </a:ln>
              <a:solidFill>
                <a:srgbClr val="5B7075"/>
              </a:solidFill>
              <a:effectLst/>
              <a:uLnTx/>
              <a:uFillTx/>
              <a:latin typeface="Avenir Next"/>
              <a:ea typeface="Avenir Next"/>
              <a:cs typeface="Avenir Next"/>
            </a:endParaRPr>
          </a:p>
        </p:txBody>
      </p:sp>
      <p:sp>
        <p:nvSpPr>
          <p:cNvPr id="3" name="Rectangle 2">
            <a:extLst>
              <a:ext uri="{FF2B5EF4-FFF2-40B4-BE49-F238E27FC236}">
                <a16:creationId xmlns:a16="http://schemas.microsoft.com/office/drawing/2014/main" id="{DC0E0FDC-B5B9-4AAE-914F-9644A9B04DEE}"/>
              </a:ext>
            </a:extLst>
          </p:cNvPr>
          <p:cNvSpPr>
            <a:spLocks noGrp="1"/>
          </p:cNvSpPr>
          <p:nvPr/>
        </p:nvSpPr>
        <p:spPr>
          <a:xfrm>
            <a:off x="704850" y="1533525"/>
            <a:ext cx="1000125" cy="590550"/>
          </a:xfrm>
          <a:prstGeom prst="rect">
            <a:avLst/>
          </a:prstGeom>
          <a:noFill/>
          <a:ln w="0">
            <a:noFill/>
          </a:ln>
        </p:spPr>
        <p:txBody>
          <a:bodyPr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2250" b="1">
                <a:solidFill>
                  <a:srgbClr val="177F82"/>
                </a:solidFill>
                <a:latin typeface="Avenir Next"/>
                <a:ea typeface="Avenir Next"/>
                <a:cs typeface="Avenir Next"/>
              </a:defRPr>
            </a:pPr>
            <a:endParaRPr kumimoji="0" sz="2250" b="1" i="0" u="none" strike="noStrike" kern="1200" cap="none" spc="0" normalizeH="0" baseline="0" noProof="0" dirty="0">
              <a:ln>
                <a:noFill/>
              </a:ln>
              <a:solidFill>
                <a:srgbClr val="177F82"/>
              </a:solidFill>
              <a:effectLst/>
              <a:uLnTx/>
              <a:uFillTx/>
              <a:latin typeface="Avenir Next"/>
              <a:ea typeface="Avenir Next"/>
              <a:cs typeface="Avenir Next"/>
            </a:endParaRPr>
          </a:p>
        </p:txBody>
      </p:sp>
      <p:sp>
        <p:nvSpPr>
          <p:cNvPr id="4" name="Rectangle 3">
            <a:extLst>
              <a:ext uri="{FF2B5EF4-FFF2-40B4-BE49-F238E27FC236}">
                <a16:creationId xmlns:a16="http://schemas.microsoft.com/office/drawing/2014/main" id="{38B045EA-5FF3-41AD-B9D1-281F14A37DBA}"/>
              </a:ext>
            </a:extLst>
          </p:cNvPr>
          <p:cNvSpPr>
            <a:spLocks noGrp="1"/>
          </p:cNvSpPr>
          <p:nvPr/>
        </p:nvSpPr>
        <p:spPr>
          <a:xfrm>
            <a:off x="1762125" y="1514475"/>
            <a:ext cx="8001000" cy="590550"/>
          </a:xfrm>
          <a:prstGeom prst="rect">
            <a:avLst/>
          </a:prstGeom>
          <a:noFill/>
          <a:ln w="0">
            <a:noFill/>
          </a:ln>
        </p:spPr>
        <p:txBody>
          <a:bodyPr anchor="ctr">
            <a:noAutofit/>
          </a:bodyPr>
          <a:lstStyle/>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sz="2850" b="1">
                <a:solidFill>
                  <a:srgbClr val="24343A"/>
                </a:solidFill>
                <a:latin typeface="Avenir Next"/>
                <a:ea typeface="Avenir Next"/>
                <a:cs typeface="Avenir Next"/>
              </a:defRPr>
            </a:pPr>
            <a:r>
              <a:rPr lang="en-US" sz="2550" dirty="0">
                <a:solidFill>
                  <a:srgbClr val="24343A"/>
                </a:solidFill>
                <a:latin typeface="Avenir Next"/>
                <a:ea typeface="Avenir Next"/>
                <a:cs typeface="Avenir Next"/>
              </a:rPr>
              <a:t>Daily rounds</a:t>
            </a:r>
            <a:endParaRPr kumimoji="0" sz="2550" i="0" u="none" strike="noStrike" kern="1200" cap="none" spc="0" normalizeH="0" baseline="0" noProof="0" dirty="0">
              <a:ln>
                <a:noFill/>
              </a:ln>
              <a:solidFill>
                <a:srgbClr val="24343A"/>
              </a:solidFill>
              <a:effectLst/>
              <a:uLnTx/>
              <a:uFillTx/>
              <a:latin typeface="Avenir Next"/>
              <a:ea typeface="Avenir Next"/>
              <a:cs typeface="Avenir Next"/>
            </a:endParaRPr>
          </a:p>
        </p:txBody>
      </p:sp>
      <p:sp>
        <p:nvSpPr>
          <p:cNvPr id="5" name="Rectangle 4">
            <a:extLst>
              <a:ext uri="{FF2B5EF4-FFF2-40B4-BE49-F238E27FC236}">
                <a16:creationId xmlns:a16="http://schemas.microsoft.com/office/drawing/2014/main" id="{887875ED-8344-4857-BEDF-8D920D97F199}"/>
              </a:ext>
            </a:extLst>
          </p:cNvPr>
          <p:cNvSpPr>
            <a:spLocks noGrp="1"/>
          </p:cNvSpPr>
          <p:nvPr/>
        </p:nvSpPr>
        <p:spPr>
          <a:xfrm>
            <a:off x="704850" y="2647950"/>
            <a:ext cx="1000125" cy="590550"/>
          </a:xfrm>
          <a:prstGeom prst="rect">
            <a:avLst/>
          </a:prstGeom>
          <a:noFill/>
          <a:ln w="0">
            <a:noFill/>
          </a:ln>
        </p:spPr>
        <p:txBody>
          <a:bodyPr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2250" b="1">
                <a:solidFill>
                  <a:srgbClr val="177F82"/>
                </a:solidFill>
                <a:latin typeface="Avenir Next"/>
                <a:ea typeface="Avenir Next"/>
                <a:cs typeface="Avenir Next"/>
              </a:defRPr>
            </a:pPr>
            <a:endParaRPr kumimoji="0" sz="2250" b="1" i="0" u="none" strike="noStrike" kern="1200" cap="none" spc="0" normalizeH="0" baseline="0" noProof="0" dirty="0">
              <a:ln>
                <a:noFill/>
              </a:ln>
              <a:solidFill>
                <a:srgbClr val="177F82"/>
              </a:solidFill>
              <a:effectLst/>
              <a:uLnTx/>
              <a:uFillTx/>
              <a:latin typeface="Avenir Next"/>
              <a:ea typeface="Avenir Next"/>
              <a:cs typeface="Avenir Next"/>
            </a:endParaRPr>
          </a:p>
        </p:txBody>
      </p:sp>
      <p:sp>
        <p:nvSpPr>
          <p:cNvPr id="6" name="Rectangle 5">
            <a:extLst>
              <a:ext uri="{FF2B5EF4-FFF2-40B4-BE49-F238E27FC236}">
                <a16:creationId xmlns:a16="http://schemas.microsoft.com/office/drawing/2014/main" id="{6D6898C4-3719-45AF-A498-FEF4F384C9AE}"/>
              </a:ext>
            </a:extLst>
          </p:cNvPr>
          <p:cNvSpPr>
            <a:spLocks noGrp="1"/>
          </p:cNvSpPr>
          <p:nvPr/>
        </p:nvSpPr>
        <p:spPr>
          <a:xfrm>
            <a:off x="1762125" y="2628900"/>
            <a:ext cx="8858250" cy="590550"/>
          </a:xfrm>
          <a:prstGeom prst="rect">
            <a:avLst/>
          </a:prstGeom>
          <a:noFill/>
          <a:ln w="0">
            <a:noFill/>
          </a:ln>
        </p:spPr>
        <p:txBody>
          <a:bodyPr anchor="ctr">
            <a:noAutofit/>
          </a:bodyPr>
          <a:lstStyle/>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sz="2850" b="1">
                <a:solidFill>
                  <a:srgbClr val="24343A"/>
                </a:solidFill>
                <a:latin typeface="Avenir Next"/>
                <a:ea typeface="Avenir Next"/>
                <a:cs typeface="Avenir Next"/>
              </a:defRPr>
            </a:pPr>
            <a:r>
              <a:rPr kumimoji="0" sz="2550" b="1" i="0" u="none" strike="noStrike" kern="1200" cap="none" spc="0" normalizeH="0" baseline="0" noProof="0" dirty="0">
                <a:ln>
                  <a:noFill/>
                </a:ln>
                <a:solidFill>
                  <a:srgbClr val="24343A"/>
                </a:solidFill>
                <a:effectLst/>
                <a:uLnTx/>
                <a:uFillTx/>
                <a:latin typeface="Avenir Next"/>
                <a:ea typeface="Avenir Next"/>
                <a:cs typeface="Avenir Next"/>
              </a:rPr>
              <a:t>Patient relations concerns</a:t>
            </a:r>
          </a:p>
        </p:txBody>
      </p:sp>
      <p:sp>
        <p:nvSpPr>
          <p:cNvPr id="7" name="Rectangle 6">
            <a:extLst>
              <a:ext uri="{FF2B5EF4-FFF2-40B4-BE49-F238E27FC236}">
                <a16:creationId xmlns:a16="http://schemas.microsoft.com/office/drawing/2014/main" id="{0E833EFD-410C-4C99-B9E9-86802DBB9157}"/>
              </a:ext>
            </a:extLst>
          </p:cNvPr>
          <p:cNvSpPr>
            <a:spLocks noGrp="1"/>
          </p:cNvSpPr>
          <p:nvPr/>
        </p:nvSpPr>
        <p:spPr>
          <a:xfrm>
            <a:off x="704850" y="3762375"/>
            <a:ext cx="1000125" cy="590550"/>
          </a:xfrm>
          <a:prstGeom prst="rect">
            <a:avLst/>
          </a:prstGeom>
          <a:noFill/>
          <a:ln w="0">
            <a:noFill/>
          </a:ln>
        </p:spPr>
        <p:txBody>
          <a:bodyPr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2250" b="1">
                <a:solidFill>
                  <a:srgbClr val="177F82"/>
                </a:solidFill>
                <a:latin typeface="Avenir Next"/>
                <a:ea typeface="Avenir Next"/>
                <a:cs typeface="Avenir Next"/>
              </a:defRPr>
            </a:pPr>
            <a:endParaRPr kumimoji="0" sz="2250" b="1" i="0" u="none" strike="noStrike" kern="1200" cap="none" spc="0" normalizeH="0" baseline="0" noProof="0" dirty="0">
              <a:ln>
                <a:noFill/>
              </a:ln>
              <a:solidFill>
                <a:srgbClr val="177F82"/>
              </a:solidFill>
              <a:effectLst/>
              <a:uLnTx/>
              <a:uFillTx/>
              <a:latin typeface="Avenir Next"/>
              <a:ea typeface="Avenir Next"/>
              <a:cs typeface="Avenir Next"/>
            </a:endParaRPr>
          </a:p>
        </p:txBody>
      </p:sp>
      <p:sp>
        <p:nvSpPr>
          <p:cNvPr id="8" name="Rectangle 7">
            <a:extLst>
              <a:ext uri="{FF2B5EF4-FFF2-40B4-BE49-F238E27FC236}">
                <a16:creationId xmlns:a16="http://schemas.microsoft.com/office/drawing/2014/main" id="{E2053D9A-0E96-45F0-83E7-667D33CA91D2}"/>
              </a:ext>
            </a:extLst>
          </p:cNvPr>
          <p:cNvSpPr>
            <a:spLocks noGrp="1"/>
          </p:cNvSpPr>
          <p:nvPr/>
        </p:nvSpPr>
        <p:spPr>
          <a:xfrm>
            <a:off x="1762125" y="3743325"/>
            <a:ext cx="8858250" cy="590550"/>
          </a:xfrm>
          <a:prstGeom prst="rect">
            <a:avLst/>
          </a:prstGeom>
          <a:noFill/>
          <a:ln w="0">
            <a:noFill/>
          </a:ln>
        </p:spPr>
        <p:txBody>
          <a:bodyPr anchor="ctr">
            <a:noAutofit/>
          </a:bodyPr>
          <a:lstStyle/>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sz="2850" b="1">
                <a:solidFill>
                  <a:srgbClr val="24343A"/>
                </a:solidFill>
                <a:latin typeface="Avenir Next"/>
                <a:ea typeface="Avenir Next"/>
                <a:cs typeface="Avenir Next"/>
              </a:defRPr>
            </a:pPr>
            <a:r>
              <a:rPr kumimoji="0" sz="2550" b="1" i="0" u="none" strike="noStrike" kern="1200" cap="none" spc="0" normalizeH="0" baseline="0" noProof="0" dirty="0">
                <a:ln>
                  <a:noFill/>
                </a:ln>
                <a:solidFill>
                  <a:srgbClr val="24343A"/>
                </a:solidFill>
                <a:effectLst/>
                <a:uLnTx/>
                <a:uFillTx/>
                <a:latin typeface="Avenir Next"/>
                <a:ea typeface="Avenir Next"/>
                <a:cs typeface="Avenir Next"/>
              </a:rPr>
              <a:t>Surveys after discharge</a:t>
            </a:r>
          </a:p>
        </p:txBody>
      </p:sp>
      <p:sp>
        <p:nvSpPr>
          <p:cNvPr id="9" name="Rectangle 8">
            <a:extLst>
              <a:ext uri="{FF2B5EF4-FFF2-40B4-BE49-F238E27FC236}">
                <a16:creationId xmlns:a16="http://schemas.microsoft.com/office/drawing/2014/main" id="{83BF2F5C-AE0A-4EC7-9003-357564CA31C0}"/>
              </a:ext>
            </a:extLst>
          </p:cNvPr>
          <p:cNvSpPr>
            <a:spLocks noGrp="1"/>
          </p:cNvSpPr>
          <p:nvPr/>
        </p:nvSpPr>
        <p:spPr>
          <a:xfrm>
            <a:off x="1762125" y="5191125"/>
            <a:ext cx="8620125" cy="523875"/>
          </a:xfrm>
          <a:prstGeom prst="rect">
            <a:avLst/>
          </a:prstGeom>
          <a:noFill/>
          <a:ln w="0">
            <a:noFill/>
          </a:ln>
        </p:spPr>
        <p:txBody>
          <a:bodyPr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1875" b="0">
                <a:solidFill>
                  <a:srgbClr val="5B7075"/>
                </a:solidFill>
                <a:latin typeface="Avenir Next"/>
                <a:ea typeface="Avenir Next"/>
                <a:cs typeface="Avenir Next"/>
              </a:defRPr>
            </a:pPr>
            <a:r>
              <a:rPr kumimoji="0" sz="1875" b="0" i="0" u="none" strike="noStrike" kern="1200" cap="none" spc="0" normalizeH="0" baseline="0" noProof="0">
                <a:ln>
                  <a:noFill/>
                </a:ln>
                <a:solidFill>
                  <a:srgbClr val="5B7075"/>
                </a:solidFill>
                <a:effectLst/>
                <a:uLnTx/>
                <a:uFillTx/>
                <a:latin typeface="Avenir Next"/>
                <a:ea typeface="Avenir Next"/>
                <a:cs typeface="Avenir Next"/>
              </a:rPr>
              <a:t>Read the rating together with the written comment.</a:t>
            </a:r>
          </a:p>
        </p:txBody>
      </p:sp>
    </p:spTree>
    <p:extLst>
      <p:ext uri="{BB962C8B-B14F-4D97-AF65-F5344CB8AC3E}">
        <p14:creationId xmlns:p14="http://schemas.microsoft.com/office/powerpoint/2010/main" val="17418985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8F7F3"/>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0132E2C-DD9C-4EB0-AA0C-72DF4793DFA4}"/>
              </a:ext>
            </a:extLst>
          </p:cNvPr>
          <p:cNvSpPr>
            <a:spLocks noGrp="1"/>
          </p:cNvSpPr>
          <p:nvPr/>
        </p:nvSpPr>
        <p:spPr>
          <a:xfrm>
            <a:off x="704850" y="514350"/>
            <a:ext cx="10572750" cy="685800"/>
          </a:xfrm>
          <a:prstGeom prst="rect">
            <a:avLst/>
          </a:prstGeom>
          <a:noFill/>
          <a:ln w="0">
            <a:noFill/>
          </a:ln>
        </p:spPr>
        <p:txBody>
          <a:bodyPr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3225" b="1">
                <a:solidFill>
                  <a:srgbClr val="15343F"/>
                </a:solidFill>
                <a:latin typeface="Avenir Next"/>
                <a:ea typeface="Avenir Next"/>
                <a:cs typeface="Avenir Next"/>
              </a:defRPr>
            </a:pPr>
            <a:r>
              <a:rPr kumimoji="0" sz="3225" b="1" i="0" u="none" strike="noStrike" kern="1200" cap="none" spc="0" normalizeH="0" baseline="0" noProof="0">
                <a:ln>
                  <a:noFill/>
                </a:ln>
                <a:solidFill>
                  <a:srgbClr val="15343F"/>
                </a:solidFill>
                <a:effectLst/>
                <a:uLnTx/>
                <a:uFillTx/>
                <a:latin typeface="Avenir Next"/>
                <a:ea typeface="Avenir Next"/>
                <a:cs typeface="Avenir Next"/>
              </a:rPr>
              <a:t>How feedback becomes a pattern</a:t>
            </a:r>
          </a:p>
        </p:txBody>
      </p:sp>
      <p:sp>
        <p:nvSpPr>
          <p:cNvPr id="2" name="Rectangle 1">
            <a:extLst>
              <a:ext uri="{FF2B5EF4-FFF2-40B4-BE49-F238E27FC236}">
                <a16:creationId xmlns:a16="http://schemas.microsoft.com/office/drawing/2014/main" id="{C6208CC8-A941-4A86-8B18-B40060C60E05}"/>
              </a:ext>
            </a:extLst>
          </p:cNvPr>
          <p:cNvSpPr>
            <a:spLocks noGrp="1"/>
          </p:cNvSpPr>
          <p:nvPr/>
        </p:nvSpPr>
        <p:spPr>
          <a:xfrm>
            <a:off x="11144250" y="6229350"/>
            <a:ext cx="428625" cy="285750"/>
          </a:xfrm>
          <a:prstGeom prst="rect">
            <a:avLst/>
          </a:prstGeom>
          <a:noFill/>
          <a:ln w="0">
            <a:noFill/>
          </a:ln>
        </p:spPr>
        <p:txBody>
          <a:bodyPr anchor="ctr">
            <a:noAutofit/>
          </a:bodyPr>
          <a:lstStyle/>
          <a:p>
            <a:pPr marL="0" marR="0" lvl="0" indent="0" algn="r" defTabSz="914400" rtl="0" eaLnBrk="1" fontAlgn="auto" latinLnBrk="0" hangingPunct="1">
              <a:lnSpc>
                <a:spcPct val="100000"/>
              </a:lnSpc>
              <a:spcBef>
                <a:spcPts val="0"/>
              </a:spcBef>
              <a:spcAft>
                <a:spcPts val="0"/>
              </a:spcAft>
              <a:buClrTx/>
              <a:buSzTx/>
              <a:buFontTx/>
              <a:buNone/>
              <a:tabLst/>
              <a:defRPr sz="1200" b="0">
                <a:solidFill>
                  <a:srgbClr val="5B7075"/>
                </a:solidFill>
                <a:latin typeface="Avenir Next"/>
                <a:ea typeface="Avenir Next"/>
                <a:cs typeface="Avenir Next"/>
              </a:defRPr>
            </a:pPr>
            <a:endParaRPr kumimoji="0" sz="1200" b="0" i="0" u="none" strike="noStrike" kern="1200" cap="none" spc="0" normalizeH="0" baseline="0" noProof="0" dirty="0">
              <a:ln>
                <a:noFill/>
              </a:ln>
              <a:solidFill>
                <a:srgbClr val="5B7075"/>
              </a:solidFill>
              <a:effectLst/>
              <a:uLnTx/>
              <a:uFillTx/>
              <a:latin typeface="Avenir Next"/>
              <a:ea typeface="Avenir Next"/>
              <a:cs typeface="Avenir Next"/>
            </a:endParaRPr>
          </a:p>
        </p:txBody>
      </p:sp>
      <p:sp>
        <p:nvSpPr>
          <p:cNvPr id="3" name="Rectangle 2">
            <a:extLst>
              <a:ext uri="{FF2B5EF4-FFF2-40B4-BE49-F238E27FC236}">
                <a16:creationId xmlns:a16="http://schemas.microsoft.com/office/drawing/2014/main" id="{8F0C72C2-20BC-442C-B130-C51436941E94}"/>
              </a:ext>
            </a:extLst>
          </p:cNvPr>
          <p:cNvSpPr>
            <a:spLocks noGrp="1"/>
          </p:cNvSpPr>
          <p:nvPr/>
        </p:nvSpPr>
        <p:spPr>
          <a:xfrm>
            <a:off x="742950" y="1562100"/>
            <a:ext cx="10382250" cy="3268980"/>
          </a:xfrm>
          <a:prstGeom prst="rect">
            <a:avLst/>
          </a:prstGeom>
          <a:noFill/>
          <a:ln w="0">
            <a:noFill/>
          </a:ln>
        </p:spPr>
        <p:txBody>
          <a:bodyPr anchor="ctr">
            <a:noAutofit/>
          </a:bodyPr>
          <a:lstStyle/>
          <a:p>
            <a:pPr marL="520700" marR="0" lvl="0" indent="-342900" algn="l" defTabSz="914400" rtl="0" eaLnBrk="1" fontAlgn="auto" latinLnBrk="0" hangingPunct="1">
              <a:lnSpc>
                <a:spcPct val="100000"/>
              </a:lnSpc>
              <a:spcBef>
                <a:spcPts val="0"/>
              </a:spcBef>
              <a:spcAft>
                <a:spcPts val="1600"/>
              </a:spcAft>
              <a:buClrTx/>
              <a:buSzPct val="120000"/>
              <a:buFont typeface="Arial" panose="020B0604020202020204" pitchFamily="34" charset="0"/>
              <a:buChar char="•"/>
              <a:tabLst/>
              <a:defRPr sz="2325">
                <a:solidFill>
                  <a:srgbClr val="24343A"/>
                </a:solidFill>
                <a:latin typeface="Avenir Next"/>
                <a:ea typeface="Avenir Next"/>
                <a:cs typeface="Avenir Next"/>
              </a:defRPr>
            </a:pPr>
            <a:r>
              <a:rPr kumimoji="0" sz="2550" b="0" i="0" u="none" strike="noStrike" kern="1200" cap="none" spc="0" normalizeH="0" baseline="0" noProof="0" dirty="0">
                <a:ln>
                  <a:noFill/>
                </a:ln>
                <a:solidFill>
                  <a:srgbClr val="24343A"/>
                </a:solidFill>
                <a:effectLst/>
                <a:uLnTx/>
                <a:uFillTx/>
                <a:latin typeface="Avenir Next"/>
                <a:ea typeface="Avenir Next"/>
                <a:cs typeface="Avenir Next"/>
              </a:rPr>
              <a:t>A rating points to a concern.</a:t>
            </a:r>
            <a:endParaRPr kumimoji="0" lang="en-US" sz="2550" b="0" i="0" u="none" strike="noStrike" kern="1200" cap="none" spc="0" normalizeH="0" baseline="0" noProof="0" dirty="0">
              <a:ln>
                <a:noFill/>
              </a:ln>
              <a:solidFill>
                <a:srgbClr val="24343A"/>
              </a:solidFill>
              <a:effectLst/>
              <a:uLnTx/>
              <a:uFillTx/>
              <a:latin typeface="Avenir Next"/>
              <a:ea typeface="Avenir Next"/>
              <a:cs typeface="Avenir Next"/>
            </a:endParaRPr>
          </a:p>
          <a:p>
            <a:pPr marL="520700" marR="0" lvl="0" indent="-342900" algn="l" defTabSz="914400" rtl="0" eaLnBrk="1" fontAlgn="auto" latinLnBrk="0" hangingPunct="1">
              <a:lnSpc>
                <a:spcPct val="100000"/>
              </a:lnSpc>
              <a:spcBef>
                <a:spcPts val="0"/>
              </a:spcBef>
              <a:spcAft>
                <a:spcPts val="1600"/>
              </a:spcAft>
              <a:buClrTx/>
              <a:buSzPct val="120000"/>
              <a:buFont typeface="Arial" panose="020B0604020202020204" pitchFamily="34" charset="0"/>
              <a:buChar char="•"/>
              <a:tabLst/>
              <a:defRPr sz="2325">
                <a:solidFill>
                  <a:srgbClr val="24343A"/>
                </a:solidFill>
                <a:latin typeface="Avenir Next"/>
                <a:ea typeface="Avenir Next"/>
                <a:cs typeface="Avenir Next"/>
              </a:defRPr>
            </a:pPr>
            <a:r>
              <a:rPr kumimoji="0" sz="2550" b="0" i="0" u="none" strike="noStrike" kern="1200" cap="none" spc="0" normalizeH="0" baseline="0" noProof="0" dirty="0">
                <a:ln>
                  <a:noFill/>
                </a:ln>
                <a:solidFill>
                  <a:srgbClr val="24343A"/>
                </a:solidFill>
                <a:effectLst/>
                <a:uLnTx/>
                <a:uFillTx/>
                <a:latin typeface="Avenir Next"/>
                <a:ea typeface="Avenir Next"/>
                <a:cs typeface="Avenir Next"/>
              </a:rPr>
              <a:t>A written comment helps explain it.</a:t>
            </a:r>
            <a:endParaRPr kumimoji="0" lang="en-US" sz="2550" b="0" i="0" u="none" strike="noStrike" kern="1200" cap="none" spc="0" normalizeH="0" baseline="0" noProof="0" dirty="0">
              <a:ln>
                <a:noFill/>
              </a:ln>
              <a:solidFill>
                <a:srgbClr val="24343A"/>
              </a:solidFill>
              <a:effectLst/>
              <a:uLnTx/>
              <a:uFillTx/>
              <a:latin typeface="Avenir Next"/>
              <a:ea typeface="Avenir Next"/>
              <a:cs typeface="Avenir Next"/>
            </a:endParaRPr>
          </a:p>
          <a:p>
            <a:pPr marL="520700" marR="0" lvl="0" indent="-342900" algn="l" defTabSz="914400" rtl="0" eaLnBrk="1" fontAlgn="auto" latinLnBrk="0" hangingPunct="1">
              <a:lnSpc>
                <a:spcPct val="100000"/>
              </a:lnSpc>
              <a:spcBef>
                <a:spcPts val="0"/>
              </a:spcBef>
              <a:spcAft>
                <a:spcPts val="1600"/>
              </a:spcAft>
              <a:buClrTx/>
              <a:buSzPct val="120000"/>
              <a:buFont typeface="Arial" panose="020B0604020202020204" pitchFamily="34" charset="0"/>
              <a:buChar char="•"/>
              <a:tabLst/>
              <a:defRPr sz="2325">
                <a:solidFill>
                  <a:srgbClr val="24343A"/>
                </a:solidFill>
                <a:latin typeface="Avenir Next"/>
                <a:ea typeface="Avenir Next"/>
                <a:cs typeface="Avenir Next"/>
              </a:defRPr>
            </a:pPr>
            <a:r>
              <a:rPr kumimoji="0" sz="2550" b="0" i="0" u="none" strike="noStrike" kern="1200" cap="none" spc="0" normalizeH="0" baseline="0" noProof="0" dirty="0">
                <a:ln>
                  <a:noFill/>
                </a:ln>
                <a:solidFill>
                  <a:srgbClr val="24343A"/>
                </a:solidFill>
                <a:effectLst/>
                <a:uLnTx/>
                <a:uFillTx/>
                <a:latin typeface="Avenir Next"/>
                <a:ea typeface="Avenir Next"/>
                <a:cs typeface="Avenir Next"/>
              </a:rPr>
              <a:t>Unit reports reveal repeated themes over time.</a:t>
            </a:r>
            <a:endParaRPr kumimoji="0" lang="en-US" sz="2550" b="0" i="0" u="none" strike="noStrike" kern="1200" cap="none" spc="0" normalizeH="0" baseline="0" noProof="0" dirty="0">
              <a:ln>
                <a:noFill/>
              </a:ln>
              <a:solidFill>
                <a:srgbClr val="24343A"/>
              </a:solidFill>
              <a:effectLst/>
              <a:uLnTx/>
              <a:uFillTx/>
              <a:latin typeface="Avenir Next"/>
              <a:ea typeface="Avenir Next"/>
              <a:cs typeface="Avenir Next"/>
            </a:endParaRPr>
          </a:p>
          <a:p>
            <a:pPr marL="520700" marR="0" lvl="0" indent="-342900" algn="l" defTabSz="914400" rtl="0" eaLnBrk="1" fontAlgn="auto" latinLnBrk="0" hangingPunct="1">
              <a:lnSpc>
                <a:spcPct val="100000"/>
              </a:lnSpc>
              <a:spcBef>
                <a:spcPts val="0"/>
              </a:spcBef>
              <a:spcAft>
                <a:spcPts val="1600"/>
              </a:spcAft>
              <a:buClrTx/>
              <a:buSzPct val="120000"/>
              <a:buFont typeface="Arial" panose="020B0604020202020204" pitchFamily="34" charset="0"/>
              <a:buChar char="•"/>
              <a:tabLst/>
              <a:defRPr sz="2325">
                <a:solidFill>
                  <a:srgbClr val="24343A"/>
                </a:solidFill>
                <a:latin typeface="Avenir Next"/>
                <a:ea typeface="Avenir Next"/>
                <a:cs typeface="Avenir Next"/>
              </a:defRPr>
            </a:pPr>
            <a:r>
              <a:rPr kumimoji="0" sz="2550" b="0" i="0" u="none" strike="noStrike" kern="1200" cap="none" spc="0" normalizeH="0" baseline="0" noProof="0" dirty="0">
                <a:ln>
                  <a:noFill/>
                </a:ln>
                <a:solidFill>
                  <a:srgbClr val="24343A"/>
                </a:solidFill>
                <a:effectLst/>
                <a:uLnTx/>
                <a:uFillTx/>
                <a:latin typeface="Avenir Next"/>
                <a:ea typeface="Avenir Next"/>
                <a:cs typeface="Avenir Next"/>
              </a:rPr>
              <a:t>One comment alone does not establish a pattern.</a:t>
            </a:r>
          </a:p>
        </p:txBody>
      </p:sp>
    </p:spTree>
    <p:extLst>
      <p:ext uri="{BB962C8B-B14F-4D97-AF65-F5344CB8AC3E}">
        <p14:creationId xmlns:p14="http://schemas.microsoft.com/office/powerpoint/2010/main" val="20647031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8F7F3"/>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C4353370-E496-4F34-9635-6E311A062F1E}"/>
              </a:ext>
            </a:extLst>
          </p:cNvPr>
          <p:cNvSpPr>
            <a:spLocks noGrp="1"/>
          </p:cNvSpPr>
          <p:nvPr/>
        </p:nvSpPr>
        <p:spPr>
          <a:xfrm>
            <a:off x="704850" y="514350"/>
            <a:ext cx="10572750" cy="685800"/>
          </a:xfrm>
          <a:prstGeom prst="rect">
            <a:avLst/>
          </a:prstGeom>
          <a:noFill/>
          <a:ln w="0">
            <a:noFill/>
          </a:ln>
        </p:spPr>
        <p:txBody>
          <a:bodyPr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3225" b="1">
                <a:solidFill>
                  <a:srgbClr val="15343F"/>
                </a:solidFill>
                <a:latin typeface="Avenir Next"/>
                <a:ea typeface="Avenir Next"/>
                <a:cs typeface="Avenir Next"/>
              </a:defRPr>
            </a:pPr>
            <a:r>
              <a:rPr kumimoji="0" sz="3225" b="1" i="0" u="none" strike="noStrike" kern="1200" cap="none" spc="0" normalizeH="0" baseline="0" noProof="0">
                <a:ln>
                  <a:noFill/>
                </a:ln>
                <a:solidFill>
                  <a:srgbClr val="15343F"/>
                </a:solidFill>
                <a:effectLst/>
                <a:uLnTx/>
                <a:uFillTx/>
                <a:latin typeface="Avenir Next"/>
                <a:ea typeface="Avenir Next"/>
                <a:cs typeface="Avenir Next"/>
              </a:rPr>
              <a:t>How results reach the nursing team</a:t>
            </a:r>
          </a:p>
        </p:txBody>
      </p:sp>
      <p:sp>
        <p:nvSpPr>
          <p:cNvPr id="2" name="Rectangle 1">
            <a:extLst>
              <a:ext uri="{FF2B5EF4-FFF2-40B4-BE49-F238E27FC236}">
                <a16:creationId xmlns:a16="http://schemas.microsoft.com/office/drawing/2014/main" id="{D6CFFFF7-1637-4E8D-9CDD-50E8912E6452}"/>
              </a:ext>
            </a:extLst>
          </p:cNvPr>
          <p:cNvSpPr>
            <a:spLocks noGrp="1"/>
          </p:cNvSpPr>
          <p:nvPr/>
        </p:nvSpPr>
        <p:spPr>
          <a:xfrm>
            <a:off x="11144250" y="6229350"/>
            <a:ext cx="428625" cy="285750"/>
          </a:xfrm>
          <a:prstGeom prst="rect">
            <a:avLst/>
          </a:prstGeom>
          <a:noFill/>
          <a:ln w="0">
            <a:noFill/>
          </a:ln>
        </p:spPr>
        <p:txBody>
          <a:bodyPr anchor="ctr">
            <a:noAutofit/>
          </a:bodyPr>
          <a:lstStyle/>
          <a:p>
            <a:pPr marL="0" marR="0" lvl="0" indent="0" algn="r" defTabSz="914400" rtl="0" eaLnBrk="1" fontAlgn="auto" latinLnBrk="0" hangingPunct="1">
              <a:lnSpc>
                <a:spcPct val="100000"/>
              </a:lnSpc>
              <a:spcBef>
                <a:spcPts val="0"/>
              </a:spcBef>
              <a:spcAft>
                <a:spcPts val="0"/>
              </a:spcAft>
              <a:buClrTx/>
              <a:buSzTx/>
              <a:buFontTx/>
              <a:buNone/>
              <a:tabLst/>
              <a:defRPr sz="1200" b="0">
                <a:solidFill>
                  <a:srgbClr val="5B7075"/>
                </a:solidFill>
                <a:latin typeface="Avenir Next"/>
                <a:ea typeface="Avenir Next"/>
                <a:cs typeface="Avenir Next"/>
              </a:defRPr>
            </a:pPr>
            <a:endParaRPr kumimoji="0" sz="1200" b="0" i="0" u="none" strike="noStrike" kern="1200" cap="none" spc="0" normalizeH="0" baseline="0" noProof="0" dirty="0">
              <a:ln>
                <a:noFill/>
              </a:ln>
              <a:solidFill>
                <a:srgbClr val="5B7075"/>
              </a:solidFill>
              <a:effectLst/>
              <a:uLnTx/>
              <a:uFillTx/>
              <a:latin typeface="Avenir Next"/>
              <a:ea typeface="Avenir Next"/>
              <a:cs typeface="Avenir Next"/>
            </a:endParaRPr>
          </a:p>
        </p:txBody>
      </p:sp>
      <p:sp>
        <p:nvSpPr>
          <p:cNvPr id="3" name="Rectangle 2">
            <a:extLst>
              <a:ext uri="{FF2B5EF4-FFF2-40B4-BE49-F238E27FC236}">
                <a16:creationId xmlns:a16="http://schemas.microsoft.com/office/drawing/2014/main" id="{3FC6CEAC-01F4-4326-872C-BFBEC0E91380}"/>
              </a:ext>
            </a:extLst>
          </p:cNvPr>
          <p:cNvSpPr>
            <a:spLocks noGrp="1"/>
          </p:cNvSpPr>
          <p:nvPr/>
        </p:nvSpPr>
        <p:spPr>
          <a:xfrm>
            <a:off x="742950" y="1562100"/>
            <a:ext cx="10382250" cy="3406140"/>
          </a:xfrm>
          <a:prstGeom prst="rect">
            <a:avLst/>
          </a:prstGeom>
          <a:noFill/>
          <a:ln w="0">
            <a:noFill/>
          </a:ln>
        </p:spPr>
        <p:txBody>
          <a:bodyPr anchor="ctr">
            <a:noAutofit/>
          </a:bodyPr>
          <a:lstStyle/>
          <a:p>
            <a:pPr marL="520700" marR="0" lvl="0" indent="-342900" algn="l" defTabSz="914400" rtl="0" eaLnBrk="1" fontAlgn="auto" latinLnBrk="0" hangingPunct="1">
              <a:lnSpc>
                <a:spcPct val="100000"/>
              </a:lnSpc>
              <a:spcBef>
                <a:spcPts val="0"/>
              </a:spcBef>
              <a:spcAft>
                <a:spcPts val="1600"/>
              </a:spcAft>
              <a:buClrTx/>
              <a:buSzPct val="120000"/>
              <a:buFont typeface="Arial" panose="020B0604020202020204" pitchFamily="34" charset="0"/>
              <a:buChar char="•"/>
              <a:tabLst/>
              <a:defRPr sz="2325">
                <a:solidFill>
                  <a:srgbClr val="24343A"/>
                </a:solidFill>
                <a:latin typeface="Avenir Next"/>
                <a:ea typeface="Avenir Next"/>
                <a:cs typeface="Avenir Next"/>
              </a:defRPr>
            </a:pPr>
            <a:r>
              <a:rPr kumimoji="0" sz="2550" b="0" i="0" u="none" strike="noStrike" kern="1200" cap="none" spc="0" normalizeH="0" baseline="0" noProof="0" dirty="0">
                <a:ln>
                  <a:noFill/>
                </a:ln>
                <a:solidFill>
                  <a:srgbClr val="24343A"/>
                </a:solidFill>
                <a:effectLst/>
                <a:uLnTx/>
                <a:uFillTx/>
                <a:latin typeface="Avenir Next"/>
                <a:ea typeface="Avenir Next"/>
                <a:cs typeface="Avenir Next"/>
              </a:rPr>
              <a:t>Unit reports summarize patient feedback.</a:t>
            </a:r>
            <a:endParaRPr kumimoji="0" lang="en-US" sz="2550" b="0" i="0" u="none" strike="noStrike" kern="1200" cap="none" spc="0" normalizeH="0" baseline="0" noProof="0" dirty="0">
              <a:ln>
                <a:noFill/>
              </a:ln>
              <a:solidFill>
                <a:srgbClr val="24343A"/>
              </a:solidFill>
              <a:effectLst/>
              <a:uLnTx/>
              <a:uFillTx/>
              <a:latin typeface="Avenir Next"/>
              <a:ea typeface="Avenir Next"/>
              <a:cs typeface="Avenir Next"/>
            </a:endParaRPr>
          </a:p>
          <a:p>
            <a:pPr marL="520700" marR="0" lvl="0" indent="-342900" algn="l" defTabSz="914400" rtl="0" eaLnBrk="1" fontAlgn="auto" latinLnBrk="0" hangingPunct="1">
              <a:lnSpc>
                <a:spcPct val="100000"/>
              </a:lnSpc>
              <a:spcBef>
                <a:spcPts val="0"/>
              </a:spcBef>
              <a:spcAft>
                <a:spcPts val="1600"/>
              </a:spcAft>
              <a:buClrTx/>
              <a:buSzPct val="120000"/>
              <a:buFont typeface="Arial" panose="020B0604020202020204" pitchFamily="34" charset="0"/>
              <a:buChar char="•"/>
              <a:tabLst/>
              <a:defRPr sz="2325">
                <a:solidFill>
                  <a:srgbClr val="24343A"/>
                </a:solidFill>
                <a:latin typeface="Avenir Next"/>
                <a:ea typeface="Avenir Next"/>
                <a:cs typeface="Avenir Next"/>
              </a:defRPr>
            </a:pPr>
            <a:r>
              <a:rPr kumimoji="0" sz="2550" b="0" i="0" u="none" strike="noStrike" kern="1200" cap="none" spc="0" normalizeH="0" baseline="0" noProof="0" dirty="0">
                <a:ln>
                  <a:noFill/>
                </a:ln>
                <a:solidFill>
                  <a:srgbClr val="24343A"/>
                </a:solidFill>
                <a:effectLst/>
                <a:uLnTx/>
                <a:uFillTx/>
                <a:latin typeface="Avenir Next"/>
                <a:ea typeface="Avenir Next"/>
                <a:cs typeface="Avenir Next"/>
              </a:rPr>
              <a:t>Staff meetings review the results.</a:t>
            </a:r>
            <a:endParaRPr kumimoji="0" lang="en-US" sz="2550" b="0" i="0" u="none" strike="noStrike" kern="1200" cap="none" spc="0" normalizeH="0" baseline="0" noProof="0" dirty="0">
              <a:ln>
                <a:noFill/>
              </a:ln>
              <a:solidFill>
                <a:srgbClr val="24343A"/>
              </a:solidFill>
              <a:effectLst/>
              <a:uLnTx/>
              <a:uFillTx/>
              <a:latin typeface="Avenir Next"/>
              <a:ea typeface="Avenir Next"/>
              <a:cs typeface="Avenir Next"/>
            </a:endParaRPr>
          </a:p>
          <a:p>
            <a:pPr marL="520700" marR="0" lvl="0" indent="-342900" algn="l" defTabSz="914400" rtl="0" eaLnBrk="1" fontAlgn="auto" latinLnBrk="0" hangingPunct="1">
              <a:lnSpc>
                <a:spcPct val="100000"/>
              </a:lnSpc>
              <a:spcBef>
                <a:spcPts val="0"/>
              </a:spcBef>
              <a:spcAft>
                <a:spcPts val="1600"/>
              </a:spcAft>
              <a:buClrTx/>
              <a:buSzPct val="120000"/>
              <a:buFont typeface="Arial" panose="020B0604020202020204" pitchFamily="34" charset="0"/>
              <a:buChar char="•"/>
              <a:tabLst/>
              <a:defRPr sz="2325">
                <a:solidFill>
                  <a:srgbClr val="24343A"/>
                </a:solidFill>
                <a:latin typeface="Avenir Next"/>
                <a:ea typeface="Avenir Next"/>
                <a:cs typeface="Avenir Next"/>
              </a:defRPr>
            </a:pPr>
            <a:r>
              <a:rPr kumimoji="0" sz="2550" b="0" i="0" u="none" strike="noStrike" kern="1200" cap="none" spc="0" normalizeH="0" baseline="0" noProof="0" dirty="0">
                <a:ln>
                  <a:noFill/>
                </a:ln>
                <a:solidFill>
                  <a:srgbClr val="24343A"/>
                </a:solidFill>
                <a:effectLst/>
                <a:uLnTx/>
                <a:uFillTx/>
                <a:latin typeface="Avenir Next"/>
                <a:ea typeface="Avenir Next"/>
                <a:cs typeface="Avenir Next"/>
              </a:rPr>
              <a:t>Shift huddles discuss important themes.</a:t>
            </a:r>
            <a:endParaRPr kumimoji="0" lang="en-US" sz="2550" b="0" i="0" u="none" strike="noStrike" kern="1200" cap="none" spc="0" normalizeH="0" baseline="0" noProof="0" dirty="0">
              <a:ln>
                <a:noFill/>
              </a:ln>
              <a:solidFill>
                <a:srgbClr val="24343A"/>
              </a:solidFill>
              <a:effectLst/>
              <a:uLnTx/>
              <a:uFillTx/>
              <a:latin typeface="Avenir Next"/>
              <a:ea typeface="Avenir Next"/>
              <a:cs typeface="Avenir Next"/>
            </a:endParaRPr>
          </a:p>
          <a:p>
            <a:pPr marL="520700" marR="0" lvl="0" indent="-342900" algn="l" defTabSz="914400" rtl="0" eaLnBrk="1" fontAlgn="auto" latinLnBrk="0" hangingPunct="1">
              <a:lnSpc>
                <a:spcPct val="100000"/>
              </a:lnSpc>
              <a:spcBef>
                <a:spcPts val="0"/>
              </a:spcBef>
              <a:spcAft>
                <a:spcPts val="1600"/>
              </a:spcAft>
              <a:buClrTx/>
              <a:buSzPct val="120000"/>
              <a:buFont typeface="Arial" panose="020B0604020202020204" pitchFamily="34" charset="0"/>
              <a:buChar char="•"/>
              <a:tabLst/>
              <a:defRPr sz="2325">
                <a:solidFill>
                  <a:srgbClr val="24343A"/>
                </a:solidFill>
                <a:latin typeface="Avenir Next"/>
                <a:ea typeface="Avenir Next"/>
                <a:cs typeface="Avenir Next"/>
              </a:defRPr>
            </a:pPr>
            <a:r>
              <a:rPr kumimoji="0" sz="2550" b="0" i="0" u="none" strike="noStrike" kern="1200" cap="none" spc="0" normalizeH="0" baseline="0" noProof="0" dirty="0">
                <a:ln>
                  <a:noFill/>
                </a:ln>
                <a:solidFill>
                  <a:srgbClr val="24343A"/>
                </a:solidFill>
                <a:effectLst/>
                <a:uLnTx/>
                <a:uFillTx/>
                <a:latin typeface="Avenir Next"/>
                <a:ea typeface="Avenir Next"/>
                <a:cs typeface="Avenir Next"/>
              </a:rPr>
              <a:t>Nurses interpret concerns and suggest changes.</a:t>
            </a:r>
          </a:p>
        </p:txBody>
      </p:sp>
    </p:spTree>
    <p:extLst>
      <p:ext uri="{BB962C8B-B14F-4D97-AF65-F5344CB8AC3E}">
        <p14:creationId xmlns:p14="http://schemas.microsoft.com/office/powerpoint/2010/main" val="18568898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8F7F3"/>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38E8BAD-90B9-4166-9B3A-F25AE44CC421}"/>
              </a:ext>
            </a:extLst>
          </p:cNvPr>
          <p:cNvSpPr>
            <a:spLocks noGrp="1"/>
          </p:cNvSpPr>
          <p:nvPr/>
        </p:nvSpPr>
        <p:spPr>
          <a:xfrm>
            <a:off x="704850" y="514350"/>
            <a:ext cx="10572750" cy="685800"/>
          </a:xfrm>
          <a:prstGeom prst="rect">
            <a:avLst/>
          </a:prstGeom>
          <a:noFill/>
          <a:ln w="0">
            <a:noFill/>
          </a:ln>
        </p:spPr>
        <p:txBody>
          <a:bodyPr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3225" b="1">
                <a:solidFill>
                  <a:srgbClr val="15343F"/>
                </a:solidFill>
                <a:latin typeface="Avenir Next"/>
                <a:ea typeface="Avenir Next"/>
                <a:cs typeface="Avenir Next"/>
              </a:defRPr>
            </a:pPr>
            <a:r>
              <a:rPr kumimoji="0" sz="3225" b="1" i="0" u="none" strike="noStrike" kern="1200" cap="none" spc="0" normalizeH="0" baseline="0" noProof="0">
                <a:ln>
                  <a:noFill/>
                </a:ln>
                <a:solidFill>
                  <a:srgbClr val="15343F"/>
                </a:solidFill>
                <a:effectLst/>
                <a:uLnTx/>
                <a:uFillTx/>
                <a:latin typeface="Avenir Next"/>
                <a:ea typeface="Avenir Next"/>
                <a:cs typeface="Avenir Next"/>
              </a:rPr>
              <a:t>The nurse’s role in reliable reporting</a:t>
            </a:r>
          </a:p>
        </p:txBody>
      </p:sp>
      <p:sp>
        <p:nvSpPr>
          <p:cNvPr id="3" name="Rectangle 2">
            <a:extLst>
              <a:ext uri="{FF2B5EF4-FFF2-40B4-BE49-F238E27FC236}">
                <a16:creationId xmlns:a16="http://schemas.microsoft.com/office/drawing/2014/main" id="{8D070FB5-23CE-4404-8ABD-0AEC374322AC}"/>
              </a:ext>
            </a:extLst>
          </p:cNvPr>
          <p:cNvSpPr>
            <a:spLocks noGrp="1"/>
          </p:cNvSpPr>
          <p:nvPr/>
        </p:nvSpPr>
        <p:spPr>
          <a:xfrm>
            <a:off x="714375" y="1714500"/>
            <a:ext cx="4333875" cy="628650"/>
          </a:xfrm>
          <a:prstGeom prst="rect">
            <a:avLst/>
          </a:prstGeom>
          <a:noFill/>
          <a:ln w="0">
            <a:noFill/>
          </a:ln>
        </p:spPr>
        <p:txBody>
          <a:bodyPr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2925" b="1">
                <a:solidFill>
                  <a:srgbClr val="177F82"/>
                </a:solidFill>
                <a:latin typeface="Avenir Next"/>
                <a:ea typeface="Avenir Next"/>
                <a:cs typeface="Avenir Next"/>
              </a:defRPr>
            </a:pPr>
            <a:r>
              <a:rPr kumimoji="0" sz="2925" b="1" i="0" u="none" strike="noStrike" kern="1200" cap="none" spc="0" normalizeH="0" baseline="0" noProof="0">
                <a:ln>
                  <a:noFill/>
                </a:ln>
                <a:solidFill>
                  <a:srgbClr val="177F82"/>
                </a:solidFill>
                <a:effectLst/>
                <a:uLnTx/>
                <a:uFillTx/>
                <a:latin typeface="Avenir Next"/>
                <a:ea typeface="Avenir Next"/>
                <a:cs typeface="Avenir Next"/>
              </a:rPr>
              <a:t>During care</a:t>
            </a:r>
          </a:p>
        </p:txBody>
      </p:sp>
      <p:sp>
        <p:nvSpPr>
          <p:cNvPr id="4" name="Rectangle 3">
            <a:extLst>
              <a:ext uri="{FF2B5EF4-FFF2-40B4-BE49-F238E27FC236}">
                <a16:creationId xmlns:a16="http://schemas.microsoft.com/office/drawing/2014/main" id="{EA8C9141-E52E-40C0-97B6-084B1AD2DD38}"/>
              </a:ext>
            </a:extLst>
          </p:cNvPr>
          <p:cNvSpPr>
            <a:spLocks noGrp="1"/>
          </p:cNvSpPr>
          <p:nvPr/>
        </p:nvSpPr>
        <p:spPr>
          <a:xfrm>
            <a:off x="714375" y="2524125"/>
            <a:ext cx="4572000" cy="2247900"/>
          </a:xfrm>
          <a:prstGeom prst="rect">
            <a:avLst/>
          </a:prstGeom>
          <a:noFill/>
          <a:ln w="0">
            <a:noFill/>
          </a:ln>
        </p:spPr>
        <p:txBody>
          <a:bodyPr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2100" b="0">
                <a:solidFill>
                  <a:srgbClr val="24343A"/>
                </a:solidFill>
                <a:latin typeface="Avenir Next"/>
                <a:ea typeface="Avenir Next"/>
                <a:cs typeface="Avenir Next"/>
              </a:defRPr>
            </a:pPr>
            <a:r>
              <a:rPr kumimoji="0" sz="2100" b="0" i="0" u="none" strike="noStrike" kern="1200" cap="none" spc="0" normalizeH="0" baseline="0" noProof="0">
                <a:ln>
                  <a:noFill/>
                </a:ln>
                <a:solidFill>
                  <a:srgbClr val="24343A"/>
                </a:solidFill>
                <a:effectLst/>
                <a:uLnTx/>
                <a:uFillTx/>
                <a:latin typeface="Avenir Next"/>
                <a:ea typeface="Avenir Next"/>
                <a:cs typeface="Avenir Next"/>
              </a:rPr>
              <a:t>Listen to concerns</a:t>
            </a:r>
          </a:p>
          <a:p>
            <a:pPr marL="0" marR="0" lvl="0" indent="0" algn="l" defTabSz="914400" rtl="0" eaLnBrk="1" fontAlgn="auto" latinLnBrk="0" hangingPunct="1">
              <a:lnSpc>
                <a:spcPct val="100000"/>
              </a:lnSpc>
              <a:spcBef>
                <a:spcPts val="0"/>
              </a:spcBef>
              <a:spcAft>
                <a:spcPts val="0"/>
              </a:spcAft>
              <a:buClrTx/>
              <a:buSzTx/>
              <a:buFontTx/>
              <a:buNone/>
              <a:tabLst/>
              <a:defRPr sz="2100" b="0">
                <a:solidFill>
                  <a:srgbClr val="24343A"/>
                </a:solidFill>
                <a:latin typeface="Avenir Next"/>
                <a:ea typeface="Avenir Next"/>
                <a:cs typeface="Avenir Next"/>
              </a:defRPr>
            </a:pPr>
            <a:r>
              <a:rPr kumimoji="0" sz="2100" b="0" i="0" u="none" strike="noStrike" kern="1200" cap="none" spc="0" normalizeH="0" baseline="0" noProof="0">
                <a:ln>
                  <a:noFill/>
                </a:ln>
                <a:solidFill>
                  <a:srgbClr val="24343A"/>
                </a:solidFill>
                <a:effectLst/>
                <a:uLnTx/>
                <a:uFillTx/>
                <a:latin typeface="Avenir Next"/>
                <a:ea typeface="Avenir Next"/>
                <a:cs typeface="Avenir Next"/>
              </a:rPr>
              <a:t>Clarify the care plan</a:t>
            </a:r>
          </a:p>
          <a:p>
            <a:pPr marL="0" marR="0" lvl="0" indent="0" algn="l" defTabSz="914400" rtl="0" eaLnBrk="1" fontAlgn="auto" latinLnBrk="0" hangingPunct="1">
              <a:lnSpc>
                <a:spcPct val="100000"/>
              </a:lnSpc>
              <a:spcBef>
                <a:spcPts val="0"/>
              </a:spcBef>
              <a:spcAft>
                <a:spcPts val="0"/>
              </a:spcAft>
              <a:buClrTx/>
              <a:buSzTx/>
              <a:buFontTx/>
              <a:buNone/>
              <a:tabLst/>
              <a:defRPr sz="2100" b="0">
                <a:solidFill>
                  <a:srgbClr val="24343A"/>
                </a:solidFill>
                <a:latin typeface="Avenir Next"/>
                <a:ea typeface="Avenir Next"/>
                <a:cs typeface="Avenir Next"/>
              </a:defRPr>
            </a:pPr>
            <a:r>
              <a:rPr kumimoji="0" sz="2100" b="0" i="0" u="none" strike="noStrike" kern="1200" cap="none" spc="0" normalizeH="0" baseline="0" noProof="0">
                <a:ln>
                  <a:noFill/>
                </a:ln>
                <a:solidFill>
                  <a:srgbClr val="24343A"/>
                </a:solidFill>
                <a:effectLst/>
                <a:uLnTx/>
                <a:uFillTx/>
                <a:latin typeface="Avenir Next"/>
                <a:ea typeface="Avenir Next"/>
                <a:cs typeface="Avenir Next"/>
              </a:rPr>
              <a:t>Document through the approved process</a:t>
            </a:r>
          </a:p>
        </p:txBody>
      </p:sp>
      <p:sp>
        <p:nvSpPr>
          <p:cNvPr id="5" name="Rectangle 4">
            <a:extLst>
              <a:ext uri="{FF2B5EF4-FFF2-40B4-BE49-F238E27FC236}">
                <a16:creationId xmlns:a16="http://schemas.microsoft.com/office/drawing/2014/main" id="{C0063D89-559A-4C93-9E4D-1CCB4AACA9D6}"/>
              </a:ext>
            </a:extLst>
          </p:cNvPr>
          <p:cNvSpPr>
            <a:spLocks noGrp="1"/>
          </p:cNvSpPr>
          <p:nvPr/>
        </p:nvSpPr>
        <p:spPr>
          <a:xfrm>
            <a:off x="6410325" y="1714500"/>
            <a:ext cx="4762500" cy="628650"/>
          </a:xfrm>
          <a:prstGeom prst="rect">
            <a:avLst/>
          </a:prstGeom>
          <a:noFill/>
          <a:ln w="0">
            <a:noFill/>
          </a:ln>
        </p:spPr>
        <p:txBody>
          <a:bodyPr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2925" b="1">
                <a:solidFill>
                  <a:srgbClr val="177F82"/>
                </a:solidFill>
                <a:latin typeface="Avenir Next"/>
                <a:ea typeface="Avenir Next"/>
                <a:cs typeface="Avenir Next"/>
              </a:defRPr>
            </a:pPr>
            <a:r>
              <a:rPr kumimoji="0" sz="2925" b="1" i="0" u="none" strike="noStrike" kern="1200" cap="none" spc="0" normalizeH="0" baseline="0" noProof="0">
                <a:ln>
                  <a:noFill/>
                </a:ln>
                <a:solidFill>
                  <a:srgbClr val="177F82"/>
                </a:solidFill>
                <a:effectLst/>
                <a:uLnTx/>
                <a:uFillTx/>
                <a:latin typeface="Avenir Next"/>
                <a:ea typeface="Avenir Next"/>
                <a:cs typeface="Avenir Next"/>
              </a:rPr>
              <a:t>When results return</a:t>
            </a:r>
          </a:p>
        </p:txBody>
      </p:sp>
      <p:sp>
        <p:nvSpPr>
          <p:cNvPr id="6" name="Rectangle 5">
            <a:extLst>
              <a:ext uri="{FF2B5EF4-FFF2-40B4-BE49-F238E27FC236}">
                <a16:creationId xmlns:a16="http://schemas.microsoft.com/office/drawing/2014/main" id="{D628CA39-EF1B-4484-84D2-3DD1DF361DE6}"/>
              </a:ext>
            </a:extLst>
          </p:cNvPr>
          <p:cNvSpPr>
            <a:spLocks noGrp="1"/>
          </p:cNvSpPr>
          <p:nvPr/>
        </p:nvSpPr>
        <p:spPr>
          <a:xfrm>
            <a:off x="6410325" y="2524125"/>
            <a:ext cx="4714875" cy="2247900"/>
          </a:xfrm>
          <a:prstGeom prst="rect">
            <a:avLst/>
          </a:prstGeom>
          <a:noFill/>
          <a:ln w="0">
            <a:noFill/>
          </a:ln>
        </p:spPr>
        <p:txBody>
          <a:bodyPr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2100" b="0">
                <a:solidFill>
                  <a:srgbClr val="24343A"/>
                </a:solidFill>
                <a:latin typeface="Avenir Next"/>
                <a:ea typeface="Avenir Next"/>
                <a:cs typeface="Avenir Next"/>
              </a:defRPr>
            </a:pPr>
            <a:r>
              <a:rPr kumimoji="0" sz="2100" b="0" i="0" u="none" strike="noStrike" kern="1200" cap="none" spc="0" normalizeH="0" baseline="0" noProof="0">
                <a:ln>
                  <a:noFill/>
                </a:ln>
                <a:solidFill>
                  <a:srgbClr val="24343A"/>
                </a:solidFill>
                <a:effectLst/>
                <a:uLnTx/>
                <a:uFillTx/>
                <a:latin typeface="Avenir Next"/>
                <a:ea typeface="Avenir Next"/>
                <a:cs typeface="Avenir Next"/>
              </a:rPr>
              <a:t>Explain the care context</a:t>
            </a:r>
          </a:p>
          <a:p>
            <a:pPr marL="0" marR="0" lvl="0" indent="0" algn="l" defTabSz="914400" rtl="0" eaLnBrk="1" fontAlgn="auto" latinLnBrk="0" hangingPunct="1">
              <a:lnSpc>
                <a:spcPct val="100000"/>
              </a:lnSpc>
              <a:spcBef>
                <a:spcPts val="0"/>
              </a:spcBef>
              <a:spcAft>
                <a:spcPts val="0"/>
              </a:spcAft>
              <a:buClrTx/>
              <a:buSzTx/>
              <a:buFontTx/>
              <a:buNone/>
              <a:tabLst/>
              <a:defRPr sz="2100" b="0">
                <a:solidFill>
                  <a:srgbClr val="24343A"/>
                </a:solidFill>
                <a:latin typeface="Avenir Next"/>
                <a:ea typeface="Avenir Next"/>
                <a:cs typeface="Avenir Next"/>
              </a:defRPr>
            </a:pPr>
            <a:r>
              <a:rPr kumimoji="0" sz="2100" b="0" i="0" u="none" strike="noStrike" kern="1200" cap="none" spc="0" normalizeH="0" baseline="0" noProof="0">
                <a:ln>
                  <a:noFill/>
                </a:ln>
                <a:solidFill>
                  <a:srgbClr val="24343A"/>
                </a:solidFill>
                <a:effectLst/>
                <a:uLnTx/>
                <a:uFillTx/>
                <a:latin typeface="Avenir Next"/>
                <a:ea typeface="Avenir Next"/>
                <a:cs typeface="Avenir Next"/>
              </a:rPr>
              <a:t>Identify repeated problems</a:t>
            </a:r>
          </a:p>
          <a:p>
            <a:pPr marL="0" marR="0" lvl="0" indent="0" algn="l" defTabSz="914400" rtl="0" eaLnBrk="1" fontAlgn="auto" latinLnBrk="0" hangingPunct="1">
              <a:lnSpc>
                <a:spcPct val="100000"/>
              </a:lnSpc>
              <a:spcBef>
                <a:spcPts val="0"/>
              </a:spcBef>
              <a:spcAft>
                <a:spcPts val="0"/>
              </a:spcAft>
              <a:buClrTx/>
              <a:buSzTx/>
              <a:buFontTx/>
              <a:buNone/>
              <a:tabLst/>
              <a:defRPr sz="2100" b="0">
                <a:solidFill>
                  <a:srgbClr val="24343A"/>
                </a:solidFill>
                <a:latin typeface="Avenir Next"/>
                <a:ea typeface="Avenir Next"/>
                <a:cs typeface="Avenir Next"/>
              </a:defRPr>
            </a:pPr>
            <a:r>
              <a:rPr kumimoji="0" sz="2100" b="0" i="0" u="none" strike="noStrike" kern="1200" cap="none" spc="0" normalizeH="0" baseline="0" noProof="0">
                <a:ln>
                  <a:noFill/>
                </a:ln>
                <a:solidFill>
                  <a:srgbClr val="24343A"/>
                </a:solidFill>
                <a:effectLst/>
                <a:uLnTx/>
                <a:uFillTx/>
                <a:latin typeface="Avenir Next"/>
                <a:ea typeface="Avenir Next"/>
                <a:cs typeface="Avenir Next"/>
              </a:rPr>
              <a:t>Suggest a change in practice</a:t>
            </a:r>
          </a:p>
        </p:txBody>
      </p:sp>
      <p:sp>
        <p:nvSpPr>
          <p:cNvPr id="7" name="Rectangle 6">
            <a:extLst>
              <a:ext uri="{FF2B5EF4-FFF2-40B4-BE49-F238E27FC236}">
                <a16:creationId xmlns:a16="http://schemas.microsoft.com/office/drawing/2014/main" id="{8159FE9C-FA32-402D-83FA-6534FF67295F}"/>
              </a:ext>
            </a:extLst>
          </p:cNvPr>
          <p:cNvSpPr>
            <a:spLocks noGrp="1"/>
          </p:cNvSpPr>
          <p:nvPr/>
        </p:nvSpPr>
        <p:spPr>
          <a:xfrm>
            <a:off x="714375" y="5381625"/>
            <a:ext cx="9810750" cy="523875"/>
          </a:xfrm>
          <a:prstGeom prst="rect">
            <a:avLst/>
          </a:prstGeom>
          <a:noFill/>
          <a:ln w="0">
            <a:noFill/>
          </a:ln>
        </p:spPr>
        <p:txBody>
          <a:bodyPr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1800" b="0">
                <a:solidFill>
                  <a:srgbClr val="5B7075"/>
                </a:solidFill>
                <a:latin typeface="Avenir Next"/>
                <a:ea typeface="Avenir Next"/>
                <a:cs typeface="Avenir Next"/>
              </a:defRPr>
            </a:pPr>
            <a:r>
              <a:rPr kumimoji="0" sz="1800" b="0" i="0" u="none" strike="noStrike" kern="1200" cap="none" spc="0" normalizeH="0" baseline="0" noProof="0">
                <a:ln>
                  <a:noFill/>
                </a:ln>
                <a:solidFill>
                  <a:srgbClr val="5B7075"/>
                </a:solidFill>
                <a:effectLst/>
                <a:uLnTx/>
                <a:uFillTx/>
                <a:latin typeface="Avenir Next"/>
                <a:ea typeface="Avenir Next"/>
                <a:cs typeface="Avenir Next"/>
              </a:rPr>
              <a:t>Patients report their own survey ratings.</a:t>
            </a:r>
          </a:p>
        </p:txBody>
      </p:sp>
    </p:spTree>
    <p:extLst>
      <p:ext uri="{BB962C8B-B14F-4D97-AF65-F5344CB8AC3E}">
        <p14:creationId xmlns:p14="http://schemas.microsoft.com/office/powerpoint/2010/main" val="132491077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8F7F3"/>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C1635C0-E464-4264-A6A6-FA5154C6E677}"/>
              </a:ext>
            </a:extLst>
          </p:cNvPr>
          <p:cNvSpPr>
            <a:spLocks noGrp="1"/>
          </p:cNvSpPr>
          <p:nvPr/>
        </p:nvSpPr>
        <p:spPr>
          <a:xfrm>
            <a:off x="704850" y="514350"/>
            <a:ext cx="10572750" cy="685800"/>
          </a:xfrm>
          <a:prstGeom prst="rect">
            <a:avLst/>
          </a:prstGeom>
          <a:noFill/>
          <a:ln w="0">
            <a:noFill/>
          </a:ln>
        </p:spPr>
        <p:txBody>
          <a:bodyPr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3225" b="1">
                <a:solidFill>
                  <a:srgbClr val="15343F"/>
                </a:solidFill>
                <a:latin typeface="Avenir Next"/>
                <a:ea typeface="Avenir Next"/>
                <a:cs typeface="Avenir Next"/>
              </a:defRPr>
            </a:pPr>
            <a:r>
              <a:rPr kumimoji="0" sz="3225" b="1" i="0" u="none" strike="noStrike" kern="1200" cap="none" spc="0" normalizeH="0" baseline="0" noProof="0">
                <a:ln>
                  <a:noFill/>
                </a:ln>
                <a:solidFill>
                  <a:srgbClr val="15343F"/>
                </a:solidFill>
                <a:effectLst/>
                <a:uLnTx/>
                <a:uFillTx/>
                <a:latin typeface="Avenir Next"/>
                <a:ea typeface="Avenir Next"/>
                <a:cs typeface="Avenir Next"/>
              </a:rPr>
              <a:t>What the team changed</a:t>
            </a:r>
          </a:p>
        </p:txBody>
      </p:sp>
      <p:sp>
        <p:nvSpPr>
          <p:cNvPr id="2" name="Rectangle 1">
            <a:extLst>
              <a:ext uri="{FF2B5EF4-FFF2-40B4-BE49-F238E27FC236}">
                <a16:creationId xmlns:a16="http://schemas.microsoft.com/office/drawing/2014/main" id="{4A5C3376-F7F1-4640-9435-8BF136F6C37F}"/>
              </a:ext>
            </a:extLst>
          </p:cNvPr>
          <p:cNvSpPr>
            <a:spLocks noGrp="1"/>
          </p:cNvSpPr>
          <p:nvPr/>
        </p:nvSpPr>
        <p:spPr>
          <a:xfrm>
            <a:off x="11144250" y="6229350"/>
            <a:ext cx="428625" cy="285750"/>
          </a:xfrm>
          <a:prstGeom prst="rect">
            <a:avLst/>
          </a:prstGeom>
          <a:noFill/>
          <a:ln w="0">
            <a:noFill/>
          </a:ln>
        </p:spPr>
        <p:txBody>
          <a:bodyPr anchor="ctr">
            <a:noAutofit/>
          </a:bodyPr>
          <a:lstStyle/>
          <a:p>
            <a:pPr marL="0" marR="0" lvl="0" indent="0" algn="r" defTabSz="914400" rtl="0" eaLnBrk="1" fontAlgn="auto" latinLnBrk="0" hangingPunct="1">
              <a:lnSpc>
                <a:spcPct val="100000"/>
              </a:lnSpc>
              <a:spcBef>
                <a:spcPts val="0"/>
              </a:spcBef>
              <a:spcAft>
                <a:spcPts val="0"/>
              </a:spcAft>
              <a:buClrTx/>
              <a:buSzTx/>
              <a:buFontTx/>
              <a:buNone/>
              <a:tabLst/>
              <a:defRPr sz="1200" b="0">
                <a:solidFill>
                  <a:srgbClr val="5B7075"/>
                </a:solidFill>
                <a:latin typeface="Avenir Next"/>
                <a:ea typeface="Avenir Next"/>
                <a:cs typeface="Avenir Next"/>
              </a:defRPr>
            </a:pPr>
            <a:endParaRPr kumimoji="0" sz="1200" b="0" i="0" u="none" strike="noStrike" kern="1200" cap="none" spc="0" normalizeH="0" baseline="0" noProof="0" dirty="0">
              <a:ln>
                <a:noFill/>
              </a:ln>
              <a:solidFill>
                <a:srgbClr val="5B7075"/>
              </a:solidFill>
              <a:effectLst/>
              <a:uLnTx/>
              <a:uFillTx/>
              <a:latin typeface="Avenir Next"/>
              <a:ea typeface="Avenir Next"/>
              <a:cs typeface="Avenir Next"/>
            </a:endParaRPr>
          </a:p>
        </p:txBody>
      </p:sp>
      <p:sp>
        <p:nvSpPr>
          <p:cNvPr id="3" name="Rectangle 2">
            <a:extLst>
              <a:ext uri="{FF2B5EF4-FFF2-40B4-BE49-F238E27FC236}">
                <a16:creationId xmlns:a16="http://schemas.microsoft.com/office/drawing/2014/main" id="{012D1CC9-F5C6-4B91-9265-4E513C3709C6}"/>
              </a:ext>
            </a:extLst>
          </p:cNvPr>
          <p:cNvSpPr>
            <a:spLocks noGrp="1"/>
          </p:cNvSpPr>
          <p:nvPr/>
        </p:nvSpPr>
        <p:spPr>
          <a:xfrm>
            <a:off x="742950" y="1714500"/>
            <a:ext cx="10363200" cy="3457575"/>
          </a:xfrm>
          <a:prstGeom prst="rect">
            <a:avLst/>
          </a:prstGeom>
          <a:noFill/>
          <a:ln w="0">
            <a:noFill/>
          </a:ln>
        </p:spPr>
        <p:txBody>
          <a:bodyPr anchor="ctr">
            <a:noAutofit/>
          </a:bodyPr>
          <a:lstStyle/>
          <a:p>
            <a:pPr marL="635000" marR="0" lvl="0" indent="-457200" algn="l" defTabSz="914400" rtl="0" eaLnBrk="1" fontAlgn="auto" latinLnBrk="0" hangingPunct="1">
              <a:lnSpc>
                <a:spcPct val="100000"/>
              </a:lnSpc>
              <a:spcBef>
                <a:spcPts val="0"/>
              </a:spcBef>
              <a:spcAft>
                <a:spcPts val="2000"/>
              </a:spcAft>
              <a:buClrTx/>
              <a:buSzPct val="120000"/>
              <a:buFont typeface="Arial" panose="020B0604020202020204" pitchFamily="34" charset="0"/>
              <a:buChar char="•"/>
              <a:tabLst/>
              <a:defRPr sz="2550">
                <a:solidFill>
                  <a:srgbClr val="24343A"/>
                </a:solidFill>
                <a:latin typeface="Avenir Next"/>
                <a:ea typeface="Avenir Next"/>
                <a:cs typeface="Avenir Next"/>
              </a:defRPr>
            </a:pPr>
            <a:r>
              <a:rPr kumimoji="0" sz="2550" b="0" i="0" u="none" strike="noStrike" kern="1200" cap="none" spc="0" normalizeH="0" baseline="0" noProof="0" dirty="0">
                <a:ln>
                  <a:noFill/>
                </a:ln>
                <a:solidFill>
                  <a:srgbClr val="24343A"/>
                </a:solidFill>
                <a:effectLst/>
                <a:uLnTx/>
                <a:uFillTx/>
                <a:latin typeface="Avenir Next"/>
                <a:ea typeface="Avenir Next"/>
                <a:cs typeface="Avenir Next"/>
              </a:rPr>
              <a:t>Reinforce bedside shift report.</a:t>
            </a:r>
            <a:endParaRPr kumimoji="0" lang="en-US" sz="2550" b="0" i="0" u="none" strike="noStrike" kern="1200" cap="none" spc="0" normalizeH="0" baseline="0" noProof="0" dirty="0">
              <a:ln>
                <a:noFill/>
              </a:ln>
              <a:solidFill>
                <a:srgbClr val="24343A"/>
              </a:solidFill>
              <a:effectLst/>
              <a:uLnTx/>
              <a:uFillTx/>
              <a:latin typeface="Avenir Next"/>
              <a:ea typeface="Avenir Next"/>
              <a:cs typeface="Avenir Next"/>
            </a:endParaRPr>
          </a:p>
          <a:p>
            <a:pPr marL="635000" marR="0" lvl="0" indent="-457200" algn="l" defTabSz="914400" rtl="0" eaLnBrk="1" fontAlgn="auto" latinLnBrk="0" hangingPunct="1">
              <a:lnSpc>
                <a:spcPct val="100000"/>
              </a:lnSpc>
              <a:spcBef>
                <a:spcPts val="0"/>
              </a:spcBef>
              <a:spcAft>
                <a:spcPts val="2000"/>
              </a:spcAft>
              <a:buClrTx/>
              <a:buSzPct val="120000"/>
              <a:buFont typeface="Arial" panose="020B0604020202020204" pitchFamily="34" charset="0"/>
              <a:buChar char="•"/>
              <a:tabLst/>
              <a:defRPr sz="2550">
                <a:solidFill>
                  <a:srgbClr val="24343A"/>
                </a:solidFill>
                <a:latin typeface="Avenir Next"/>
                <a:ea typeface="Avenir Next"/>
                <a:cs typeface="Avenir Next"/>
              </a:defRPr>
            </a:pPr>
            <a:r>
              <a:rPr kumimoji="0" sz="2550" b="0" i="0" u="none" strike="noStrike" kern="1200" cap="none" spc="0" normalizeH="0" baseline="0" noProof="0" dirty="0">
                <a:ln>
                  <a:noFill/>
                </a:ln>
                <a:solidFill>
                  <a:srgbClr val="24343A"/>
                </a:solidFill>
                <a:effectLst/>
                <a:uLnTx/>
                <a:uFillTx/>
                <a:latin typeface="Avenir Next"/>
                <a:ea typeface="Avenir Next"/>
                <a:cs typeface="Avenir Next"/>
              </a:rPr>
              <a:t>Explain the daily care plan in plain language.</a:t>
            </a:r>
            <a:endParaRPr kumimoji="0" lang="en-US" sz="2550" b="0" i="0" u="none" strike="noStrike" kern="1200" cap="none" spc="0" normalizeH="0" baseline="0" noProof="0" dirty="0">
              <a:ln>
                <a:noFill/>
              </a:ln>
              <a:solidFill>
                <a:srgbClr val="24343A"/>
              </a:solidFill>
              <a:effectLst/>
              <a:uLnTx/>
              <a:uFillTx/>
              <a:latin typeface="Avenir Next"/>
              <a:ea typeface="Avenir Next"/>
              <a:cs typeface="Avenir Next"/>
            </a:endParaRPr>
          </a:p>
          <a:p>
            <a:pPr marL="635000" marR="0" lvl="0" indent="-457200" algn="l" defTabSz="914400" rtl="0" eaLnBrk="1" fontAlgn="auto" latinLnBrk="0" hangingPunct="1">
              <a:lnSpc>
                <a:spcPct val="100000"/>
              </a:lnSpc>
              <a:spcBef>
                <a:spcPts val="0"/>
              </a:spcBef>
              <a:spcAft>
                <a:spcPts val="2000"/>
              </a:spcAft>
              <a:buClrTx/>
              <a:buSzPct val="120000"/>
              <a:buFont typeface="Arial" panose="020B0604020202020204" pitchFamily="34" charset="0"/>
              <a:buChar char="•"/>
              <a:tabLst/>
              <a:defRPr sz="2550">
                <a:solidFill>
                  <a:srgbClr val="24343A"/>
                </a:solidFill>
                <a:latin typeface="Avenir Next"/>
                <a:ea typeface="Avenir Next"/>
                <a:cs typeface="Avenir Next"/>
              </a:defRPr>
            </a:pPr>
            <a:r>
              <a:rPr kumimoji="0" sz="2550" b="0" i="0" u="none" strike="noStrike" kern="1200" cap="none" spc="0" normalizeH="0" baseline="0" noProof="0" dirty="0">
                <a:ln>
                  <a:noFill/>
                </a:ln>
                <a:solidFill>
                  <a:srgbClr val="24343A"/>
                </a:solidFill>
                <a:effectLst/>
                <a:uLnTx/>
                <a:uFillTx/>
                <a:latin typeface="Avenir Next"/>
                <a:ea typeface="Avenir Next"/>
                <a:cs typeface="Avenir Next"/>
              </a:rPr>
              <a:t>Ask patients about unanswered questions during rounds.</a:t>
            </a:r>
          </a:p>
        </p:txBody>
      </p:sp>
    </p:spTree>
    <p:extLst>
      <p:ext uri="{BB962C8B-B14F-4D97-AF65-F5344CB8AC3E}">
        <p14:creationId xmlns:p14="http://schemas.microsoft.com/office/powerpoint/2010/main" val="11352718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8F7F3"/>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5B2F6401-E65F-42D4-BBE7-DD4D07D79320}"/>
              </a:ext>
            </a:extLst>
          </p:cNvPr>
          <p:cNvSpPr>
            <a:spLocks noGrp="1"/>
          </p:cNvSpPr>
          <p:nvPr/>
        </p:nvSpPr>
        <p:spPr>
          <a:xfrm>
            <a:off x="704850" y="514350"/>
            <a:ext cx="10572750" cy="685800"/>
          </a:xfrm>
          <a:prstGeom prst="rect">
            <a:avLst/>
          </a:prstGeom>
          <a:noFill/>
          <a:ln w="0">
            <a:noFill/>
          </a:ln>
        </p:spPr>
        <p:txBody>
          <a:bodyPr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3225" b="1">
                <a:solidFill>
                  <a:srgbClr val="15343F"/>
                </a:solidFill>
                <a:latin typeface="Avenir Next"/>
                <a:ea typeface="Avenir Next"/>
                <a:cs typeface="Avenir Next"/>
              </a:defRPr>
            </a:pPr>
            <a:r>
              <a:rPr kumimoji="0" sz="3225" b="1" i="0" u="none" strike="noStrike" kern="1200" cap="none" spc="0" normalizeH="0" baseline="0" noProof="0">
                <a:ln>
                  <a:noFill/>
                </a:ln>
                <a:solidFill>
                  <a:srgbClr val="15343F"/>
                </a:solidFill>
                <a:effectLst/>
                <a:uLnTx/>
                <a:uFillTx/>
                <a:latin typeface="Avenir Next"/>
                <a:ea typeface="Avenir Next"/>
                <a:cs typeface="Avenir Next"/>
              </a:rPr>
              <a:t>How the team checks the change</a:t>
            </a:r>
          </a:p>
        </p:txBody>
      </p:sp>
      <p:sp>
        <p:nvSpPr>
          <p:cNvPr id="2" name="Rectangle 1">
            <a:extLst>
              <a:ext uri="{FF2B5EF4-FFF2-40B4-BE49-F238E27FC236}">
                <a16:creationId xmlns:a16="http://schemas.microsoft.com/office/drawing/2014/main" id="{AF2C23AB-FAF8-4D34-A273-0C0B6F643B96}"/>
              </a:ext>
            </a:extLst>
          </p:cNvPr>
          <p:cNvSpPr>
            <a:spLocks noGrp="1"/>
          </p:cNvSpPr>
          <p:nvPr/>
        </p:nvSpPr>
        <p:spPr>
          <a:xfrm>
            <a:off x="11144250" y="6229350"/>
            <a:ext cx="428625" cy="285750"/>
          </a:xfrm>
          <a:prstGeom prst="rect">
            <a:avLst/>
          </a:prstGeom>
          <a:noFill/>
          <a:ln w="0">
            <a:noFill/>
          </a:ln>
        </p:spPr>
        <p:txBody>
          <a:bodyPr anchor="ctr">
            <a:noAutofit/>
          </a:bodyPr>
          <a:lstStyle/>
          <a:p>
            <a:pPr marL="0" marR="0" lvl="0" indent="0" algn="r" defTabSz="914400" rtl="0" eaLnBrk="1" fontAlgn="auto" latinLnBrk="0" hangingPunct="1">
              <a:lnSpc>
                <a:spcPct val="100000"/>
              </a:lnSpc>
              <a:spcBef>
                <a:spcPts val="0"/>
              </a:spcBef>
              <a:spcAft>
                <a:spcPts val="0"/>
              </a:spcAft>
              <a:buClrTx/>
              <a:buSzTx/>
              <a:buFontTx/>
              <a:buNone/>
              <a:tabLst/>
              <a:defRPr sz="1200" b="0">
                <a:solidFill>
                  <a:srgbClr val="5B7075"/>
                </a:solidFill>
                <a:latin typeface="Avenir Next"/>
                <a:ea typeface="Avenir Next"/>
                <a:cs typeface="Avenir Next"/>
              </a:defRPr>
            </a:pPr>
            <a:endParaRPr kumimoji="0" sz="1200" b="0" i="0" u="none" strike="noStrike" kern="1200" cap="none" spc="0" normalizeH="0" baseline="0" noProof="0" dirty="0">
              <a:ln>
                <a:noFill/>
              </a:ln>
              <a:solidFill>
                <a:srgbClr val="5B7075"/>
              </a:solidFill>
              <a:effectLst/>
              <a:uLnTx/>
              <a:uFillTx/>
              <a:latin typeface="Avenir Next"/>
              <a:ea typeface="Avenir Next"/>
              <a:cs typeface="Avenir Next"/>
            </a:endParaRPr>
          </a:p>
        </p:txBody>
      </p:sp>
      <p:sp>
        <p:nvSpPr>
          <p:cNvPr id="3" name="Rectangle 2">
            <a:extLst>
              <a:ext uri="{FF2B5EF4-FFF2-40B4-BE49-F238E27FC236}">
                <a16:creationId xmlns:a16="http://schemas.microsoft.com/office/drawing/2014/main" id="{3EC9EE62-2944-49B7-AE06-B40128C7B535}"/>
              </a:ext>
            </a:extLst>
          </p:cNvPr>
          <p:cNvSpPr>
            <a:spLocks noGrp="1"/>
          </p:cNvSpPr>
          <p:nvPr/>
        </p:nvSpPr>
        <p:spPr>
          <a:xfrm>
            <a:off x="714375" y="1885950"/>
            <a:ext cx="2476500" cy="809625"/>
          </a:xfrm>
          <a:prstGeom prst="rect">
            <a:avLst/>
          </a:prstGeom>
          <a:noFill/>
          <a:ln w="0">
            <a:noFill/>
          </a:ln>
        </p:spPr>
        <p:txBody>
          <a:bodyPr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4050" b="1">
                <a:solidFill>
                  <a:srgbClr val="177F82"/>
                </a:solidFill>
                <a:latin typeface="Avenir Next"/>
                <a:ea typeface="Avenir Next"/>
                <a:cs typeface="Avenir Next"/>
              </a:defRPr>
            </a:pPr>
            <a:r>
              <a:rPr kumimoji="0" sz="4050" b="1" i="0" u="none" strike="noStrike" kern="1200" cap="none" spc="0" normalizeH="0" baseline="0" noProof="0">
                <a:ln>
                  <a:noFill/>
                </a:ln>
                <a:solidFill>
                  <a:srgbClr val="177F82"/>
                </a:solidFill>
                <a:effectLst/>
                <a:uLnTx/>
                <a:uFillTx/>
                <a:latin typeface="Avenir Next"/>
                <a:ea typeface="Avenir Next"/>
                <a:cs typeface="Avenir Next"/>
              </a:rPr>
              <a:t>Ask</a:t>
            </a:r>
          </a:p>
        </p:txBody>
      </p:sp>
      <p:sp>
        <p:nvSpPr>
          <p:cNvPr id="4" name="Rectangle 3">
            <a:extLst>
              <a:ext uri="{FF2B5EF4-FFF2-40B4-BE49-F238E27FC236}">
                <a16:creationId xmlns:a16="http://schemas.microsoft.com/office/drawing/2014/main" id="{E740DD31-C863-4E57-AA15-885C476E8264}"/>
              </a:ext>
            </a:extLst>
          </p:cNvPr>
          <p:cNvSpPr>
            <a:spLocks noGrp="1"/>
          </p:cNvSpPr>
          <p:nvPr/>
        </p:nvSpPr>
        <p:spPr>
          <a:xfrm>
            <a:off x="714375" y="2819400"/>
            <a:ext cx="3238500" cy="1447800"/>
          </a:xfrm>
          <a:prstGeom prst="rect">
            <a:avLst/>
          </a:prstGeom>
          <a:noFill/>
          <a:ln w="0">
            <a:noFill/>
          </a:ln>
        </p:spPr>
        <p:txBody>
          <a:bodyPr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2100" b="0">
                <a:solidFill>
                  <a:srgbClr val="24343A"/>
                </a:solidFill>
                <a:latin typeface="Avenir Next"/>
                <a:ea typeface="Avenir Next"/>
                <a:cs typeface="Avenir Next"/>
              </a:defRPr>
            </a:pPr>
            <a:r>
              <a:rPr kumimoji="0" sz="2100" b="0" i="0" u="none" strike="noStrike" kern="1200" cap="none" spc="0" normalizeH="0" baseline="0" noProof="0">
                <a:ln>
                  <a:noFill/>
                </a:ln>
                <a:solidFill>
                  <a:srgbClr val="24343A"/>
                </a:solidFill>
                <a:effectLst/>
                <a:uLnTx/>
                <a:uFillTx/>
                <a:latin typeface="Avenir Next"/>
                <a:ea typeface="Avenir Next"/>
                <a:cs typeface="Avenir Next"/>
              </a:rPr>
              <a:t>Do patients understand today’s plan?</a:t>
            </a:r>
          </a:p>
        </p:txBody>
      </p:sp>
      <p:sp>
        <p:nvSpPr>
          <p:cNvPr id="5" name="Rectangle 4">
            <a:extLst>
              <a:ext uri="{FF2B5EF4-FFF2-40B4-BE49-F238E27FC236}">
                <a16:creationId xmlns:a16="http://schemas.microsoft.com/office/drawing/2014/main" id="{9BAC1053-474A-415D-92C6-7F376ACBEE72}"/>
              </a:ext>
            </a:extLst>
          </p:cNvPr>
          <p:cNvSpPr>
            <a:spLocks noGrp="1"/>
          </p:cNvSpPr>
          <p:nvPr/>
        </p:nvSpPr>
        <p:spPr>
          <a:xfrm>
            <a:off x="4438650" y="1885950"/>
            <a:ext cx="2857500" cy="809625"/>
          </a:xfrm>
          <a:prstGeom prst="rect">
            <a:avLst/>
          </a:prstGeom>
          <a:noFill/>
          <a:ln w="0">
            <a:noFill/>
          </a:ln>
        </p:spPr>
        <p:txBody>
          <a:bodyPr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4050" b="1">
                <a:solidFill>
                  <a:srgbClr val="177F82"/>
                </a:solidFill>
                <a:latin typeface="Avenir Next"/>
                <a:ea typeface="Avenir Next"/>
                <a:cs typeface="Avenir Next"/>
              </a:defRPr>
            </a:pPr>
            <a:r>
              <a:rPr kumimoji="0" sz="4050" b="1" i="0" u="none" strike="noStrike" kern="1200" cap="none" spc="0" normalizeH="0" baseline="0" noProof="0">
                <a:ln>
                  <a:noFill/>
                </a:ln>
                <a:solidFill>
                  <a:srgbClr val="177F82"/>
                </a:solidFill>
                <a:effectLst/>
                <a:uLnTx/>
                <a:uFillTx/>
                <a:latin typeface="Avenir Next"/>
                <a:ea typeface="Avenir Next"/>
                <a:cs typeface="Avenir Next"/>
              </a:rPr>
              <a:t>Review</a:t>
            </a:r>
          </a:p>
        </p:txBody>
      </p:sp>
      <p:sp>
        <p:nvSpPr>
          <p:cNvPr id="6" name="Rectangle 5">
            <a:extLst>
              <a:ext uri="{FF2B5EF4-FFF2-40B4-BE49-F238E27FC236}">
                <a16:creationId xmlns:a16="http://schemas.microsoft.com/office/drawing/2014/main" id="{A41C7AA2-D55A-4C73-AECC-5E51940F343F}"/>
              </a:ext>
            </a:extLst>
          </p:cNvPr>
          <p:cNvSpPr>
            <a:spLocks noGrp="1"/>
          </p:cNvSpPr>
          <p:nvPr/>
        </p:nvSpPr>
        <p:spPr>
          <a:xfrm>
            <a:off x="4438650" y="2819400"/>
            <a:ext cx="3200400" cy="1447800"/>
          </a:xfrm>
          <a:prstGeom prst="rect">
            <a:avLst/>
          </a:prstGeom>
          <a:noFill/>
          <a:ln w="0">
            <a:noFill/>
          </a:ln>
        </p:spPr>
        <p:txBody>
          <a:bodyPr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2100" b="0">
                <a:solidFill>
                  <a:srgbClr val="24343A"/>
                </a:solidFill>
                <a:latin typeface="Avenir Next"/>
                <a:ea typeface="Avenir Next"/>
                <a:cs typeface="Avenir Next"/>
              </a:defRPr>
            </a:pPr>
            <a:r>
              <a:rPr kumimoji="0" sz="2100" b="0" i="0" u="none" strike="noStrike" kern="1200" cap="none" spc="0" normalizeH="0" baseline="0" noProof="0">
                <a:ln>
                  <a:noFill/>
                </a:ln>
                <a:solidFill>
                  <a:srgbClr val="24343A"/>
                </a:solidFill>
                <a:effectLst/>
                <a:uLnTx/>
                <a:uFillTx/>
                <a:latin typeface="Avenir Next"/>
                <a:ea typeface="Avenir Next"/>
                <a:cs typeface="Avenir Next"/>
              </a:rPr>
              <a:t>Do later comments show the same concern?</a:t>
            </a:r>
          </a:p>
        </p:txBody>
      </p:sp>
      <p:sp>
        <p:nvSpPr>
          <p:cNvPr id="7" name="Rectangle 6">
            <a:extLst>
              <a:ext uri="{FF2B5EF4-FFF2-40B4-BE49-F238E27FC236}">
                <a16:creationId xmlns:a16="http://schemas.microsoft.com/office/drawing/2014/main" id="{633A0DA9-A970-441E-9F41-BF791E70BA0D}"/>
              </a:ext>
            </a:extLst>
          </p:cNvPr>
          <p:cNvSpPr>
            <a:spLocks noGrp="1"/>
          </p:cNvSpPr>
          <p:nvPr/>
        </p:nvSpPr>
        <p:spPr>
          <a:xfrm>
            <a:off x="8143875" y="1885950"/>
            <a:ext cx="2857500" cy="809625"/>
          </a:xfrm>
          <a:prstGeom prst="rect">
            <a:avLst/>
          </a:prstGeom>
          <a:noFill/>
          <a:ln w="0">
            <a:noFill/>
          </a:ln>
        </p:spPr>
        <p:txBody>
          <a:bodyPr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4050" b="1">
                <a:solidFill>
                  <a:srgbClr val="177F82"/>
                </a:solidFill>
                <a:latin typeface="Avenir Next"/>
                <a:ea typeface="Avenir Next"/>
                <a:cs typeface="Avenir Next"/>
              </a:defRPr>
            </a:pPr>
            <a:r>
              <a:rPr kumimoji="0" sz="4050" b="1" i="0" u="none" strike="noStrike" kern="1200" cap="none" spc="0" normalizeH="0" baseline="0" noProof="0">
                <a:ln>
                  <a:noFill/>
                </a:ln>
                <a:solidFill>
                  <a:srgbClr val="177F82"/>
                </a:solidFill>
                <a:effectLst/>
                <a:uLnTx/>
                <a:uFillTx/>
                <a:latin typeface="Avenir Next"/>
                <a:ea typeface="Avenir Next"/>
                <a:cs typeface="Avenir Next"/>
              </a:rPr>
              <a:t>Adjust</a:t>
            </a:r>
          </a:p>
        </p:txBody>
      </p:sp>
      <p:sp>
        <p:nvSpPr>
          <p:cNvPr id="8" name="Rectangle 7">
            <a:extLst>
              <a:ext uri="{FF2B5EF4-FFF2-40B4-BE49-F238E27FC236}">
                <a16:creationId xmlns:a16="http://schemas.microsoft.com/office/drawing/2014/main" id="{1B91BCE2-764D-480D-9C58-903A37A1DADA}"/>
              </a:ext>
            </a:extLst>
          </p:cNvPr>
          <p:cNvSpPr>
            <a:spLocks noGrp="1"/>
          </p:cNvSpPr>
          <p:nvPr/>
        </p:nvSpPr>
        <p:spPr>
          <a:xfrm>
            <a:off x="8143875" y="2819400"/>
            <a:ext cx="3105150" cy="1447800"/>
          </a:xfrm>
          <a:prstGeom prst="rect">
            <a:avLst/>
          </a:prstGeom>
          <a:noFill/>
          <a:ln w="0">
            <a:noFill/>
          </a:ln>
        </p:spPr>
        <p:txBody>
          <a:bodyPr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2100" b="0">
                <a:solidFill>
                  <a:srgbClr val="24343A"/>
                </a:solidFill>
                <a:latin typeface="Avenir Next"/>
                <a:ea typeface="Avenir Next"/>
                <a:cs typeface="Avenir Next"/>
              </a:defRPr>
            </a:pPr>
            <a:r>
              <a:rPr kumimoji="0" sz="2100" b="0" i="0" u="none" strike="noStrike" kern="1200" cap="none" spc="0" normalizeH="0" baseline="0" noProof="0">
                <a:ln>
                  <a:noFill/>
                </a:ln>
                <a:solidFill>
                  <a:srgbClr val="24343A"/>
                </a:solidFill>
                <a:effectLst/>
                <a:uLnTx/>
                <a:uFillTx/>
                <a:latin typeface="Avenir Next"/>
                <a:ea typeface="Avenir Next"/>
                <a:cs typeface="Avenir Next"/>
              </a:rPr>
              <a:t>What should the team change next?</a:t>
            </a:r>
          </a:p>
        </p:txBody>
      </p:sp>
      <p:sp>
        <p:nvSpPr>
          <p:cNvPr id="9" name="Rectangle 8">
            <a:extLst>
              <a:ext uri="{FF2B5EF4-FFF2-40B4-BE49-F238E27FC236}">
                <a16:creationId xmlns:a16="http://schemas.microsoft.com/office/drawing/2014/main" id="{8D0E0652-664C-4716-8BF0-1D1E84D6CBA1}"/>
              </a:ext>
            </a:extLst>
          </p:cNvPr>
          <p:cNvSpPr>
            <a:spLocks noGrp="1"/>
          </p:cNvSpPr>
          <p:nvPr/>
        </p:nvSpPr>
        <p:spPr>
          <a:xfrm>
            <a:off x="714375" y="5343525"/>
            <a:ext cx="10382250" cy="600075"/>
          </a:xfrm>
          <a:prstGeom prst="rect">
            <a:avLst/>
          </a:prstGeom>
          <a:noFill/>
          <a:ln w="0">
            <a:noFill/>
          </a:ln>
        </p:spPr>
        <p:txBody>
          <a:bodyPr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1950" b="0">
                <a:solidFill>
                  <a:srgbClr val="5B7075"/>
                </a:solidFill>
                <a:latin typeface="Avenir Next"/>
                <a:ea typeface="Avenir Next"/>
                <a:cs typeface="Avenir Next"/>
              </a:defRPr>
            </a:pPr>
            <a:r>
              <a:rPr kumimoji="0" sz="1950" b="0" i="0" u="none" strike="noStrike" kern="1200" cap="none" spc="0" normalizeH="0" baseline="0" noProof="0">
                <a:ln>
                  <a:noFill/>
                </a:ln>
                <a:solidFill>
                  <a:srgbClr val="5B7075"/>
                </a:solidFill>
                <a:effectLst/>
                <a:uLnTx/>
                <a:uFillTx/>
                <a:latin typeface="Avenir Next"/>
                <a:ea typeface="Avenir Next"/>
                <a:cs typeface="Avenir Next"/>
              </a:rPr>
              <a:t>The interview provides an action, not proof that scores improved.</a:t>
            </a:r>
          </a:p>
        </p:txBody>
      </p:sp>
    </p:spTree>
    <p:extLst>
      <p:ext uri="{BB962C8B-B14F-4D97-AF65-F5344CB8AC3E}">
        <p14:creationId xmlns:p14="http://schemas.microsoft.com/office/powerpoint/2010/main" val="15628624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8F7F3"/>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56A25BC3-2FF2-4D0F-B788-E31E32017D53}"/>
              </a:ext>
            </a:extLst>
          </p:cNvPr>
          <p:cNvSpPr>
            <a:spLocks noGrp="1"/>
          </p:cNvSpPr>
          <p:nvPr/>
        </p:nvSpPr>
        <p:spPr>
          <a:xfrm>
            <a:off x="704850" y="514350"/>
            <a:ext cx="10572750" cy="685800"/>
          </a:xfrm>
          <a:prstGeom prst="rect">
            <a:avLst/>
          </a:prstGeom>
          <a:noFill/>
          <a:ln w="0">
            <a:noFill/>
          </a:ln>
        </p:spPr>
        <p:txBody>
          <a:bodyPr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3225" b="1">
                <a:solidFill>
                  <a:srgbClr val="15343F"/>
                </a:solidFill>
                <a:latin typeface="Avenir Next"/>
                <a:ea typeface="Avenir Next"/>
                <a:cs typeface="Avenir Next"/>
              </a:defRPr>
            </a:pPr>
            <a:r>
              <a:rPr kumimoji="0" sz="3225" b="1" i="0" u="none" strike="noStrike" kern="1200" cap="none" spc="0" normalizeH="0" baseline="0" noProof="0" dirty="0">
                <a:ln>
                  <a:noFill/>
                </a:ln>
                <a:solidFill>
                  <a:srgbClr val="15343F"/>
                </a:solidFill>
                <a:effectLst/>
                <a:uLnTx/>
                <a:uFillTx/>
                <a:latin typeface="Avenir Next"/>
                <a:ea typeface="Avenir Next"/>
                <a:cs typeface="Avenir Next"/>
              </a:rPr>
              <a:t>References</a:t>
            </a:r>
          </a:p>
        </p:txBody>
      </p:sp>
      <p:sp>
        <p:nvSpPr>
          <p:cNvPr id="2" name="Rectangle 1">
            <a:extLst>
              <a:ext uri="{FF2B5EF4-FFF2-40B4-BE49-F238E27FC236}">
                <a16:creationId xmlns:a16="http://schemas.microsoft.com/office/drawing/2014/main" id="{18CE73B3-D3BE-4D8A-88A9-A677DE181451}"/>
              </a:ext>
            </a:extLst>
          </p:cNvPr>
          <p:cNvSpPr>
            <a:spLocks noGrp="1"/>
          </p:cNvSpPr>
          <p:nvPr/>
        </p:nvSpPr>
        <p:spPr>
          <a:xfrm>
            <a:off x="11144250" y="6229350"/>
            <a:ext cx="428625" cy="285750"/>
          </a:xfrm>
          <a:prstGeom prst="rect">
            <a:avLst/>
          </a:prstGeom>
          <a:noFill/>
          <a:ln w="0">
            <a:noFill/>
          </a:ln>
        </p:spPr>
        <p:txBody>
          <a:bodyPr anchor="ctr">
            <a:noAutofit/>
          </a:bodyPr>
          <a:lstStyle/>
          <a:p>
            <a:pPr marL="0" marR="0" lvl="0" indent="0" algn="r" defTabSz="914400" rtl="0" eaLnBrk="1" fontAlgn="auto" latinLnBrk="0" hangingPunct="1">
              <a:lnSpc>
                <a:spcPct val="100000"/>
              </a:lnSpc>
              <a:spcBef>
                <a:spcPts val="0"/>
              </a:spcBef>
              <a:spcAft>
                <a:spcPts val="0"/>
              </a:spcAft>
              <a:buClrTx/>
              <a:buSzTx/>
              <a:buFontTx/>
              <a:buNone/>
              <a:tabLst/>
              <a:defRPr sz="1200" b="0">
                <a:solidFill>
                  <a:srgbClr val="5B7075"/>
                </a:solidFill>
                <a:latin typeface="Avenir Next"/>
                <a:ea typeface="Avenir Next"/>
                <a:cs typeface="Avenir Next"/>
              </a:defRPr>
            </a:pPr>
            <a:endParaRPr kumimoji="0" sz="1200" b="0" i="0" u="none" strike="noStrike" kern="1200" cap="none" spc="0" normalizeH="0" baseline="0" noProof="0" dirty="0">
              <a:ln>
                <a:noFill/>
              </a:ln>
              <a:solidFill>
                <a:srgbClr val="5B7075"/>
              </a:solidFill>
              <a:effectLst/>
              <a:uLnTx/>
              <a:uFillTx/>
              <a:latin typeface="Avenir Next"/>
              <a:ea typeface="Avenir Next"/>
              <a:cs typeface="Avenir Next"/>
            </a:endParaRPr>
          </a:p>
        </p:txBody>
      </p:sp>
      <p:sp>
        <p:nvSpPr>
          <p:cNvPr id="3" name="Rectangle 2">
            <a:extLst>
              <a:ext uri="{FF2B5EF4-FFF2-40B4-BE49-F238E27FC236}">
                <a16:creationId xmlns:a16="http://schemas.microsoft.com/office/drawing/2014/main" id="{69E0A418-F93F-47E4-8694-AE70773E461D}"/>
              </a:ext>
            </a:extLst>
          </p:cNvPr>
          <p:cNvSpPr>
            <a:spLocks noGrp="1"/>
          </p:cNvSpPr>
          <p:nvPr/>
        </p:nvSpPr>
        <p:spPr>
          <a:xfrm>
            <a:off x="714375" y="1200151"/>
            <a:ext cx="10989946" cy="5657850"/>
          </a:xfrm>
          <a:prstGeom prst="rect">
            <a:avLst/>
          </a:prstGeom>
          <a:noFill/>
          <a:ln w="0">
            <a:noFill/>
          </a:ln>
        </p:spPr>
        <p:txBody>
          <a:bodyPr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ptos"/>
                <a:ea typeface="+mn-ea"/>
                <a:cs typeface="+mn-cs"/>
              </a:rPr>
              <a:t>Agency for Healthcare Research and Quality. (2017). Strategy 3: Nurse bedside shift report.</a:t>
            </a:r>
          </a:p>
          <a:p>
            <a:pPr marL="471488" marR="0" lvl="0" indent="-471488"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ptos"/>
                <a:ea typeface="+mn-ea"/>
                <a:cs typeface="+mn-cs"/>
              </a:rPr>
              <a:t>           </a:t>
            </a:r>
            <a:r>
              <a:rPr kumimoji="0" lang="en-US" sz="1800" b="0" i="0" u="sng" strike="noStrike" kern="1200" cap="none" spc="0" normalizeH="0" baseline="0" noProof="0" dirty="0">
                <a:ln>
                  <a:noFill/>
                </a:ln>
                <a:solidFill>
                  <a:srgbClr val="000000"/>
                </a:solidFill>
                <a:effectLst/>
                <a:uLnTx/>
                <a:uFillTx/>
                <a:latin typeface="Aptos"/>
                <a:ea typeface="+mn-ea"/>
                <a:cs typeface="+mn-cs"/>
                <a:hlinkClick r:id="rId3"/>
              </a:rPr>
              <a:t>https://www.ahrq.gov/patient-safety/patients-families/engagingfamilies/strategy3/index.html</a:t>
            </a:r>
            <a:r>
              <a:rPr kumimoji="0" lang="en-US" sz="1800" b="0" i="0" u="none" strike="noStrike" kern="1200" cap="none" spc="0" normalizeH="0" baseline="0" noProof="0" dirty="0">
                <a:ln>
                  <a:noFill/>
                </a:ln>
                <a:solidFill>
                  <a:srgbClr val="000000"/>
                </a:solidFill>
                <a:effectLst/>
                <a:uLnTx/>
                <a:uFillTx/>
                <a:latin typeface="Aptos"/>
                <a:ea typeface="+mn-ea"/>
                <a:cs typeface="+mn-cs"/>
                <a:hlinkClick r:id="rId3"/>
              </a:rPr>
              <a:t>Becker</a:t>
            </a:r>
            <a:r>
              <a:rPr kumimoji="0" lang="en-US" sz="1800" b="0" i="0" u="none" strike="noStrike" kern="1200" cap="none" spc="0" normalizeH="0" baseline="0" noProof="0" dirty="0">
                <a:ln>
                  <a:noFill/>
                </a:ln>
                <a:solidFill>
                  <a:srgbClr val="000000"/>
                </a:solidFill>
                <a:effectLst/>
                <a:uLnTx/>
                <a:uFillTx/>
                <a:latin typeface="Aptos"/>
                <a:ea typeface="+mn-ea"/>
                <a:cs typeface="+mn-cs"/>
              </a:rPr>
              <a:t>,</a:t>
            </a:r>
          </a:p>
          <a:p>
            <a:pPr marL="471488" marR="0" lvl="0" indent="-471488"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ptos"/>
                <a:ea typeface="+mn-ea"/>
                <a:cs typeface="+mn-cs"/>
              </a:rPr>
              <a:t>S., Hagle, M., Amrhein, A., Bispo, J., Hopkins, S., Kogelmann, M., Porras, E., &amp; Smith, M. M. (2021). Implementing and sustaining bedside shift report for quality patient-centered care. Journal of Nursing Care Quality, 36(2), 125–131. </a:t>
            </a:r>
            <a:r>
              <a:rPr kumimoji="0" lang="en-US" sz="1800" b="0" i="0" u="sng" strike="noStrike" kern="1200" cap="none" spc="0" normalizeH="0" baseline="0" noProof="0" dirty="0">
                <a:ln>
                  <a:noFill/>
                </a:ln>
                <a:solidFill>
                  <a:srgbClr val="000000"/>
                </a:solidFill>
                <a:effectLst/>
                <a:uLnTx/>
                <a:uFillTx/>
                <a:latin typeface="Aptos"/>
                <a:ea typeface="+mn-ea"/>
                <a:cs typeface="+mn-cs"/>
                <a:hlinkClick r:id="rId4"/>
              </a:rPr>
              <a:t>https://doi.org/10.1097/NCQ.0000000000000509</a:t>
            </a:r>
            <a:endParaRPr kumimoji="0" lang="en-US" sz="1800" b="0" i="0" u="none" strike="noStrike" kern="1200" cap="none" spc="0" normalizeH="0" baseline="0" noProof="0" dirty="0">
              <a:ln>
                <a:noFill/>
              </a:ln>
              <a:solidFill>
                <a:srgbClr val="000000"/>
              </a:solidFill>
              <a:effectLst/>
              <a:uLnTx/>
              <a:uFillTx/>
              <a:latin typeface="Aptos"/>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ptos"/>
                <a:ea typeface="+mn-ea"/>
                <a:cs typeface="+mn-cs"/>
              </a:rPr>
              <a:t>Centers for Medicare &amp; Medicaid Services. (2025). HCAHPS: Patients’ perspectives of care survey.</a:t>
            </a:r>
          </a:p>
          <a:p>
            <a:pPr marL="471488" marR="0" lvl="0" indent="-471488"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ptos"/>
                <a:ea typeface="+mn-ea"/>
                <a:cs typeface="+mn-cs"/>
              </a:rPr>
              <a:t>           </a:t>
            </a:r>
            <a:r>
              <a:rPr kumimoji="0" lang="en-US" sz="1800" b="0" i="0" u="sng" strike="noStrike" kern="1200" cap="none" spc="0" normalizeH="0" baseline="0" noProof="0" dirty="0">
                <a:ln>
                  <a:noFill/>
                </a:ln>
                <a:solidFill>
                  <a:srgbClr val="000000"/>
                </a:solidFill>
                <a:effectLst/>
                <a:uLnTx/>
                <a:uFillTx/>
                <a:latin typeface="Aptos"/>
                <a:ea typeface="+mn-ea"/>
                <a:cs typeface="+mn-cs"/>
                <a:hlinkClick r:id="rId5"/>
              </a:rPr>
              <a:t>https://www.cms.gov/medicare/quality/initiatives/hospital-quality-initiative/hcahps-patients</a:t>
            </a:r>
            <a:r>
              <a:rPr kumimoji="0" lang="en-US" sz="1800" b="0" i="0" u="sng" strike="noStrike" kern="1200" cap="none" spc="0" normalizeH="0" baseline="0" noProof="0" dirty="0">
                <a:ln>
                  <a:noFill/>
                </a:ln>
                <a:solidFill>
                  <a:srgbClr val="000000"/>
                </a:solidFill>
                <a:effectLst/>
                <a:uLnTx/>
                <a:uFillTx/>
                <a:latin typeface="Aptos"/>
                <a:ea typeface="+mn-ea"/>
                <a:cs typeface="+mn-cs"/>
                <a:hlinkClick r:id="rId6"/>
              </a:rPr>
              <a:t> perspectives-care-survey</a:t>
            </a:r>
            <a:r>
              <a:rPr kumimoji="0" lang="en-US" sz="1800" b="0" i="0" u="none" strike="noStrike" kern="1200" cap="none" spc="0" normalizeH="0" baseline="0" noProof="0" dirty="0">
                <a:ln>
                  <a:noFill/>
                </a:ln>
                <a:solidFill>
                  <a:srgbClr val="000000"/>
                </a:solidFill>
                <a:effectLst/>
                <a:uLnTx/>
                <a:uFillTx/>
                <a:latin typeface="Aptos"/>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ptos"/>
                <a:ea typeface="+mn-ea"/>
                <a:cs typeface="+mn-cs"/>
              </a:rPr>
              <a:t>King, J., Ainley, E., Hopson, M., Tallett, A., Witwicki, C., Jappah, B., Bouyer, A., &amp; Graham, C. (2026).</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ptos"/>
                <a:ea typeface="+mn-ea"/>
                <a:cs typeface="+mn-cs"/>
              </a:rPr>
              <a:t>           Evidence on the links between patient experience and safety: A systematic review. BMJ Open Quality,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ptos"/>
                <a:ea typeface="+mn-ea"/>
                <a:cs typeface="+mn-cs"/>
              </a:rPr>
              <a:t>           15(3), e004150. </a:t>
            </a:r>
            <a:r>
              <a:rPr kumimoji="0" lang="en-US" sz="1800" b="0" i="0" u="sng" strike="noStrike" kern="1200" cap="none" spc="0" normalizeH="0" baseline="0" noProof="0" dirty="0">
                <a:ln>
                  <a:noFill/>
                </a:ln>
                <a:solidFill>
                  <a:srgbClr val="000000"/>
                </a:solidFill>
                <a:effectLst/>
                <a:uLnTx/>
                <a:uFillTx/>
                <a:latin typeface="Aptos"/>
                <a:ea typeface="+mn-ea"/>
                <a:cs typeface="+mn-cs"/>
                <a:hlinkClick r:id="rId7"/>
              </a:rPr>
              <a:t>https://doi.org/10.1136/bmjoq-2026-004150</a:t>
            </a:r>
            <a:r>
              <a:rPr kumimoji="0" lang="en-US" sz="1800" b="0" i="0" u="none" strike="noStrike" kern="1200" cap="none" spc="0" normalizeH="0" baseline="0" noProof="0" dirty="0">
                <a:ln>
                  <a:noFill/>
                </a:ln>
                <a:solidFill>
                  <a:srgbClr val="000000"/>
                </a:solidFill>
                <a:effectLst/>
                <a:uLnTx/>
                <a:uFillTx/>
                <a:latin typeface="Aptos"/>
                <a:ea typeface="+mn-ea"/>
                <a:cs typeface="+mn-cs"/>
              </a:rPr>
              <a:t> </a:t>
            </a:r>
          </a:p>
          <a:p>
            <a:pPr marL="471488" marR="0" lvl="0" indent="-471488"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ptos"/>
                <a:ea typeface="+mn-ea"/>
                <a:cs typeface="+mn-cs"/>
              </a:rPr>
              <a:t>Press Ganey. (2024). Press Ganey National Database of Nursing Quality Indicators (NDNQI). </a:t>
            </a:r>
            <a:r>
              <a:rPr kumimoji="0" lang="en-US" sz="1800" b="0" i="0" u="sng" strike="noStrike" kern="1200" cap="none" spc="0" normalizeH="0" baseline="0" noProof="0" dirty="0">
                <a:ln>
                  <a:noFill/>
                </a:ln>
                <a:solidFill>
                  <a:srgbClr val="000000"/>
                </a:solidFill>
                <a:effectLst/>
                <a:uLnTx/>
                <a:uFillTx/>
                <a:latin typeface="Aptos"/>
                <a:ea typeface="+mn-ea"/>
                <a:cs typeface="+mn-cs"/>
                <a:hlinkClick r:id="rId8"/>
              </a:rPr>
              <a:t>https://www.pressganey.com/resources/blog/your-comprehensive-guide-to-the-press-ganey-national-database-of-nursing-quality-indicators-ndnqi/</a:t>
            </a:r>
            <a:endParaRPr kumimoji="0" lang="en-US" sz="1800" b="0" i="0" u="none" strike="noStrike" kern="1200" cap="none" spc="0" normalizeH="0" baseline="0" noProof="0" dirty="0">
              <a:ln>
                <a:noFill/>
              </a:ln>
              <a:solidFill>
                <a:srgbClr val="000000"/>
              </a:solidFill>
              <a:effectLst/>
              <a:uLnTx/>
              <a:uFillTx/>
              <a:latin typeface="Aptos"/>
              <a:ea typeface="+mn-ea"/>
              <a:cs typeface="+mn-cs"/>
            </a:endParaRPr>
          </a:p>
          <a:p>
            <a:pPr marL="0" marR="0" lvl="0" indent="0" algn="l" defTabSz="914400" rtl="0" eaLnBrk="1" fontAlgn="auto" latinLnBrk="0" hangingPunct="1">
              <a:lnSpc>
                <a:spcPct val="150000"/>
              </a:lnSpc>
              <a:spcBef>
                <a:spcPts val="0"/>
              </a:spcBef>
              <a:spcAft>
                <a:spcPts val="0"/>
              </a:spcAft>
              <a:buClrTx/>
              <a:buSzTx/>
              <a:buFontTx/>
              <a:buNone/>
              <a:tabLst/>
              <a:defRPr sz="1425" b="0">
                <a:solidFill>
                  <a:srgbClr val="24343A"/>
                </a:solidFill>
                <a:latin typeface="Avenir Next"/>
                <a:ea typeface="Avenir Next"/>
                <a:cs typeface="Avenir Next"/>
              </a:defRPr>
            </a:pPr>
            <a:endParaRPr kumimoji="0" lang="en-US" sz="1425" b="0" i="0" u="none" strike="noStrike" kern="1200" cap="none" spc="0" normalizeH="0" baseline="0" noProof="0" dirty="0">
              <a:ln>
                <a:noFill/>
              </a:ln>
              <a:solidFill>
                <a:srgbClr val="24343A"/>
              </a:solidFill>
              <a:effectLst/>
              <a:uLnTx/>
              <a:uFillTx/>
              <a:latin typeface="Avenir Next"/>
              <a:ea typeface="Avenir Next"/>
              <a:cs typeface="Avenir Next"/>
            </a:endParaRPr>
          </a:p>
          <a:p>
            <a:pPr marL="0" marR="0" lvl="0" indent="0" algn="l" defTabSz="914400" rtl="0" eaLnBrk="1" fontAlgn="auto" latinLnBrk="0" hangingPunct="1">
              <a:lnSpc>
                <a:spcPct val="100000"/>
              </a:lnSpc>
              <a:spcBef>
                <a:spcPts val="0"/>
              </a:spcBef>
              <a:spcAft>
                <a:spcPts val="0"/>
              </a:spcAft>
              <a:buClrTx/>
              <a:buSzTx/>
              <a:buFontTx/>
              <a:buNone/>
              <a:tabLst/>
              <a:defRPr sz="1425" b="0">
                <a:solidFill>
                  <a:srgbClr val="24343A"/>
                </a:solidFill>
                <a:latin typeface="Avenir Next"/>
                <a:ea typeface="Avenir Next"/>
                <a:cs typeface="Avenir Next"/>
              </a:defRPr>
            </a:pPr>
            <a:endParaRPr kumimoji="0" lang="en-US" sz="1425" b="0" i="0" u="none" strike="noStrike" kern="1200" cap="none" spc="0" normalizeH="0" baseline="0" noProof="0" dirty="0">
              <a:ln>
                <a:noFill/>
              </a:ln>
              <a:solidFill>
                <a:srgbClr val="24343A"/>
              </a:solidFill>
              <a:effectLst/>
              <a:uLnTx/>
              <a:uFillTx/>
              <a:latin typeface="Avenir Next"/>
              <a:ea typeface="Avenir Next"/>
              <a:cs typeface="Avenir Next"/>
            </a:endParaRPr>
          </a:p>
          <a:p>
            <a:pPr marL="0" marR="0" lvl="0" indent="0" algn="l" defTabSz="914400" rtl="0" eaLnBrk="1" fontAlgn="auto" latinLnBrk="0" hangingPunct="1">
              <a:lnSpc>
                <a:spcPct val="100000"/>
              </a:lnSpc>
              <a:spcBef>
                <a:spcPts val="0"/>
              </a:spcBef>
              <a:spcAft>
                <a:spcPts val="0"/>
              </a:spcAft>
              <a:buClrTx/>
              <a:buSzTx/>
              <a:buFontTx/>
              <a:buNone/>
              <a:tabLst/>
              <a:defRPr sz="1425" b="0">
                <a:solidFill>
                  <a:srgbClr val="24343A"/>
                </a:solidFill>
                <a:latin typeface="Avenir Next"/>
                <a:ea typeface="Avenir Next"/>
                <a:cs typeface="Avenir Next"/>
              </a:defRPr>
            </a:pPr>
            <a:endParaRPr kumimoji="0" lang="en-US" sz="1425" b="0" i="0" u="none" strike="noStrike" kern="1200" cap="none" spc="0" normalizeH="0" baseline="0" noProof="0" dirty="0">
              <a:ln>
                <a:noFill/>
              </a:ln>
              <a:solidFill>
                <a:srgbClr val="24343A"/>
              </a:solidFill>
              <a:effectLst/>
              <a:uLnTx/>
              <a:uFillTx/>
              <a:latin typeface="Avenir Next"/>
              <a:ea typeface="Avenir Next"/>
              <a:cs typeface="Avenir Next"/>
            </a:endParaRPr>
          </a:p>
          <a:p>
            <a:pPr marL="0" marR="0" lvl="0" indent="0" algn="l" defTabSz="914400" rtl="0" eaLnBrk="1" fontAlgn="auto" latinLnBrk="0" hangingPunct="1">
              <a:lnSpc>
                <a:spcPct val="100000"/>
              </a:lnSpc>
              <a:spcBef>
                <a:spcPts val="0"/>
              </a:spcBef>
              <a:spcAft>
                <a:spcPts val="0"/>
              </a:spcAft>
              <a:buClrTx/>
              <a:buSzTx/>
              <a:buFontTx/>
              <a:buNone/>
              <a:tabLst/>
              <a:defRPr sz="1425" b="0">
                <a:solidFill>
                  <a:srgbClr val="24343A"/>
                </a:solidFill>
                <a:latin typeface="Avenir Next"/>
                <a:ea typeface="Avenir Next"/>
                <a:cs typeface="Avenir Next"/>
              </a:defRPr>
            </a:pPr>
            <a:endParaRPr kumimoji="0" sz="1425" b="0" i="0" u="none" strike="noStrike" kern="1200" cap="none" spc="0" normalizeH="0" baseline="0" noProof="0" dirty="0">
              <a:ln>
                <a:noFill/>
              </a:ln>
              <a:solidFill>
                <a:srgbClr val="24343A"/>
              </a:solidFill>
              <a:effectLst/>
              <a:uLnTx/>
              <a:uFillTx/>
              <a:latin typeface="Avenir Next"/>
              <a:ea typeface="Avenir Next"/>
              <a:cs typeface="Avenir Next"/>
            </a:endParaRPr>
          </a:p>
        </p:txBody>
      </p:sp>
      <p:sp>
        <p:nvSpPr>
          <p:cNvPr id="4" name="Rectangle 3">
            <a:extLst>
              <a:ext uri="{FF2B5EF4-FFF2-40B4-BE49-F238E27FC236}">
                <a16:creationId xmlns:a16="http://schemas.microsoft.com/office/drawing/2014/main" id="{4A90B517-73CB-454F-88C0-553A0C7B0AA4}"/>
              </a:ext>
            </a:extLst>
          </p:cNvPr>
          <p:cNvSpPr>
            <a:spLocks noGrp="1"/>
          </p:cNvSpPr>
          <p:nvPr/>
        </p:nvSpPr>
        <p:spPr>
          <a:xfrm>
            <a:off x="714375" y="3019425"/>
            <a:ext cx="10668000" cy="1238250"/>
          </a:xfrm>
          <a:prstGeom prst="rect">
            <a:avLst/>
          </a:prstGeom>
          <a:noFill/>
          <a:ln w="0">
            <a:noFill/>
          </a:ln>
        </p:spPr>
        <p:txBody>
          <a:bodyPr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1425" b="0">
                <a:solidFill>
                  <a:srgbClr val="24343A"/>
                </a:solidFill>
                <a:latin typeface="Avenir Next"/>
                <a:ea typeface="Avenir Next"/>
                <a:cs typeface="Avenir Next"/>
              </a:defRPr>
            </a:pPr>
            <a:endParaRPr kumimoji="0" sz="1425" b="0" i="0" u="none" strike="noStrike" kern="1200" cap="none" spc="0" normalizeH="0" baseline="0" noProof="0" dirty="0">
              <a:ln>
                <a:noFill/>
              </a:ln>
              <a:solidFill>
                <a:srgbClr val="24343A"/>
              </a:solidFill>
              <a:effectLst/>
              <a:uLnTx/>
              <a:uFillTx/>
              <a:latin typeface="Avenir Next"/>
              <a:ea typeface="Avenir Next"/>
              <a:cs typeface="Avenir Next"/>
            </a:endParaRPr>
          </a:p>
        </p:txBody>
      </p:sp>
      <p:sp>
        <p:nvSpPr>
          <p:cNvPr id="5" name="Rectangle 4">
            <a:extLst>
              <a:ext uri="{FF2B5EF4-FFF2-40B4-BE49-F238E27FC236}">
                <a16:creationId xmlns:a16="http://schemas.microsoft.com/office/drawing/2014/main" id="{3CF25E06-EAF5-4746-B403-F9EF16DFFAD2}"/>
              </a:ext>
            </a:extLst>
          </p:cNvPr>
          <p:cNvSpPr>
            <a:spLocks noGrp="1"/>
          </p:cNvSpPr>
          <p:nvPr/>
        </p:nvSpPr>
        <p:spPr>
          <a:xfrm>
            <a:off x="714375" y="4457700"/>
            <a:ext cx="10668000" cy="1238250"/>
          </a:xfrm>
          <a:prstGeom prst="rect">
            <a:avLst/>
          </a:prstGeom>
          <a:noFill/>
          <a:ln w="0">
            <a:noFill/>
          </a:ln>
        </p:spPr>
        <p:txBody>
          <a:bodyPr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1425" b="0">
                <a:solidFill>
                  <a:srgbClr val="24343A"/>
                </a:solidFill>
                <a:latin typeface="Avenir Next"/>
                <a:ea typeface="Avenir Next"/>
                <a:cs typeface="Avenir Next"/>
              </a:defRPr>
            </a:pPr>
            <a:endParaRPr kumimoji="0" sz="1425" b="0" i="0" u="none" strike="noStrike" kern="1200" cap="none" spc="0" normalizeH="0" baseline="0" noProof="0" dirty="0">
              <a:ln>
                <a:noFill/>
              </a:ln>
              <a:solidFill>
                <a:srgbClr val="24343A"/>
              </a:solidFill>
              <a:effectLst/>
              <a:uLnTx/>
              <a:uFillTx/>
              <a:latin typeface="Avenir Next"/>
              <a:ea typeface="Avenir Next"/>
              <a:cs typeface="Avenir Next"/>
            </a:endParaRPr>
          </a:p>
        </p:txBody>
      </p:sp>
    </p:spTree>
    <p:extLst>
      <p:ext uri="{BB962C8B-B14F-4D97-AF65-F5344CB8AC3E}">
        <p14:creationId xmlns:p14="http://schemas.microsoft.com/office/powerpoint/2010/main" val="219661351"/>
      </p:ext>
    </p:extLst>
  </p:cSld>
  <p:clrMapOvr>
    <a:masterClrMapping/>
  </p:clrMapOvr>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68</TotalTime>
  <Words>1733</Words>
  <Application>Microsoft Macintosh PowerPoint</Application>
  <PresentationFormat>Widescreen</PresentationFormat>
  <Paragraphs>77</Paragraphs>
  <Slides>10</Slides>
  <Notes>10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10</vt:i4>
      </vt:variant>
    </vt:vector>
  </HeadingPairs>
  <TitlesOfParts>
    <vt:vector size="15" baseType="lpstr">
      <vt:lpstr>Aptos</vt:lpstr>
      <vt:lpstr>Arial</vt:lpstr>
      <vt:lpstr>Avenir Next</vt:lpstr>
      <vt:lpstr>Calibri</vt:lpstr>
      <vt:lpstr>ChatGPT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Microsoft Office User</dc:creator>
  <cp:lastModifiedBy>Microsoft Office User</cp:lastModifiedBy>
  <cp:revision>2</cp:revision>
  <dcterms:created xsi:type="dcterms:W3CDTF">2026-09-27T13:34:16Z</dcterms:created>
  <dcterms:modified xsi:type="dcterms:W3CDTF">2026-09-28T05:44:58Z</dcterms:modified>
</cp:coreProperties>
</file>